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Roboto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.fntdata"/><Relationship Id="rId20" Type="http://schemas.openxmlformats.org/officeDocument/2006/relationships/slide" Target="slides/slide15.xml"/><Relationship Id="rId42" Type="http://schemas.openxmlformats.org/officeDocument/2006/relationships/font" Target="fonts/RobotoMedium-boldItalic.fntdata"/><Relationship Id="rId41" Type="http://schemas.openxmlformats.org/officeDocument/2006/relationships/font" Target="fonts/RobotoMedium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679a9313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679a931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79a9313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679a9313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69b7b909b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69b7b909b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use this framework going forward but keep in mind it’s not as black and white. There’s overlap between them.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69b7b909b_0_1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69b7b909b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Purposefully v0 since it doesn’t deserve a real version.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9b7b909b_0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9b7b909b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6d0c7032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6d0c703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69b7b909b_0_1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69b7b909b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Secor: Persist Kafka messages to S3/Google storage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69b7b909b_0_2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69b7b909b_0_2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all logic can be expressed as SQL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had some statistical logic inside the code, making sure reserves were hit based on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679a9313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679a9313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Druid: “Apache Druid (incubating) is a high performance analytics data store for event-driven data.”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69b7b909b_0_2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69b7b909b_0_2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Log retention days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Hourly to daily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79a931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79a931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679a9313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679a9313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VoltDB - all in memory designed with finance and high speed in mind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Lambda - combination of batch and streaming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69b7b909b_0_1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69b7b909b_0_1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679a931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679a931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tried Spark streaming (and want to go back) but ran into difficulties and needed something quick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69b7b909b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69b7b909b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69b7b909b_0_2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69b7b909b_0_2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6d0c7032c_0_1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46d0c7032c_0_1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6d0c7032c_0_1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6d0c7032c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bite off more than you can chew.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 is a ton of tech and while exciting focus on what you need to get done.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Leverage open source.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Offload work to vendors.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Build system to be vendor agnostic.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6d0c7032c_0_1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6d0c7032c_0_1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 many configuration options. You get it working but as you scale you run into these limits.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Which team owns this? Data engineering? DevOps?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Handling different versions and upgrades poses another challenge.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Many problems only happen at scale. Spark upgrade worked on sand environment but failed in production. Testing and development at high scale is difficult!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7b81b4b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7b81b4b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Ton of open source tools and technologies for nearly any data use case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Unless you’re huge the limit is cost, not technology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7b81b4b4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7b81b4b4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69b7b909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69b7b909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69b7b909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69b7b90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9b7b909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9b7b909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69b7b909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69b7b909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9b7b909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9b7b909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9b7b909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9b7b909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9b7b909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9b7b909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 is that it’s high scale but needs to be cheap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1" Type="http://schemas.openxmlformats.org/officeDocument/2006/relationships/image" Target="../media/image23.png"/><Relationship Id="rId10" Type="http://schemas.openxmlformats.org/officeDocument/2006/relationships/image" Target="../media/image18.png"/><Relationship Id="rId12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6FtkS5siGWLWsrUxR9FSYZI4a8cNRvBm/view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://drive.google.com/file/d/1t6j_K_8QboN1V-QSc8QRT4LEOgd_Q7Qh/view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highs and lows of building an adtech data pipeline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 Goldin</a:t>
            </a:r>
            <a:br>
              <a:rPr lang="en"/>
            </a:br>
            <a:r>
              <a:rPr lang="en"/>
              <a:t>@dangoldin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2828772" y="3357608"/>
            <a:ext cx="3161400" cy="1774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270MB/sec out of Kafka</a:t>
            </a:r>
            <a:endParaRPr sz="2400"/>
          </a:p>
        </p:txBody>
      </p:sp>
      <p:sp>
        <p:nvSpPr>
          <p:cNvPr id="155" name="Google Shape;155;p22"/>
          <p:cNvSpPr txBox="1"/>
          <p:nvPr/>
        </p:nvSpPr>
        <p:spPr>
          <a:xfrm>
            <a:off x="-11250" y="3357608"/>
            <a:ext cx="2839800" cy="1774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43 Kafka topics</a:t>
            </a:r>
            <a:endParaRPr sz="2400"/>
          </a:p>
        </p:txBody>
      </p:sp>
      <p:sp>
        <p:nvSpPr>
          <p:cNvPr id="156" name="Google Shape;156;p22"/>
          <p:cNvSpPr txBox="1"/>
          <p:nvPr/>
        </p:nvSpPr>
        <p:spPr>
          <a:xfrm>
            <a:off x="-11250" y="0"/>
            <a:ext cx="2839800" cy="1583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4B Ad Requests/Day</a:t>
            </a:r>
            <a:endParaRPr sz="2400"/>
          </a:p>
        </p:txBody>
      </p:sp>
      <p:sp>
        <p:nvSpPr>
          <p:cNvPr id="157" name="Google Shape;157;p22"/>
          <p:cNvSpPr txBox="1"/>
          <p:nvPr/>
        </p:nvSpPr>
        <p:spPr>
          <a:xfrm>
            <a:off x="2828772" y="0"/>
            <a:ext cx="3161400" cy="15831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300k Kafka messages/sec</a:t>
            </a:r>
            <a:endParaRPr sz="2400"/>
          </a:p>
        </p:txBody>
      </p:sp>
      <p:sp>
        <p:nvSpPr>
          <p:cNvPr id="158" name="Google Shape;158;p22"/>
          <p:cNvSpPr txBox="1"/>
          <p:nvPr/>
        </p:nvSpPr>
        <p:spPr>
          <a:xfrm>
            <a:off x="2828772" y="1583113"/>
            <a:ext cx="3161400" cy="1774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50MB/sec into Kafka</a:t>
            </a:r>
            <a:endParaRPr sz="2400"/>
          </a:p>
        </p:txBody>
      </p:sp>
      <p:sp>
        <p:nvSpPr>
          <p:cNvPr id="159" name="Google Shape;159;p22"/>
          <p:cNvSpPr txBox="1"/>
          <p:nvPr/>
        </p:nvSpPr>
        <p:spPr>
          <a:xfrm>
            <a:off x="5982540" y="3357675"/>
            <a:ext cx="3161400" cy="1774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36GB stored in Druid/day</a:t>
            </a:r>
            <a:endParaRPr sz="2400"/>
          </a:p>
        </p:txBody>
      </p:sp>
      <p:sp>
        <p:nvSpPr>
          <p:cNvPr id="160" name="Google Shape;160;p22"/>
          <p:cNvSpPr txBox="1"/>
          <p:nvPr/>
        </p:nvSpPr>
        <p:spPr>
          <a:xfrm>
            <a:off x="-11250" y="1583104"/>
            <a:ext cx="2839800" cy="1774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140B Bid Requests/Day</a:t>
            </a:r>
            <a:endParaRPr sz="2400"/>
          </a:p>
        </p:txBody>
      </p:sp>
      <p:sp>
        <p:nvSpPr>
          <p:cNvPr id="161" name="Google Shape;161;p22"/>
          <p:cNvSpPr txBox="1"/>
          <p:nvPr/>
        </p:nvSpPr>
        <p:spPr>
          <a:xfrm>
            <a:off x="5982540" y="1583180"/>
            <a:ext cx="3161400" cy="1774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30 min data processing delay</a:t>
            </a:r>
            <a:endParaRPr sz="2400"/>
          </a:p>
        </p:txBody>
      </p:sp>
      <p:sp>
        <p:nvSpPr>
          <p:cNvPr id="162" name="Google Shape;162;p22"/>
          <p:cNvSpPr txBox="1"/>
          <p:nvPr/>
        </p:nvSpPr>
        <p:spPr>
          <a:xfrm>
            <a:off x="5982540" y="66"/>
            <a:ext cx="3161400" cy="1583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13M unique aggregate rows/hour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begin: </a:t>
            </a:r>
            <a:r>
              <a:rPr lang="en"/>
              <a:t>What is a data pipeline?</a:t>
            </a:r>
            <a:endParaRPr/>
          </a:p>
        </p:txBody>
      </p:sp>
      <p:grpSp>
        <p:nvGrpSpPr>
          <p:cNvPr id="174" name="Google Shape;174;p24"/>
          <p:cNvGrpSpPr/>
          <p:nvPr/>
        </p:nvGrpSpPr>
        <p:grpSpPr>
          <a:xfrm>
            <a:off x="0" y="1189989"/>
            <a:ext cx="2726700" cy="3482836"/>
            <a:chOff x="0" y="1189989"/>
            <a:chExt cx="2726700" cy="3482836"/>
          </a:xfrm>
        </p:grpSpPr>
        <p:sp>
          <p:nvSpPr>
            <p:cNvPr id="175" name="Google Shape;175;p24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4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Individual event stream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p24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178" name="Google Shape;178;p24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Processing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4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Apply business rules and combine the events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Google Shape;180;p24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181" name="Google Shape;181;p24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Store the results of the process to optimize access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184" name="Google Shape;184;p24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Access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Allow customers to access and interact with the data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00" y="3238700"/>
            <a:ext cx="957300" cy="10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1075" y="2844250"/>
            <a:ext cx="1508900" cy="8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8388" y="3809900"/>
            <a:ext cx="1714275" cy="6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1463" y="2844250"/>
            <a:ext cx="663809" cy="8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5200" y="2773238"/>
            <a:ext cx="944625" cy="9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6300" y="3717850"/>
            <a:ext cx="714150" cy="7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8825" y="3717850"/>
            <a:ext cx="714150" cy="7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6000" y="3673625"/>
            <a:ext cx="802600" cy="8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20125" y="3013925"/>
            <a:ext cx="11454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99125" y="3717850"/>
            <a:ext cx="714150" cy="7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v0: Can’t believe we did this</a:t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5778113" y="1076863"/>
            <a:ext cx="1868400" cy="6168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browser events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5778120" y="4211363"/>
            <a:ext cx="1868400" cy="616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API/UI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5778128" y="2097738"/>
            <a:ext cx="1868400" cy="616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node.js application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5779791" y="3176888"/>
            <a:ext cx="1868400" cy="61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MySQL</a:t>
            </a:r>
            <a:endParaRPr/>
          </a:p>
        </p:txBody>
      </p:sp>
      <p:cxnSp>
        <p:nvCxnSpPr>
          <p:cNvPr id="205" name="Google Shape;205;p25"/>
          <p:cNvCxnSpPr>
            <a:stCxn id="201" idx="2"/>
            <a:endCxn id="203" idx="0"/>
          </p:cNvCxnSpPr>
          <p:nvPr/>
        </p:nvCxnSpPr>
        <p:spPr>
          <a:xfrm>
            <a:off x="6712313" y="1693663"/>
            <a:ext cx="0" cy="40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5"/>
          <p:cNvSpPr txBox="1"/>
          <p:nvPr/>
        </p:nvSpPr>
        <p:spPr>
          <a:xfrm>
            <a:off x="311700" y="1076875"/>
            <a:ext cx="5104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Implementation “Highlights”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Reduce volume via client side sampling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if (Math.random() &lt; 0.1) { … }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Have a node.js application that does mini aggs in memory and writes the results to MySQL every few minutes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Separate daily job to do rollup within MySQL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07" name="Google Shape;207;p25"/>
          <p:cNvCxnSpPr>
            <a:stCxn id="203" idx="2"/>
            <a:endCxn id="204" idx="0"/>
          </p:cNvCxnSpPr>
          <p:nvPr/>
        </p:nvCxnSpPr>
        <p:spPr>
          <a:xfrm>
            <a:off x="6712328" y="2714538"/>
            <a:ext cx="1800" cy="462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5"/>
          <p:cNvCxnSpPr>
            <a:stCxn id="204" idx="2"/>
            <a:endCxn id="202" idx="0"/>
          </p:cNvCxnSpPr>
          <p:nvPr/>
        </p:nvCxnSpPr>
        <p:spPr>
          <a:xfrm flipH="1">
            <a:off x="6712191" y="3793688"/>
            <a:ext cx="1800" cy="41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5"/>
          <p:cNvSpPr/>
          <p:nvPr/>
        </p:nvSpPr>
        <p:spPr>
          <a:xfrm>
            <a:off x="43631" y="4725787"/>
            <a:ext cx="914400" cy="365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Events</a:t>
            </a:r>
            <a:endParaRPr sz="1000"/>
          </a:p>
        </p:txBody>
      </p:sp>
      <p:sp>
        <p:nvSpPr>
          <p:cNvPr id="210" name="Google Shape;210;p25"/>
          <p:cNvSpPr/>
          <p:nvPr/>
        </p:nvSpPr>
        <p:spPr>
          <a:xfrm>
            <a:off x="958025" y="4723751"/>
            <a:ext cx="914400" cy="36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Processing</a:t>
            </a:r>
            <a:endParaRPr sz="1000"/>
          </a:p>
        </p:txBody>
      </p:sp>
      <p:sp>
        <p:nvSpPr>
          <p:cNvPr id="211" name="Google Shape;211;p25"/>
          <p:cNvSpPr/>
          <p:nvPr/>
        </p:nvSpPr>
        <p:spPr>
          <a:xfrm>
            <a:off x="1872423" y="4723754"/>
            <a:ext cx="914400" cy="3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Storage</a:t>
            </a:r>
            <a:endParaRPr sz="1000"/>
          </a:p>
        </p:txBody>
      </p:sp>
      <p:sp>
        <p:nvSpPr>
          <p:cNvPr id="212" name="Google Shape;212;p25"/>
          <p:cNvSpPr/>
          <p:nvPr/>
        </p:nvSpPr>
        <p:spPr>
          <a:xfrm>
            <a:off x="2786823" y="4723750"/>
            <a:ext cx="914400" cy="365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Access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v0: Can’t believe we did this</a:t>
            </a:r>
            <a:endParaRPr/>
          </a:p>
        </p:txBody>
      </p:sp>
      <p:grpSp>
        <p:nvGrpSpPr>
          <p:cNvPr id="218" name="Google Shape;218;p26"/>
          <p:cNvGrpSpPr/>
          <p:nvPr/>
        </p:nvGrpSpPr>
        <p:grpSpPr>
          <a:xfrm>
            <a:off x="314776" y="1110000"/>
            <a:ext cx="8104506" cy="1250204"/>
            <a:chOff x="2727152" y="2322561"/>
            <a:chExt cx="4823823" cy="643507"/>
          </a:xfrm>
        </p:grpSpPr>
        <p:sp>
          <p:nvSpPr>
            <p:cNvPr id="219" name="Google Shape;219;p2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26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did we do this?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Simple to get something up and running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Cheap and functional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Gave us what we needed when we needed it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3" name="Google Shape;223;p26"/>
          <p:cNvGrpSpPr/>
          <p:nvPr/>
        </p:nvGrpSpPr>
        <p:grpSpPr>
          <a:xfrm>
            <a:off x="314776" y="2436400"/>
            <a:ext cx="8104506" cy="1250204"/>
            <a:chOff x="2727152" y="2322561"/>
            <a:chExt cx="4823823" cy="643507"/>
          </a:xfrm>
        </p:grpSpPr>
        <p:sp>
          <p:nvSpPr>
            <p:cNvPr id="224" name="Google Shape;224;p2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" name="Google Shape;225;p26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763859" y="2399950"/>
              <a:ext cx="1046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challenges did we run into?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Investigations incredibly difficult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Frequent event loss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Non scalable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" name="Google Shape;228;p26"/>
          <p:cNvGrpSpPr/>
          <p:nvPr/>
        </p:nvGrpSpPr>
        <p:grpSpPr>
          <a:xfrm>
            <a:off x="314776" y="3815100"/>
            <a:ext cx="8104506" cy="1250204"/>
            <a:chOff x="2727152" y="2322561"/>
            <a:chExt cx="4823823" cy="643507"/>
          </a:xfrm>
        </p:grpSpPr>
        <p:sp>
          <p:nvSpPr>
            <p:cNvPr id="229" name="Google Shape;229;p2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" name="Google Shape;230;p26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did we learn?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One can get pretty far with a simple system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950"/>
            <a:ext cx="9144000" cy="516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156475" y="2835950"/>
            <a:ext cx="4257900" cy="183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311700" y="1076875"/>
            <a:ext cx="38418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Implementation Highlights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Capture every event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Leverage Redshift for both storage and processing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Hack Secor to talk to RabbitMQ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Homebuilt scheduler in Java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664775" y="2867250"/>
            <a:ext cx="4057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r>
              <a:rPr lang="en"/>
              <a:t> - High performance message queue</a:t>
            </a:r>
            <a:endParaRPr/>
          </a:p>
        </p:txBody>
      </p:sp>
      <p:sp>
        <p:nvSpPr>
          <p:cNvPr id="247" name="Google Shape;2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r>
              <a:rPr lang="en"/>
              <a:t>1: Redshift all the things</a:t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4088199" y="90925"/>
            <a:ext cx="1533900" cy="489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Events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7522420" y="4592557"/>
            <a:ext cx="1533900" cy="4890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API/UI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5030167" y="741772"/>
            <a:ext cx="1533900" cy="489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5030178" y="3292710"/>
            <a:ext cx="1533900" cy="48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</a:t>
            </a:r>
            <a:endParaRPr/>
          </a:p>
        </p:txBody>
      </p:sp>
      <p:cxnSp>
        <p:nvCxnSpPr>
          <p:cNvPr id="252" name="Google Shape;252;p28"/>
          <p:cNvCxnSpPr>
            <a:stCxn id="248" idx="2"/>
            <a:endCxn id="250" idx="0"/>
          </p:cNvCxnSpPr>
          <p:nvPr/>
        </p:nvCxnSpPr>
        <p:spPr>
          <a:xfrm>
            <a:off x="4855149" y="579925"/>
            <a:ext cx="942000" cy="16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8"/>
          <p:cNvSpPr/>
          <p:nvPr/>
        </p:nvSpPr>
        <p:spPr>
          <a:xfrm>
            <a:off x="5988387" y="90925"/>
            <a:ext cx="1533900" cy="489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Events</a:t>
            </a:r>
            <a:endParaRPr/>
          </a:p>
        </p:txBody>
      </p:sp>
      <p:cxnSp>
        <p:nvCxnSpPr>
          <p:cNvPr id="254" name="Google Shape;254;p28"/>
          <p:cNvCxnSpPr>
            <a:stCxn id="253" idx="2"/>
            <a:endCxn id="250" idx="0"/>
          </p:cNvCxnSpPr>
          <p:nvPr/>
        </p:nvCxnSpPr>
        <p:spPr>
          <a:xfrm flipH="1">
            <a:off x="5797137" y="579925"/>
            <a:ext cx="958200" cy="16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28"/>
          <p:cNvSpPr/>
          <p:nvPr/>
        </p:nvSpPr>
        <p:spPr>
          <a:xfrm>
            <a:off x="4088202" y="1999955"/>
            <a:ext cx="1533900" cy="48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</a:t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5030167" y="1370859"/>
            <a:ext cx="1533900" cy="489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Secor</a:t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5988391" y="1999937"/>
            <a:ext cx="1533900" cy="48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5030167" y="3956376"/>
            <a:ext cx="1533900" cy="489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Scheduler and Aggs</a:t>
            </a: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7522417" y="3942632"/>
            <a:ext cx="1533900" cy="48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MySQL</a:t>
            </a: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7522417" y="3292696"/>
            <a:ext cx="1533900" cy="489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</a:t>
            </a:r>
            <a:endParaRPr/>
          </a:p>
        </p:txBody>
      </p:sp>
      <p:cxnSp>
        <p:nvCxnSpPr>
          <p:cNvPr id="261" name="Google Shape;261;p28"/>
          <p:cNvCxnSpPr>
            <a:stCxn id="250" idx="2"/>
            <a:endCxn id="256" idx="0"/>
          </p:cNvCxnSpPr>
          <p:nvPr/>
        </p:nvCxnSpPr>
        <p:spPr>
          <a:xfrm>
            <a:off x="5797117" y="1230772"/>
            <a:ext cx="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28"/>
          <p:cNvCxnSpPr>
            <a:stCxn id="256" idx="2"/>
            <a:endCxn id="257" idx="0"/>
          </p:cNvCxnSpPr>
          <p:nvPr/>
        </p:nvCxnSpPr>
        <p:spPr>
          <a:xfrm>
            <a:off x="5797117" y="1859859"/>
            <a:ext cx="95820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8"/>
          <p:cNvCxnSpPr>
            <a:stCxn id="256" idx="2"/>
            <a:endCxn id="255" idx="0"/>
          </p:cNvCxnSpPr>
          <p:nvPr/>
        </p:nvCxnSpPr>
        <p:spPr>
          <a:xfrm flipH="1">
            <a:off x="4855117" y="1859859"/>
            <a:ext cx="94200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8"/>
          <p:cNvCxnSpPr>
            <a:stCxn id="260" idx="2"/>
            <a:endCxn id="259" idx="0"/>
          </p:cNvCxnSpPr>
          <p:nvPr/>
        </p:nvCxnSpPr>
        <p:spPr>
          <a:xfrm>
            <a:off x="8289367" y="3781696"/>
            <a:ext cx="0" cy="16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8"/>
          <p:cNvCxnSpPr>
            <a:stCxn id="259" idx="2"/>
            <a:endCxn id="249" idx="0"/>
          </p:cNvCxnSpPr>
          <p:nvPr/>
        </p:nvCxnSpPr>
        <p:spPr>
          <a:xfrm>
            <a:off x="8289367" y="4431632"/>
            <a:ext cx="0" cy="16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28"/>
          <p:cNvSpPr/>
          <p:nvPr/>
        </p:nvSpPr>
        <p:spPr>
          <a:xfrm>
            <a:off x="5030167" y="2629040"/>
            <a:ext cx="1533900" cy="489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Loader</a:t>
            </a:r>
            <a:endParaRPr/>
          </a:p>
        </p:txBody>
      </p:sp>
      <p:cxnSp>
        <p:nvCxnSpPr>
          <p:cNvPr id="267" name="Google Shape;267;p28"/>
          <p:cNvCxnSpPr>
            <a:stCxn id="255" idx="2"/>
            <a:endCxn id="266" idx="0"/>
          </p:cNvCxnSpPr>
          <p:nvPr/>
        </p:nvCxnSpPr>
        <p:spPr>
          <a:xfrm>
            <a:off x="4855152" y="2488955"/>
            <a:ext cx="94200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8"/>
          <p:cNvCxnSpPr>
            <a:stCxn id="257" idx="2"/>
            <a:endCxn id="266" idx="0"/>
          </p:cNvCxnSpPr>
          <p:nvPr/>
        </p:nvCxnSpPr>
        <p:spPr>
          <a:xfrm flipH="1">
            <a:off x="5797141" y="2488937"/>
            <a:ext cx="95820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8"/>
          <p:cNvCxnSpPr>
            <a:stCxn id="266" idx="2"/>
            <a:endCxn id="251" idx="0"/>
          </p:cNvCxnSpPr>
          <p:nvPr/>
        </p:nvCxnSpPr>
        <p:spPr>
          <a:xfrm>
            <a:off x="5797117" y="3118040"/>
            <a:ext cx="0" cy="17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8"/>
          <p:cNvCxnSpPr>
            <a:stCxn id="251" idx="3"/>
            <a:endCxn id="260" idx="1"/>
          </p:cNvCxnSpPr>
          <p:nvPr/>
        </p:nvCxnSpPr>
        <p:spPr>
          <a:xfrm>
            <a:off x="6564078" y="3537210"/>
            <a:ext cx="958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8"/>
          <p:cNvCxnSpPr>
            <a:stCxn id="258" idx="3"/>
          </p:cNvCxnSpPr>
          <p:nvPr/>
        </p:nvCxnSpPr>
        <p:spPr>
          <a:xfrm flipH="1" rot="10800000">
            <a:off x="6564067" y="3533076"/>
            <a:ext cx="467400" cy="66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8"/>
          <p:cNvCxnSpPr>
            <a:stCxn id="258" idx="3"/>
            <a:endCxn id="259" idx="1"/>
          </p:cNvCxnSpPr>
          <p:nvPr/>
        </p:nvCxnSpPr>
        <p:spPr>
          <a:xfrm flipH="1" rot="10800000">
            <a:off x="6564067" y="4187076"/>
            <a:ext cx="958200" cy="1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73" name="Google Shape;273;p28"/>
          <p:cNvSpPr/>
          <p:nvPr/>
        </p:nvSpPr>
        <p:spPr>
          <a:xfrm>
            <a:off x="7522467" y="741765"/>
            <a:ext cx="1533900" cy="489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Storm</a:t>
            </a:r>
            <a:endParaRPr/>
          </a:p>
        </p:txBody>
      </p:sp>
      <p:cxnSp>
        <p:nvCxnSpPr>
          <p:cNvPr id="274" name="Google Shape;274;p28"/>
          <p:cNvCxnSpPr>
            <a:stCxn id="250" idx="3"/>
            <a:endCxn id="273" idx="1"/>
          </p:cNvCxnSpPr>
          <p:nvPr/>
        </p:nvCxnSpPr>
        <p:spPr>
          <a:xfrm>
            <a:off x="6564067" y="986272"/>
            <a:ext cx="95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28"/>
          <p:cNvSpPr/>
          <p:nvPr/>
        </p:nvSpPr>
        <p:spPr>
          <a:xfrm>
            <a:off x="43631" y="4725787"/>
            <a:ext cx="914400" cy="365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Events</a:t>
            </a:r>
            <a:endParaRPr sz="1000"/>
          </a:p>
        </p:txBody>
      </p:sp>
      <p:sp>
        <p:nvSpPr>
          <p:cNvPr id="276" name="Google Shape;276;p28"/>
          <p:cNvSpPr/>
          <p:nvPr/>
        </p:nvSpPr>
        <p:spPr>
          <a:xfrm>
            <a:off x="958025" y="4723751"/>
            <a:ext cx="914400" cy="36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Processing</a:t>
            </a:r>
            <a:endParaRPr sz="1000"/>
          </a:p>
        </p:txBody>
      </p:sp>
      <p:sp>
        <p:nvSpPr>
          <p:cNvPr id="277" name="Google Shape;277;p28"/>
          <p:cNvSpPr/>
          <p:nvPr/>
        </p:nvSpPr>
        <p:spPr>
          <a:xfrm>
            <a:off x="1872423" y="4723754"/>
            <a:ext cx="914400" cy="3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Storage</a:t>
            </a:r>
            <a:endParaRPr sz="1000"/>
          </a:p>
        </p:txBody>
      </p:sp>
      <p:sp>
        <p:nvSpPr>
          <p:cNvPr id="278" name="Google Shape;278;p28"/>
          <p:cNvSpPr/>
          <p:nvPr/>
        </p:nvSpPr>
        <p:spPr>
          <a:xfrm>
            <a:off x="2786823" y="4723750"/>
            <a:ext cx="914400" cy="365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Access</a:t>
            </a:r>
            <a:endParaRPr sz="1000"/>
          </a:p>
        </p:txBody>
      </p:sp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50" y="321650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651400" y="3216500"/>
            <a:ext cx="397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 - AWS columnar database designed for analytics</a:t>
            </a:r>
            <a:endParaRPr/>
          </a:p>
        </p:txBody>
      </p:sp>
      <p:sp>
        <p:nvSpPr>
          <p:cNvPr id="281" name="Google Shape;281;p28"/>
          <p:cNvSpPr txBox="1"/>
          <p:nvPr/>
        </p:nvSpPr>
        <p:spPr>
          <a:xfrm>
            <a:off x="651400" y="3774275"/>
            <a:ext cx="4057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</a:t>
            </a:r>
            <a:r>
              <a:rPr lang="en"/>
              <a:t> - General purpose message queue</a:t>
            </a:r>
            <a:endParaRPr/>
          </a:p>
        </p:txBody>
      </p:sp>
      <p:pic>
        <p:nvPicPr>
          <p:cNvPr id="282" name="Google Shape;2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50" y="3774284"/>
            <a:ext cx="365700" cy="3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664777" y="4189503"/>
            <a:ext cx="3585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Secor</a:t>
            </a:r>
            <a:r>
              <a:rPr lang="en"/>
              <a:t> - Kafka to S3 persistence</a:t>
            </a:r>
            <a:endParaRPr/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150" y="4199050"/>
            <a:ext cx="404700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550" y="2835950"/>
            <a:ext cx="404700" cy="44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v1: Redshift all the things</a:t>
            </a:r>
            <a:endParaRPr/>
          </a:p>
        </p:txBody>
      </p:sp>
      <p:grpSp>
        <p:nvGrpSpPr>
          <p:cNvPr id="291" name="Google Shape;291;p29"/>
          <p:cNvGrpSpPr/>
          <p:nvPr/>
        </p:nvGrpSpPr>
        <p:grpSpPr>
          <a:xfrm>
            <a:off x="314776" y="1110000"/>
            <a:ext cx="8104506" cy="1250204"/>
            <a:chOff x="2727152" y="2322561"/>
            <a:chExt cx="4823823" cy="643507"/>
          </a:xfrm>
        </p:grpSpPr>
        <p:sp>
          <p:nvSpPr>
            <p:cNvPr id="292" name="Google Shape;292;p2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3" name="Google Shape;293;p29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did we do this?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Needed ability to explore event level data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Stop dropping events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MySQL was just not able to handle the load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6" name="Google Shape;296;p29"/>
          <p:cNvGrpSpPr/>
          <p:nvPr/>
        </p:nvGrpSpPr>
        <p:grpSpPr>
          <a:xfrm>
            <a:off x="314776" y="2436400"/>
            <a:ext cx="8104506" cy="1250204"/>
            <a:chOff x="2727152" y="2322561"/>
            <a:chExt cx="4823823" cy="643507"/>
          </a:xfrm>
        </p:grpSpPr>
        <p:sp>
          <p:nvSpPr>
            <p:cNvPr id="297" name="Google Shape;297;p2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8" name="Google Shape;298;p29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763859" y="2399950"/>
              <a:ext cx="1046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challenges did we run into?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Not all logic can be expressed using SQL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Aggregate tables per use case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Job scheduling and dependencies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" name="Google Shape;301;p29"/>
          <p:cNvGrpSpPr/>
          <p:nvPr/>
        </p:nvGrpSpPr>
        <p:grpSpPr>
          <a:xfrm>
            <a:off x="314776" y="3815100"/>
            <a:ext cx="8104506" cy="1250204"/>
            <a:chOff x="2727152" y="2322561"/>
            <a:chExt cx="4823823" cy="643507"/>
          </a:xfrm>
        </p:grpSpPr>
        <p:sp>
          <p:nvSpPr>
            <p:cNvPr id="302" name="Google Shape;302;p2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3" name="Google Shape;303;p29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did we learn?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Redshift is expensive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Avoid forking open source code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>
            <a:off x="156475" y="3246575"/>
            <a:ext cx="3224700" cy="12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v2: Spark and Druid</a:t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3712925" y="74775"/>
            <a:ext cx="1663200" cy="436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Events</a:t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4734163" y="4625338"/>
            <a:ext cx="1663200" cy="436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API/UI</a:t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4734148" y="655945"/>
            <a:ext cx="1663200" cy="436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cxnSp>
        <p:nvCxnSpPr>
          <p:cNvPr id="315" name="Google Shape;315;p30"/>
          <p:cNvCxnSpPr>
            <a:stCxn id="312" idx="2"/>
            <a:endCxn id="314" idx="0"/>
          </p:cNvCxnSpPr>
          <p:nvPr/>
        </p:nvCxnSpPr>
        <p:spPr>
          <a:xfrm>
            <a:off x="4544525" y="511275"/>
            <a:ext cx="1021200" cy="14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30"/>
          <p:cNvSpPr/>
          <p:nvPr/>
        </p:nvSpPr>
        <p:spPr>
          <a:xfrm>
            <a:off x="5772990" y="74775"/>
            <a:ext cx="1663200" cy="436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Events</a:t>
            </a:r>
            <a:endParaRPr/>
          </a:p>
        </p:txBody>
      </p:sp>
      <p:cxnSp>
        <p:nvCxnSpPr>
          <p:cNvPr id="317" name="Google Shape;317;p30"/>
          <p:cNvCxnSpPr>
            <a:stCxn id="316" idx="2"/>
            <a:endCxn id="314" idx="0"/>
          </p:cNvCxnSpPr>
          <p:nvPr/>
        </p:nvCxnSpPr>
        <p:spPr>
          <a:xfrm flipH="1">
            <a:off x="5565690" y="511275"/>
            <a:ext cx="1038900" cy="14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30"/>
          <p:cNvSpPr/>
          <p:nvPr/>
        </p:nvSpPr>
        <p:spPr>
          <a:xfrm>
            <a:off x="4734160" y="1779432"/>
            <a:ext cx="1663200" cy="4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 (event level)</a:t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4734148" y="1217685"/>
            <a:ext cx="1663200" cy="436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Secor</a:t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3981766" y="4049642"/>
            <a:ext cx="1663200" cy="4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MySQL</a:t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3981766" y="3473938"/>
            <a:ext cx="1663200" cy="4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</a:t>
            </a:r>
            <a:endParaRPr/>
          </a:p>
        </p:txBody>
      </p:sp>
      <p:cxnSp>
        <p:nvCxnSpPr>
          <p:cNvPr id="322" name="Google Shape;322;p30"/>
          <p:cNvCxnSpPr>
            <a:stCxn id="314" idx="2"/>
            <a:endCxn id="319" idx="0"/>
          </p:cNvCxnSpPr>
          <p:nvPr/>
        </p:nvCxnSpPr>
        <p:spPr>
          <a:xfrm>
            <a:off x="5565748" y="1092445"/>
            <a:ext cx="0" cy="12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30"/>
          <p:cNvCxnSpPr>
            <a:stCxn id="319" idx="2"/>
            <a:endCxn id="318" idx="0"/>
          </p:cNvCxnSpPr>
          <p:nvPr/>
        </p:nvCxnSpPr>
        <p:spPr>
          <a:xfrm>
            <a:off x="5565748" y="1654185"/>
            <a:ext cx="0" cy="12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0"/>
          <p:cNvCxnSpPr>
            <a:stCxn id="321" idx="2"/>
            <a:endCxn id="320" idx="0"/>
          </p:cNvCxnSpPr>
          <p:nvPr/>
        </p:nvCxnSpPr>
        <p:spPr>
          <a:xfrm>
            <a:off x="4813366" y="3910438"/>
            <a:ext cx="0" cy="13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30"/>
          <p:cNvCxnSpPr>
            <a:stCxn id="320" idx="2"/>
            <a:endCxn id="313" idx="0"/>
          </p:cNvCxnSpPr>
          <p:nvPr/>
        </p:nvCxnSpPr>
        <p:spPr>
          <a:xfrm>
            <a:off x="4813366" y="4486142"/>
            <a:ext cx="752400" cy="13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p30"/>
          <p:cNvSpPr/>
          <p:nvPr/>
        </p:nvSpPr>
        <p:spPr>
          <a:xfrm>
            <a:off x="7436077" y="655945"/>
            <a:ext cx="1663200" cy="436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Storm</a:t>
            </a:r>
            <a:endParaRPr/>
          </a:p>
        </p:txBody>
      </p:sp>
      <p:cxnSp>
        <p:nvCxnSpPr>
          <p:cNvPr id="327" name="Google Shape;327;p30"/>
          <p:cNvCxnSpPr>
            <a:stCxn id="314" idx="3"/>
            <a:endCxn id="326" idx="1"/>
          </p:cNvCxnSpPr>
          <p:nvPr/>
        </p:nvCxnSpPr>
        <p:spPr>
          <a:xfrm>
            <a:off x="6397348" y="874195"/>
            <a:ext cx="1038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0"/>
          <p:cNvSpPr/>
          <p:nvPr/>
        </p:nvSpPr>
        <p:spPr>
          <a:xfrm>
            <a:off x="4734148" y="2341164"/>
            <a:ext cx="1663200" cy="436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Databricks</a:t>
            </a: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4734160" y="2902911"/>
            <a:ext cx="1663200" cy="4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 (aggs)</a:t>
            </a:r>
            <a:endParaRPr/>
          </a:p>
        </p:txBody>
      </p:sp>
      <p:cxnSp>
        <p:nvCxnSpPr>
          <p:cNvPr id="330" name="Google Shape;330;p30"/>
          <p:cNvCxnSpPr>
            <a:endCxn id="328" idx="0"/>
          </p:cNvCxnSpPr>
          <p:nvPr/>
        </p:nvCxnSpPr>
        <p:spPr>
          <a:xfrm>
            <a:off x="5565748" y="2216064"/>
            <a:ext cx="0" cy="12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30"/>
          <p:cNvCxnSpPr>
            <a:endCxn id="329" idx="0"/>
          </p:cNvCxnSpPr>
          <p:nvPr/>
        </p:nvCxnSpPr>
        <p:spPr>
          <a:xfrm>
            <a:off x="5565760" y="2777511"/>
            <a:ext cx="0" cy="12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0"/>
          <p:cNvCxnSpPr>
            <a:stCxn id="329" idx="2"/>
            <a:endCxn id="321" idx="0"/>
          </p:cNvCxnSpPr>
          <p:nvPr/>
        </p:nvCxnSpPr>
        <p:spPr>
          <a:xfrm flipH="1">
            <a:off x="4813360" y="3339411"/>
            <a:ext cx="752400" cy="13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p30"/>
          <p:cNvCxnSpPr>
            <a:stCxn id="321" idx="2"/>
            <a:endCxn id="320" idx="0"/>
          </p:cNvCxnSpPr>
          <p:nvPr/>
        </p:nvCxnSpPr>
        <p:spPr>
          <a:xfrm>
            <a:off x="4813366" y="3910438"/>
            <a:ext cx="0" cy="13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4" name="Google Shape;334;p30"/>
          <p:cNvCxnSpPr>
            <a:stCxn id="320" idx="2"/>
            <a:endCxn id="313" idx="0"/>
          </p:cNvCxnSpPr>
          <p:nvPr/>
        </p:nvCxnSpPr>
        <p:spPr>
          <a:xfrm>
            <a:off x="4813366" y="4486142"/>
            <a:ext cx="752400" cy="13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30"/>
          <p:cNvSpPr/>
          <p:nvPr/>
        </p:nvSpPr>
        <p:spPr>
          <a:xfrm>
            <a:off x="5756348" y="3752809"/>
            <a:ext cx="1663200" cy="43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Druid</a:t>
            </a:r>
            <a:endParaRPr/>
          </a:p>
        </p:txBody>
      </p:sp>
      <p:cxnSp>
        <p:nvCxnSpPr>
          <p:cNvPr id="336" name="Google Shape;336;p30"/>
          <p:cNvCxnSpPr>
            <a:stCxn id="329" idx="2"/>
            <a:endCxn id="335" idx="0"/>
          </p:cNvCxnSpPr>
          <p:nvPr/>
        </p:nvCxnSpPr>
        <p:spPr>
          <a:xfrm>
            <a:off x="5565760" y="3339411"/>
            <a:ext cx="1022100" cy="4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30"/>
          <p:cNvSpPr txBox="1"/>
          <p:nvPr/>
        </p:nvSpPr>
        <p:spPr>
          <a:xfrm>
            <a:off x="311700" y="1076875"/>
            <a:ext cx="4069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Implementation Highlights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Spark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Replace Redshift processing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Druid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Replace Redshift agg tables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Still use the homebuilt scheduler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338" name="Google Shape;338;p30"/>
          <p:cNvCxnSpPr>
            <a:stCxn id="335" idx="2"/>
            <a:endCxn id="313" idx="0"/>
          </p:cNvCxnSpPr>
          <p:nvPr/>
        </p:nvCxnSpPr>
        <p:spPr>
          <a:xfrm flipH="1">
            <a:off x="5565848" y="4189309"/>
            <a:ext cx="1022100" cy="43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9" name="Google Shape;339;p30"/>
          <p:cNvSpPr/>
          <p:nvPr/>
        </p:nvSpPr>
        <p:spPr>
          <a:xfrm>
            <a:off x="6597068" y="4625338"/>
            <a:ext cx="1663200" cy="436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 tools</a:t>
            </a:r>
            <a:endParaRPr/>
          </a:p>
        </p:txBody>
      </p:sp>
      <p:cxnSp>
        <p:nvCxnSpPr>
          <p:cNvPr id="340" name="Google Shape;340;p30"/>
          <p:cNvCxnSpPr>
            <a:stCxn id="335" idx="2"/>
            <a:endCxn id="339" idx="0"/>
          </p:cNvCxnSpPr>
          <p:nvPr/>
        </p:nvCxnSpPr>
        <p:spPr>
          <a:xfrm>
            <a:off x="6587948" y="4189309"/>
            <a:ext cx="840600" cy="43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30"/>
          <p:cNvSpPr/>
          <p:nvPr/>
        </p:nvSpPr>
        <p:spPr>
          <a:xfrm>
            <a:off x="43631" y="4725787"/>
            <a:ext cx="914400" cy="365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Events</a:t>
            </a:r>
            <a:endParaRPr sz="1000"/>
          </a:p>
        </p:txBody>
      </p:sp>
      <p:sp>
        <p:nvSpPr>
          <p:cNvPr id="342" name="Google Shape;342;p30"/>
          <p:cNvSpPr/>
          <p:nvPr/>
        </p:nvSpPr>
        <p:spPr>
          <a:xfrm>
            <a:off x="958025" y="4723751"/>
            <a:ext cx="914400" cy="36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Processing</a:t>
            </a:r>
            <a:endParaRPr sz="1000"/>
          </a:p>
        </p:txBody>
      </p:sp>
      <p:sp>
        <p:nvSpPr>
          <p:cNvPr id="343" name="Google Shape;343;p30"/>
          <p:cNvSpPr/>
          <p:nvPr/>
        </p:nvSpPr>
        <p:spPr>
          <a:xfrm>
            <a:off x="1872423" y="4723754"/>
            <a:ext cx="914400" cy="3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Storage</a:t>
            </a:r>
            <a:endParaRPr sz="1000"/>
          </a:p>
        </p:txBody>
      </p:sp>
      <p:sp>
        <p:nvSpPr>
          <p:cNvPr id="344" name="Google Shape;344;p30"/>
          <p:cNvSpPr/>
          <p:nvPr/>
        </p:nvSpPr>
        <p:spPr>
          <a:xfrm>
            <a:off x="2786823" y="4723750"/>
            <a:ext cx="914400" cy="365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Access</a:t>
            </a:r>
            <a:endParaRPr sz="1000"/>
          </a:p>
        </p:txBody>
      </p:sp>
      <p:sp>
        <p:nvSpPr>
          <p:cNvPr id="345" name="Google Shape;345;p30"/>
          <p:cNvSpPr txBox="1"/>
          <p:nvPr/>
        </p:nvSpPr>
        <p:spPr>
          <a:xfrm>
            <a:off x="811825" y="3259750"/>
            <a:ext cx="273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</a:t>
            </a:r>
            <a:r>
              <a:rPr lang="en"/>
              <a:t> - Distributed big data computing framework</a:t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811825" y="3774275"/>
            <a:ext cx="249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Druid</a:t>
            </a:r>
            <a:r>
              <a:rPr lang="en"/>
              <a:t> - Large scale analytics database for time-series data</a:t>
            </a:r>
            <a:endParaRPr/>
          </a:p>
        </p:txBody>
      </p:sp>
      <p:pic>
        <p:nvPicPr>
          <p:cNvPr id="347" name="Google Shape;3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25" y="3396390"/>
            <a:ext cx="606200" cy="3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75" y="3885134"/>
            <a:ext cx="404700" cy="4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v2: Spark and Druid</a:t>
            </a:r>
            <a:endParaRPr/>
          </a:p>
        </p:txBody>
      </p:sp>
      <p:grpSp>
        <p:nvGrpSpPr>
          <p:cNvPr id="354" name="Google Shape;354;p31"/>
          <p:cNvGrpSpPr/>
          <p:nvPr/>
        </p:nvGrpSpPr>
        <p:grpSpPr>
          <a:xfrm>
            <a:off x="314776" y="1110000"/>
            <a:ext cx="8104506" cy="1250204"/>
            <a:chOff x="2727152" y="2322561"/>
            <a:chExt cx="4823823" cy="643507"/>
          </a:xfrm>
        </p:grpSpPr>
        <p:sp>
          <p:nvSpPr>
            <p:cNvPr id="355" name="Google Shape;355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6" name="Google Shape;356;p31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did we do this?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Redshift became </a:t>
              </a: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prohibitively</a:t>
              </a: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expensive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We needed logic beyond SQL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9" name="Google Shape;359;p31"/>
          <p:cNvGrpSpPr/>
          <p:nvPr/>
        </p:nvGrpSpPr>
        <p:grpSpPr>
          <a:xfrm>
            <a:off x="314776" y="2436400"/>
            <a:ext cx="8104506" cy="1250204"/>
            <a:chOff x="2727152" y="2322561"/>
            <a:chExt cx="4823823" cy="643507"/>
          </a:xfrm>
        </p:grpSpPr>
        <p:sp>
          <p:nvSpPr>
            <p:cNvPr id="360" name="Google Shape;360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1" name="Google Shape;361;p31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2763859" y="2399950"/>
              <a:ext cx="1046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challenges did we run into?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Lots of effort spent migrating and supporting both systems simultaneously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Handling historical data was a challenge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Spark became yet another thing to learn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4" name="Google Shape;364;p31"/>
          <p:cNvGrpSpPr/>
          <p:nvPr/>
        </p:nvGrpSpPr>
        <p:grpSpPr>
          <a:xfrm>
            <a:off x="314776" y="3815100"/>
            <a:ext cx="8104506" cy="1250204"/>
            <a:chOff x="2727152" y="2322561"/>
            <a:chExt cx="4823823" cy="643507"/>
          </a:xfrm>
        </p:grpSpPr>
        <p:sp>
          <p:nvSpPr>
            <p:cNvPr id="365" name="Google Shape;365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6" name="Google Shape;366;p31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did we learn?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S3 is extremely versatile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SQL is wonderful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Big data is big money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in adtech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evolution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Lessons learned</a:t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/>
          <p:nvPr/>
        </p:nvSpPr>
        <p:spPr>
          <a:xfrm>
            <a:off x="156475" y="3246575"/>
            <a:ext cx="3224700" cy="1208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v3: Lambda, the ultimate?</a:t>
            </a: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4572000" y="445025"/>
            <a:ext cx="1393200" cy="5238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Events</a:t>
            </a: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4628490" y="4552956"/>
            <a:ext cx="1393200" cy="523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API/UI</a:t>
            </a: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5427495" y="1142536"/>
            <a:ext cx="1393200" cy="523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cxnSp>
        <p:nvCxnSpPr>
          <p:cNvPr id="378" name="Google Shape;378;p32"/>
          <p:cNvCxnSpPr>
            <a:stCxn id="375" idx="2"/>
            <a:endCxn id="377" idx="0"/>
          </p:cNvCxnSpPr>
          <p:nvPr/>
        </p:nvCxnSpPr>
        <p:spPr>
          <a:xfrm>
            <a:off x="5268600" y="968825"/>
            <a:ext cx="855600" cy="17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9" name="Google Shape;379;p32"/>
          <p:cNvSpPr/>
          <p:nvPr/>
        </p:nvSpPr>
        <p:spPr>
          <a:xfrm>
            <a:off x="6297751" y="445025"/>
            <a:ext cx="1393200" cy="5238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Events</a:t>
            </a:r>
            <a:endParaRPr/>
          </a:p>
        </p:txBody>
      </p:sp>
      <p:cxnSp>
        <p:nvCxnSpPr>
          <p:cNvPr id="380" name="Google Shape;380;p32"/>
          <p:cNvCxnSpPr>
            <a:stCxn id="379" idx="2"/>
            <a:endCxn id="377" idx="0"/>
          </p:cNvCxnSpPr>
          <p:nvPr/>
        </p:nvCxnSpPr>
        <p:spPr>
          <a:xfrm flipH="1">
            <a:off x="6124051" y="968825"/>
            <a:ext cx="870300" cy="17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32"/>
          <p:cNvSpPr/>
          <p:nvPr/>
        </p:nvSpPr>
        <p:spPr>
          <a:xfrm>
            <a:off x="7690946" y="1142536"/>
            <a:ext cx="1393200" cy="523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Storm</a:t>
            </a:r>
            <a:endParaRPr/>
          </a:p>
        </p:txBody>
      </p:sp>
      <p:cxnSp>
        <p:nvCxnSpPr>
          <p:cNvPr id="382" name="Google Shape;382;p32"/>
          <p:cNvCxnSpPr>
            <a:stCxn id="377" idx="3"/>
            <a:endCxn id="381" idx="1"/>
          </p:cNvCxnSpPr>
          <p:nvPr/>
        </p:nvCxnSpPr>
        <p:spPr>
          <a:xfrm>
            <a:off x="6820695" y="1404436"/>
            <a:ext cx="87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32"/>
          <p:cNvSpPr/>
          <p:nvPr/>
        </p:nvSpPr>
        <p:spPr>
          <a:xfrm>
            <a:off x="5446259" y="3699879"/>
            <a:ext cx="1393200" cy="523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Druid</a:t>
            </a:r>
            <a:endParaRPr/>
          </a:p>
        </p:txBody>
      </p:sp>
      <p:cxnSp>
        <p:nvCxnSpPr>
          <p:cNvPr id="384" name="Google Shape;384;p32"/>
          <p:cNvCxnSpPr>
            <a:stCxn id="383" idx="2"/>
            <a:endCxn id="376" idx="0"/>
          </p:cNvCxnSpPr>
          <p:nvPr/>
        </p:nvCxnSpPr>
        <p:spPr>
          <a:xfrm flipH="1">
            <a:off x="5325059" y="4223679"/>
            <a:ext cx="817800" cy="32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32"/>
          <p:cNvSpPr/>
          <p:nvPr/>
        </p:nvSpPr>
        <p:spPr>
          <a:xfrm>
            <a:off x="6226527" y="4552956"/>
            <a:ext cx="1393200" cy="523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 tools</a:t>
            </a:r>
            <a:endParaRPr/>
          </a:p>
        </p:txBody>
      </p:sp>
      <p:cxnSp>
        <p:nvCxnSpPr>
          <p:cNvPr id="386" name="Google Shape;386;p32"/>
          <p:cNvCxnSpPr>
            <a:stCxn id="383" idx="2"/>
            <a:endCxn id="385" idx="0"/>
          </p:cNvCxnSpPr>
          <p:nvPr/>
        </p:nvCxnSpPr>
        <p:spPr>
          <a:xfrm>
            <a:off x="6142859" y="4223679"/>
            <a:ext cx="780300" cy="32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7" name="Google Shape;387;p32"/>
          <p:cNvSpPr/>
          <p:nvPr/>
        </p:nvSpPr>
        <p:spPr>
          <a:xfrm>
            <a:off x="4572000" y="1981061"/>
            <a:ext cx="1393200" cy="1362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6334253" y="1981114"/>
            <a:ext cx="1393200" cy="523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VoltDB</a:t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6334253" y="2819639"/>
            <a:ext cx="1393200" cy="523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cxnSp>
        <p:nvCxnSpPr>
          <p:cNvPr id="390" name="Google Shape;390;p32"/>
          <p:cNvCxnSpPr>
            <a:stCxn id="377" idx="2"/>
            <a:endCxn id="387" idx="0"/>
          </p:cNvCxnSpPr>
          <p:nvPr/>
        </p:nvCxnSpPr>
        <p:spPr>
          <a:xfrm flipH="1">
            <a:off x="5268495" y="1666336"/>
            <a:ext cx="855600" cy="314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32"/>
          <p:cNvCxnSpPr>
            <a:stCxn id="377" idx="2"/>
            <a:endCxn id="388" idx="0"/>
          </p:cNvCxnSpPr>
          <p:nvPr/>
        </p:nvCxnSpPr>
        <p:spPr>
          <a:xfrm>
            <a:off x="6124095" y="1666336"/>
            <a:ext cx="906900" cy="314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32"/>
          <p:cNvCxnSpPr>
            <a:stCxn id="388" idx="2"/>
            <a:endCxn id="389" idx="0"/>
          </p:cNvCxnSpPr>
          <p:nvPr/>
        </p:nvCxnSpPr>
        <p:spPr>
          <a:xfrm>
            <a:off x="7030853" y="2504914"/>
            <a:ext cx="0" cy="314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32"/>
          <p:cNvCxnSpPr>
            <a:stCxn id="389" idx="2"/>
            <a:endCxn id="383" idx="0"/>
          </p:cNvCxnSpPr>
          <p:nvPr/>
        </p:nvCxnSpPr>
        <p:spPr>
          <a:xfrm flipH="1">
            <a:off x="6142853" y="3343439"/>
            <a:ext cx="888000" cy="35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32"/>
          <p:cNvCxnSpPr>
            <a:stCxn id="387" idx="2"/>
            <a:endCxn id="383" idx="0"/>
          </p:cNvCxnSpPr>
          <p:nvPr/>
        </p:nvCxnSpPr>
        <p:spPr>
          <a:xfrm>
            <a:off x="5268600" y="3343661"/>
            <a:ext cx="874200" cy="35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Google Shape;395;p32"/>
          <p:cNvSpPr txBox="1"/>
          <p:nvPr/>
        </p:nvSpPr>
        <p:spPr>
          <a:xfrm>
            <a:off x="311700" y="1076875"/>
            <a:ext cx="4101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Implementation Highlights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Introduce VoltDB for real time stream processing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Leverage Druid’s Lambda architecture to combine the batch and real time processing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43631" y="4725787"/>
            <a:ext cx="914400" cy="365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Events</a:t>
            </a:r>
            <a:endParaRPr sz="1000"/>
          </a:p>
        </p:txBody>
      </p:sp>
      <p:sp>
        <p:nvSpPr>
          <p:cNvPr id="397" name="Google Shape;397;p32"/>
          <p:cNvSpPr/>
          <p:nvPr/>
        </p:nvSpPr>
        <p:spPr>
          <a:xfrm>
            <a:off x="958025" y="4723751"/>
            <a:ext cx="914400" cy="36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Processing</a:t>
            </a:r>
            <a:endParaRPr sz="1000"/>
          </a:p>
        </p:txBody>
      </p:sp>
      <p:sp>
        <p:nvSpPr>
          <p:cNvPr id="398" name="Google Shape;398;p32"/>
          <p:cNvSpPr/>
          <p:nvPr/>
        </p:nvSpPr>
        <p:spPr>
          <a:xfrm>
            <a:off x="1872423" y="4723754"/>
            <a:ext cx="914400" cy="3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Storage</a:t>
            </a:r>
            <a:endParaRPr sz="1000"/>
          </a:p>
        </p:txBody>
      </p:sp>
      <p:sp>
        <p:nvSpPr>
          <p:cNvPr id="399" name="Google Shape;399;p32"/>
          <p:cNvSpPr/>
          <p:nvPr/>
        </p:nvSpPr>
        <p:spPr>
          <a:xfrm>
            <a:off x="2786823" y="4723750"/>
            <a:ext cx="914400" cy="365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Access</a:t>
            </a:r>
            <a:endParaRPr sz="1000"/>
          </a:p>
        </p:txBody>
      </p:sp>
      <p:sp>
        <p:nvSpPr>
          <p:cNvPr id="400" name="Google Shape;400;p32"/>
          <p:cNvSpPr txBox="1"/>
          <p:nvPr/>
        </p:nvSpPr>
        <p:spPr>
          <a:xfrm>
            <a:off x="198650" y="3699875"/>
            <a:ext cx="313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Partitioned in memory database leveraging Java stored procedures</a:t>
            </a:r>
            <a:endParaRPr/>
          </a:p>
        </p:txBody>
      </p:sp>
      <p:pic>
        <p:nvPicPr>
          <p:cNvPr id="401" name="Google Shape;4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50" y="3299497"/>
            <a:ext cx="780301" cy="31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v3: Lambda, the ultimate?</a:t>
            </a:r>
            <a:endParaRPr/>
          </a:p>
        </p:txBody>
      </p:sp>
      <p:grpSp>
        <p:nvGrpSpPr>
          <p:cNvPr id="407" name="Google Shape;407;p33"/>
          <p:cNvGrpSpPr/>
          <p:nvPr/>
        </p:nvGrpSpPr>
        <p:grpSpPr>
          <a:xfrm>
            <a:off x="314776" y="1110000"/>
            <a:ext cx="8104506" cy="1250204"/>
            <a:chOff x="2727152" y="2322561"/>
            <a:chExt cx="4823823" cy="643507"/>
          </a:xfrm>
        </p:grpSpPr>
        <p:sp>
          <p:nvSpPr>
            <p:cNvPr id="408" name="Google Shape;408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9" name="Google Shape;409;p33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did we do this?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Needed to reduce data delay from the 3+ hours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Proof of concept worked well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2" name="Google Shape;412;p33"/>
          <p:cNvGrpSpPr/>
          <p:nvPr/>
        </p:nvGrpSpPr>
        <p:grpSpPr>
          <a:xfrm>
            <a:off x="314776" y="2436400"/>
            <a:ext cx="8104506" cy="1250204"/>
            <a:chOff x="2727152" y="2322561"/>
            <a:chExt cx="4823823" cy="643507"/>
          </a:xfrm>
        </p:grpSpPr>
        <p:sp>
          <p:nvSpPr>
            <p:cNvPr id="413" name="Google Shape;413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4" name="Google Shape;414;p33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2763859" y="2399950"/>
              <a:ext cx="1046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challenges did we run into?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Introduced yet another technology to maintain with its own language and configuration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Kafka version differences between 0.8 and 0.10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33"/>
          <p:cNvGrpSpPr/>
          <p:nvPr/>
        </p:nvGrpSpPr>
        <p:grpSpPr>
          <a:xfrm>
            <a:off x="314776" y="3815100"/>
            <a:ext cx="8104506" cy="1250204"/>
            <a:chOff x="2727152" y="2322561"/>
            <a:chExt cx="4823823" cy="643507"/>
          </a:xfrm>
        </p:grpSpPr>
        <p:sp>
          <p:nvSpPr>
            <p:cNvPr id="418" name="Google Shape;418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9" name="Google Shape;419;p33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did we learn?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Tuning production systems is tough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The Lambda architecture is elegant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v4: Less is more</a:t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4291625" y="67050"/>
            <a:ext cx="1482000" cy="450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Events</a:t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4325660" y="4633211"/>
            <a:ext cx="1482000" cy="450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API/UI</a:t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5201715" y="667507"/>
            <a:ext cx="1482000" cy="450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Kafka</a:t>
            </a:r>
            <a:endParaRPr/>
          </a:p>
        </p:txBody>
      </p:sp>
      <p:cxnSp>
        <p:nvCxnSpPr>
          <p:cNvPr id="430" name="Google Shape;430;p34"/>
          <p:cNvCxnSpPr>
            <a:stCxn id="427" idx="2"/>
            <a:endCxn id="429" idx="0"/>
          </p:cNvCxnSpPr>
          <p:nvPr/>
        </p:nvCxnSpPr>
        <p:spPr>
          <a:xfrm>
            <a:off x="5032625" y="517950"/>
            <a:ext cx="910200" cy="14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1" name="Google Shape;431;p34"/>
          <p:cNvSpPr/>
          <p:nvPr/>
        </p:nvSpPr>
        <p:spPr>
          <a:xfrm>
            <a:off x="6127507" y="67050"/>
            <a:ext cx="1482000" cy="4509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Events</a:t>
            </a:r>
            <a:endParaRPr/>
          </a:p>
        </p:txBody>
      </p:sp>
      <p:cxnSp>
        <p:nvCxnSpPr>
          <p:cNvPr id="432" name="Google Shape;432;p34"/>
          <p:cNvCxnSpPr>
            <a:stCxn id="431" idx="2"/>
            <a:endCxn id="429" idx="0"/>
          </p:cNvCxnSpPr>
          <p:nvPr/>
        </p:nvCxnSpPr>
        <p:spPr>
          <a:xfrm flipH="1">
            <a:off x="5942707" y="517950"/>
            <a:ext cx="925800" cy="14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34"/>
          <p:cNvSpPr/>
          <p:nvPr/>
        </p:nvSpPr>
        <p:spPr>
          <a:xfrm>
            <a:off x="7609611" y="667507"/>
            <a:ext cx="1482000" cy="450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Storm</a:t>
            </a:r>
            <a:endParaRPr/>
          </a:p>
        </p:txBody>
      </p:sp>
      <p:cxnSp>
        <p:nvCxnSpPr>
          <p:cNvPr id="434" name="Google Shape;434;p34"/>
          <p:cNvCxnSpPr>
            <a:stCxn id="429" idx="3"/>
            <a:endCxn id="433" idx="1"/>
          </p:cNvCxnSpPr>
          <p:nvPr/>
        </p:nvCxnSpPr>
        <p:spPr>
          <a:xfrm>
            <a:off x="6683715" y="892957"/>
            <a:ext cx="925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5" name="Google Shape;435;p34"/>
          <p:cNvSpPr/>
          <p:nvPr/>
        </p:nvSpPr>
        <p:spPr>
          <a:xfrm>
            <a:off x="4327828" y="3898834"/>
            <a:ext cx="1482000" cy="45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Druid</a:t>
            </a:r>
            <a:endParaRPr/>
          </a:p>
        </p:txBody>
      </p:sp>
      <p:cxnSp>
        <p:nvCxnSpPr>
          <p:cNvPr id="436" name="Google Shape;436;p34"/>
          <p:cNvCxnSpPr>
            <a:stCxn id="435" idx="2"/>
            <a:endCxn id="428" idx="0"/>
          </p:cNvCxnSpPr>
          <p:nvPr/>
        </p:nvCxnSpPr>
        <p:spPr>
          <a:xfrm flipH="1">
            <a:off x="5066728" y="4349734"/>
            <a:ext cx="21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7" name="Google Shape;437;p34"/>
          <p:cNvSpPr/>
          <p:nvPr/>
        </p:nvSpPr>
        <p:spPr>
          <a:xfrm>
            <a:off x="6094991" y="4633211"/>
            <a:ext cx="1482000" cy="450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 tools</a:t>
            </a:r>
            <a:endParaRPr/>
          </a:p>
        </p:txBody>
      </p:sp>
      <p:cxnSp>
        <p:nvCxnSpPr>
          <p:cNvPr id="438" name="Google Shape;438;p34"/>
          <p:cNvCxnSpPr>
            <a:stCxn id="435" idx="2"/>
            <a:endCxn id="437" idx="0"/>
          </p:cNvCxnSpPr>
          <p:nvPr/>
        </p:nvCxnSpPr>
        <p:spPr>
          <a:xfrm>
            <a:off x="5068828" y="4349734"/>
            <a:ext cx="17673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34"/>
          <p:cNvCxnSpPr>
            <a:stCxn id="429" idx="2"/>
            <a:endCxn id="440" idx="0"/>
          </p:cNvCxnSpPr>
          <p:nvPr/>
        </p:nvCxnSpPr>
        <p:spPr>
          <a:xfrm>
            <a:off x="5942715" y="1118407"/>
            <a:ext cx="0" cy="12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0" name="Google Shape;440;p34"/>
          <p:cNvSpPr/>
          <p:nvPr/>
        </p:nvSpPr>
        <p:spPr>
          <a:xfrm>
            <a:off x="5201715" y="1247889"/>
            <a:ext cx="1482000" cy="450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Secor</a:t>
            </a:r>
            <a:endParaRPr/>
          </a:p>
        </p:txBody>
      </p:sp>
      <p:sp>
        <p:nvSpPr>
          <p:cNvPr id="441" name="Google Shape;441;p34"/>
          <p:cNvSpPr/>
          <p:nvPr/>
        </p:nvSpPr>
        <p:spPr>
          <a:xfrm>
            <a:off x="5201726" y="1828279"/>
            <a:ext cx="1482000" cy="45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 (event level)</a:t>
            </a:r>
            <a:endParaRPr/>
          </a:p>
        </p:txBody>
      </p:sp>
      <p:cxnSp>
        <p:nvCxnSpPr>
          <p:cNvPr id="442" name="Google Shape;442;p34"/>
          <p:cNvCxnSpPr>
            <a:endCxn id="441" idx="0"/>
          </p:cNvCxnSpPr>
          <p:nvPr/>
        </p:nvCxnSpPr>
        <p:spPr>
          <a:xfrm>
            <a:off x="5942726" y="1698679"/>
            <a:ext cx="0" cy="12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34"/>
          <p:cNvSpPr/>
          <p:nvPr/>
        </p:nvSpPr>
        <p:spPr>
          <a:xfrm>
            <a:off x="7609611" y="2508617"/>
            <a:ext cx="1482000" cy="450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Airflow</a:t>
            </a:r>
            <a:endParaRPr/>
          </a:p>
        </p:txBody>
      </p:sp>
      <p:sp>
        <p:nvSpPr>
          <p:cNvPr id="444" name="Google Shape;444;p34"/>
          <p:cNvSpPr/>
          <p:nvPr/>
        </p:nvSpPr>
        <p:spPr>
          <a:xfrm>
            <a:off x="5204473" y="2508617"/>
            <a:ext cx="1482000" cy="450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 (hourly + mini batches)</a:t>
            </a:r>
            <a:endParaRPr/>
          </a:p>
        </p:txBody>
      </p:sp>
      <p:cxnSp>
        <p:nvCxnSpPr>
          <p:cNvPr id="445" name="Google Shape;445;p34"/>
          <p:cNvCxnSpPr>
            <a:stCxn id="441" idx="2"/>
            <a:endCxn id="444" idx="0"/>
          </p:cNvCxnSpPr>
          <p:nvPr/>
        </p:nvCxnSpPr>
        <p:spPr>
          <a:xfrm>
            <a:off x="5942726" y="2279179"/>
            <a:ext cx="2700" cy="22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34"/>
          <p:cNvCxnSpPr>
            <a:stCxn id="441" idx="3"/>
            <a:endCxn id="443" idx="1"/>
          </p:cNvCxnSpPr>
          <p:nvPr/>
        </p:nvCxnSpPr>
        <p:spPr>
          <a:xfrm>
            <a:off x="6683726" y="2053729"/>
            <a:ext cx="925800" cy="68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34"/>
          <p:cNvCxnSpPr>
            <a:stCxn id="443" idx="1"/>
            <a:endCxn id="444" idx="3"/>
          </p:cNvCxnSpPr>
          <p:nvPr/>
        </p:nvCxnSpPr>
        <p:spPr>
          <a:xfrm rot="10800000">
            <a:off x="6686511" y="2734067"/>
            <a:ext cx="923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48" name="Google Shape;448;p34"/>
          <p:cNvSpPr/>
          <p:nvPr/>
        </p:nvSpPr>
        <p:spPr>
          <a:xfrm>
            <a:off x="5204212" y="3164483"/>
            <a:ext cx="1482000" cy="45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 (aggs)</a:t>
            </a:r>
            <a:endParaRPr/>
          </a:p>
        </p:txBody>
      </p:sp>
      <p:cxnSp>
        <p:nvCxnSpPr>
          <p:cNvPr id="449" name="Google Shape;449;p34"/>
          <p:cNvCxnSpPr>
            <a:stCxn id="444" idx="2"/>
            <a:endCxn id="448" idx="0"/>
          </p:cNvCxnSpPr>
          <p:nvPr/>
        </p:nvCxnSpPr>
        <p:spPr>
          <a:xfrm flipH="1">
            <a:off x="5945173" y="2959517"/>
            <a:ext cx="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34"/>
          <p:cNvCxnSpPr>
            <a:stCxn id="448" idx="2"/>
            <a:endCxn id="435" idx="0"/>
          </p:cNvCxnSpPr>
          <p:nvPr/>
        </p:nvCxnSpPr>
        <p:spPr>
          <a:xfrm flipH="1">
            <a:off x="5068912" y="3615383"/>
            <a:ext cx="8763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34"/>
          <p:cNvCxnSpPr>
            <a:stCxn id="448" idx="3"/>
            <a:endCxn id="443" idx="1"/>
          </p:cNvCxnSpPr>
          <p:nvPr/>
        </p:nvCxnSpPr>
        <p:spPr>
          <a:xfrm flipH="1" rot="10800000">
            <a:off x="6686212" y="2734133"/>
            <a:ext cx="923400" cy="65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52" name="Google Shape;452;p34"/>
          <p:cNvSpPr/>
          <p:nvPr/>
        </p:nvSpPr>
        <p:spPr>
          <a:xfrm>
            <a:off x="6100884" y="3898834"/>
            <a:ext cx="1482000" cy="45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</a:t>
            </a:r>
            <a:endParaRPr/>
          </a:p>
        </p:txBody>
      </p:sp>
      <p:cxnSp>
        <p:nvCxnSpPr>
          <p:cNvPr id="453" name="Google Shape;453;p34"/>
          <p:cNvCxnSpPr>
            <a:stCxn id="448" idx="2"/>
            <a:endCxn id="452" idx="0"/>
          </p:cNvCxnSpPr>
          <p:nvPr/>
        </p:nvCxnSpPr>
        <p:spPr>
          <a:xfrm>
            <a:off x="5945212" y="3615383"/>
            <a:ext cx="8967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34"/>
          <p:cNvCxnSpPr>
            <a:stCxn id="452" idx="2"/>
            <a:endCxn id="428" idx="0"/>
          </p:cNvCxnSpPr>
          <p:nvPr/>
        </p:nvCxnSpPr>
        <p:spPr>
          <a:xfrm flipH="1">
            <a:off x="5066784" y="4349734"/>
            <a:ext cx="17751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34"/>
          <p:cNvCxnSpPr>
            <a:stCxn id="452" idx="2"/>
            <a:endCxn id="437" idx="0"/>
          </p:cNvCxnSpPr>
          <p:nvPr/>
        </p:nvCxnSpPr>
        <p:spPr>
          <a:xfrm flipH="1">
            <a:off x="6835884" y="4349734"/>
            <a:ext cx="6000" cy="28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6" name="Google Shape;456;p34"/>
          <p:cNvCxnSpPr>
            <a:stCxn id="443" idx="2"/>
            <a:endCxn id="435" idx="3"/>
          </p:cNvCxnSpPr>
          <p:nvPr/>
        </p:nvCxnSpPr>
        <p:spPr>
          <a:xfrm flipH="1">
            <a:off x="5809911" y="2959517"/>
            <a:ext cx="2540700" cy="116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57" name="Google Shape;457;p34"/>
          <p:cNvSpPr txBox="1"/>
          <p:nvPr/>
        </p:nvSpPr>
        <p:spPr>
          <a:xfrm>
            <a:off x="311700" y="1076875"/>
            <a:ext cx="3643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Implementation Highlights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Replace VoltDB with mini Spark batches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Introduce Airflow for job scheduling and monitoring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458" name="Google Shape;458;p34"/>
          <p:cNvCxnSpPr>
            <a:stCxn id="443" idx="2"/>
            <a:endCxn id="452" idx="0"/>
          </p:cNvCxnSpPr>
          <p:nvPr/>
        </p:nvCxnSpPr>
        <p:spPr>
          <a:xfrm flipH="1">
            <a:off x="6841911" y="2959517"/>
            <a:ext cx="1508700" cy="93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459" name="Google Shape;459;p34"/>
          <p:cNvSpPr/>
          <p:nvPr/>
        </p:nvSpPr>
        <p:spPr>
          <a:xfrm>
            <a:off x="43631" y="4725787"/>
            <a:ext cx="914400" cy="365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Events</a:t>
            </a:r>
            <a:endParaRPr sz="1000"/>
          </a:p>
        </p:txBody>
      </p:sp>
      <p:sp>
        <p:nvSpPr>
          <p:cNvPr id="460" name="Google Shape;460;p34"/>
          <p:cNvSpPr/>
          <p:nvPr/>
        </p:nvSpPr>
        <p:spPr>
          <a:xfrm>
            <a:off x="958025" y="4723751"/>
            <a:ext cx="914400" cy="36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Processing</a:t>
            </a:r>
            <a:endParaRPr sz="1000"/>
          </a:p>
        </p:txBody>
      </p:sp>
      <p:sp>
        <p:nvSpPr>
          <p:cNvPr id="461" name="Google Shape;461;p34"/>
          <p:cNvSpPr/>
          <p:nvPr/>
        </p:nvSpPr>
        <p:spPr>
          <a:xfrm>
            <a:off x="1872423" y="4723754"/>
            <a:ext cx="914400" cy="3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Storage</a:t>
            </a:r>
            <a:endParaRPr sz="1000"/>
          </a:p>
        </p:txBody>
      </p:sp>
      <p:sp>
        <p:nvSpPr>
          <p:cNvPr id="462" name="Google Shape;462;p34"/>
          <p:cNvSpPr/>
          <p:nvPr/>
        </p:nvSpPr>
        <p:spPr>
          <a:xfrm>
            <a:off x="2786823" y="4723750"/>
            <a:ext cx="914400" cy="365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Access</a:t>
            </a:r>
            <a:endParaRPr sz="1000"/>
          </a:p>
        </p:txBody>
      </p:sp>
      <p:sp>
        <p:nvSpPr>
          <p:cNvPr id="463" name="Google Shape;463;p34"/>
          <p:cNvSpPr/>
          <p:nvPr/>
        </p:nvSpPr>
        <p:spPr>
          <a:xfrm>
            <a:off x="156475" y="3246575"/>
            <a:ext cx="3224700" cy="93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4"/>
          <p:cNvSpPr txBox="1"/>
          <p:nvPr/>
        </p:nvSpPr>
        <p:spPr>
          <a:xfrm>
            <a:off x="763475" y="3284100"/>
            <a:ext cx="25407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scheduler and dependency management system</a:t>
            </a:r>
            <a:endParaRPr/>
          </a:p>
        </p:txBody>
      </p:sp>
      <p:pic>
        <p:nvPicPr>
          <p:cNvPr id="465" name="Google Shape;4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50" y="3436488"/>
            <a:ext cx="515776" cy="5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v4: Less is more</a:t>
            </a:r>
            <a:endParaRPr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14776" y="1110000"/>
            <a:ext cx="8104506" cy="1250204"/>
            <a:chOff x="2727152" y="2322561"/>
            <a:chExt cx="4823823" cy="643507"/>
          </a:xfrm>
        </p:grpSpPr>
        <p:sp>
          <p:nvSpPr>
            <p:cNvPr id="472" name="Google Shape;472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3" name="Google Shape;473;p35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did we do this?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Scaling issues with VoltDB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Paying for functionality we didn’t need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6" name="Google Shape;476;p35"/>
          <p:cNvGrpSpPr/>
          <p:nvPr/>
        </p:nvGrpSpPr>
        <p:grpSpPr>
          <a:xfrm>
            <a:off x="314776" y="2436400"/>
            <a:ext cx="8104506" cy="1250204"/>
            <a:chOff x="2727152" y="2322561"/>
            <a:chExt cx="4823823" cy="643507"/>
          </a:xfrm>
        </p:grpSpPr>
        <p:sp>
          <p:nvSpPr>
            <p:cNvPr id="477" name="Google Shape;477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8" name="Google Shape;478;p35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763859" y="2399950"/>
              <a:ext cx="1046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challenges did we run into?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Went from close to real time reporting to 30 minutes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1" name="Google Shape;481;p35"/>
          <p:cNvGrpSpPr/>
          <p:nvPr/>
        </p:nvGrpSpPr>
        <p:grpSpPr>
          <a:xfrm>
            <a:off x="314776" y="3815100"/>
            <a:ext cx="8104506" cy="1250204"/>
            <a:chOff x="2727152" y="2322561"/>
            <a:chExt cx="4823823" cy="643507"/>
          </a:xfrm>
        </p:grpSpPr>
        <p:sp>
          <p:nvSpPr>
            <p:cNvPr id="482" name="Google Shape;482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3" name="Google Shape;483;p35"/>
            <p:cNvSpPr/>
            <p:nvPr/>
          </p:nvSpPr>
          <p:spPr>
            <a:xfrm rot="-5400000">
              <a:off x="3035223" y="2014489"/>
              <a:ext cx="643350" cy="1259493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763865" y="2399950"/>
              <a:ext cx="937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 did we learn?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4084094" y="2323745"/>
              <a:ext cx="327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Why did we spend time building our own scheduler? Airflow is great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800"/>
                <a:buFont typeface="Roboto"/>
                <a:buChar char="●"/>
              </a:pPr>
              <a:r>
                <a:rPr lang="en" sz="1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All things to all people is not a scalable strategy</a:t>
              </a:r>
              <a:endParaRPr sz="1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summarize</a:t>
            </a:r>
            <a:endParaRPr/>
          </a:p>
        </p:txBody>
      </p:sp>
      <p:grpSp>
        <p:nvGrpSpPr>
          <p:cNvPr id="491" name="Google Shape;491;p36"/>
          <p:cNvGrpSpPr/>
          <p:nvPr/>
        </p:nvGrpSpPr>
        <p:grpSpPr>
          <a:xfrm>
            <a:off x="96067" y="1056675"/>
            <a:ext cx="1890830" cy="3842770"/>
            <a:chOff x="796138" y="1574025"/>
            <a:chExt cx="1606073" cy="2315200"/>
          </a:xfrm>
        </p:grpSpPr>
        <p:grpSp>
          <p:nvGrpSpPr>
            <p:cNvPr id="492" name="Google Shape;492;p36"/>
            <p:cNvGrpSpPr/>
            <p:nvPr/>
          </p:nvGrpSpPr>
          <p:grpSpPr>
            <a:xfrm>
              <a:off x="796138" y="1695421"/>
              <a:ext cx="1606073" cy="908429"/>
              <a:chOff x="796138" y="1695421"/>
              <a:chExt cx="1606073" cy="908429"/>
            </a:xfrm>
          </p:grpSpPr>
          <p:cxnSp>
            <p:nvCxnSpPr>
              <p:cNvPr id="493" name="Google Shape;493;p36"/>
              <p:cNvCxnSpPr/>
              <p:nvPr/>
            </p:nvCxnSpPr>
            <p:spPr>
              <a:xfrm>
                <a:off x="166441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02C2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4" name="Google Shape;494;p36"/>
              <p:cNvSpPr/>
              <p:nvPr/>
            </p:nvSpPr>
            <p:spPr>
              <a:xfrm flipH="1">
                <a:off x="796138" y="2306625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B02C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796311" y="2460450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020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6" name="Google Shape;496;p36"/>
            <p:cNvSpPr txBox="1"/>
            <p:nvPr/>
          </p:nvSpPr>
          <p:spPr>
            <a:xfrm>
              <a:off x="915823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Can’t believe we did this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" name="Google Shape;497;p36"/>
            <p:cNvSpPr txBox="1"/>
            <p:nvPr/>
          </p:nvSpPr>
          <p:spPr>
            <a:xfrm>
              <a:off x="918274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Not very “big data”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8" name="Google Shape;498;p36"/>
            <p:cNvSpPr txBox="1"/>
            <p:nvPr/>
          </p:nvSpPr>
          <p:spPr>
            <a:xfrm>
              <a:off x="915826" y="1574025"/>
              <a:ext cx="7938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Start of 2015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1847385" y="1056676"/>
            <a:ext cx="1890830" cy="3842769"/>
            <a:chOff x="2283710" y="1574025"/>
            <a:chExt cx="1606073" cy="2315200"/>
          </a:xfrm>
        </p:grpSpPr>
        <p:cxnSp>
          <p:nvCxnSpPr>
            <p:cNvPr id="500" name="Google Shape;500;p36"/>
            <p:cNvCxnSpPr/>
            <p:nvPr/>
          </p:nvCxnSpPr>
          <p:spPr>
            <a:xfrm>
              <a:off x="315198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B02C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1" name="Google Shape;501;p36"/>
            <p:cNvSpPr/>
            <p:nvPr/>
          </p:nvSpPr>
          <p:spPr>
            <a:xfrm flipH="1">
              <a:off x="2283710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228388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 txBox="1"/>
            <p:nvPr/>
          </p:nvSpPr>
          <p:spPr>
            <a:xfrm>
              <a:off x="240493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Redshift all the things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36"/>
            <p:cNvSpPr txBox="1"/>
            <p:nvPr/>
          </p:nvSpPr>
          <p:spPr>
            <a:xfrm>
              <a:off x="2407381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Introduced event level data and used Redshift for storage and processing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" name="Google Shape;505;p36"/>
            <p:cNvSpPr txBox="1"/>
            <p:nvPr/>
          </p:nvSpPr>
          <p:spPr>
            <a:xfrm>
              <a:off x="257454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Mid 2016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6" name="Google Shape;506;p36"/>
          <p:cNvGrpSpPr/>
          <p:nvPr/>
        </p:nvGrpSpPr>
        <p:grpSpPr>
          <a:xfrm>
            <a:off x="3595851" y="1056676"/>
            <a:ext cx="1890830" cy="3842769"/>
            <a:chOff x="3768859" y="1574025"/>
            <a:chExt cx="1606073" cy="2315200"/>
          </a:xfrm>
        </p:grpSpPr>
        <p:cxnSp>
          <p:nvCxnSpPr>
            <p:cNvPr id="507" name="Google Shape;507;p36"/>
            <p:cNvCxnSpPr/>
            <p:nvPr/>
          </p:nvCxnSpPr>
          <p:spPr>
            <a:xfrm>
              <a:off x="463713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B02C2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8" name="Google Shape;508;p36"/>
            <p:cNvSpPr/>
            <p:nvPr/>
          </p:nvSpPr>
          <p:spPr>
            <a:xfrm flipH="1">
              <a:off x="376885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76903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 txBox="1"/>
            <p:nvPr/>
          </p:nvSpPr>
          <p:spPr>
            <a:xfrm>
              <a:off x="388999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Spark and Druid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36"/>
            <p:cNvSpPr txBox="1"/>
            <p:nvPr/>
          </p:nvSpPr>
          <p:spPr>
            <a:xfrm>
              <a:off x="3892441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Spark for processing and Druid for storage.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36"/>
            <p:cNvSpPr txBox="1"/>
            <p:nvPr/>
          </p:nvSpPr>
          <p:spPr>
            <a:xfrm>
              <a:off x="405960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End of 2017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3" name="Google Shape;513;p36"/>
          <p:cNvGrpSpPr/>
          <p:nvPr/>
        </p:nvGrpSpPr>
        <p:grpSpPr>
          <a:xfrm>
            <a:off x="5347416" y="1056676"/>
            <a:ext cx="1890830" cy="3842769"/>
            <a:chOff x="5256641" y="1574025"/>
            <a:chExt cx="1606073" cy="2315200"/>
          </a:xfrm>
        </p:grpSpPr>
        <p:sp>
          <p:nvSpPr>
            <p:cNvPr id="514" name="Google Shape;514;p36"/>
            <p:cNvSpPr/>
            <p:nvPr/>
          </p:nvSpPr>
          <p:spPr>
            <a:xfrm flipH="1">
              <a:off x="5256641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525681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6"/>
            <p:cNvSpPr txBox="1"/>
            <p:nvPr/>
          </p:nvSpPr>
          <p:spPr>
            <a:xfrm>
              <a:off x="5377778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Lambda, the ultimate?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36"/>
            <p:cNvSpPr txBox="1"/>
            <p:nvPr/>
          </p:nvSpPr>
          <p:spPr>
            <a:xfrm>
              <a:off x="5380229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Leverage VoltDB to get real time data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36"/>
            <p:cNvSpPr txBox="1"/>
            <p:nvPr/>
          </p:nvSpPr>
          <p:spPr>
            <a:xfrm>
              <a:off x="554739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Mid 2018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9" name="Google Shape;519;p36"/>
            <p:cNvCxnSpPr/>
            <p:nvPr/>
          </p:nvCxnSpPr>
          <p:spPr>
            <a:xfrm>
              <a:off x="612491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B02C2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20" name="Google Shape;520;p36"/>
          <p:cNvGrpSpPr/>
          <p:nvPr/>
        </p:nvGrpSpPr>
        <p:grpSpPr>
          <a:xfrm>
            <a:off x="7095882" y="2272645"/>
            <a:ext cx="1890830" cy="2626799"/>
            <a:chOff x="6741789" y="2306625"/>
            <a:chExt cx="1606073" cy="1582600"/>
          </a:xfrm>
        </p:grpSpPr>
        <p:sp>
          <p:nvSpPr>
            <p:cNvPr id="521" name="Google Shape;521;p36"/>
            <p:cNvSpPr/>
            <p:nvPr/>
          </p:nvSpPr>
          <p:spPr>
            <a:xfrm flipH="1">
              <a:off x="674178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74196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 txBox="1"/>
            <p:nvPr/>
          </p:nvSpPr>
          <p:spPr>
            <a:xfrm>
              <a:off x="6865689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Less is more</a:t>
              </a:r>
              <a:endParaRPr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4" name="Google Shape;524;p36"/>
            <p:cNvSpPr txBox="1"/>
            <p:nvPr/>
          </p:nvSpPr>
          <p:spPr>
            <a:xfrm>
              <a:off x="6868139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Replace VoltDB with mini batches and introduce Airflow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the team with the technology</a:t>
            </a:r>
            <a:endParaRPr/>
          </a:p>
        </p:txBody>
      </p:sp>
      <p:pic>
        <p:nvPicPr>
          <p:cNvPr id="536" name="Google Shape;5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75" y="1256550"/>
            <a:ext cx="47625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DevOps is difficult</a:t>
            </a:r>
            <a:endParaRPr/>
          </a:p>
        </p:txBody>
      </p:sp>
      <p:sp>
        <p:nvSpPr>
          <p:cNvPr id="542" name="Google Shape;54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39" title="kafka-broker-confi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1146175"/>
            <a:ext cx="4309000" cy="32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9" title="druid-configuration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500" y="1146175"/>
            <a:ext cx="4309000" cy="32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 is limited by money, not technology</a:t>
            </a:r>
            <a:endParaRPr/>
          </a:p>
        </p:txBody>
      </p:sp>
      <p:sp>
        <p:nvSpPr>
          <p:cNvPr id="550" name="Google Shape;55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expensive gif" id="551" name="Google Shape;5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063" y="1152475"/>
            <a:ext cx="5151875" cy="38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ata in adtech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162" y="1017725"/>
            <a:ext cx="4097674" cy="40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in adtech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278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951" y="445025"/>
            <a:ext cx="5921552" cy="4654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all this data? Where does it go?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5649" l="0" r="0" t="308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6941975" y="4800650"/>
            <a:ext cx="2202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Photo courtesy of Sotheby’s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00" y="1460865"/>
            <a:ext cx="1106950" cy="11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688" y="1384150"/>
            <a:ext cx="1263800" cy="1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75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225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350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75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225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350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9"/>
          <p:cNvCxnSpPr/>
          <p:nvPr/>
        </p:nvCxnSpPr>
        <p:spPr>
          <a:xfrm>
            <a:off x="1605350" y="1838865"/>
            <a:ext cx="18504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9"/>
          <p:cNvSpPr txBox="1"/>
          <p:nvPr/>
        </p:nvSpPr>
        <p:spPr>
          <a:xfrm>
            <a:off x="2224225" y="1523675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103" name="Google Shape;103;p19"/>
          <p:cNvCxnSpPr>
            <a:stCxn id="94" idx="3"/>
            <a:endCxn id="96" idx="1"/>
          </p:cNvCxnSpPr>
          <p:nvPr/>
        </p:nvCxnSpPr>
        <p:spPr>
          <a:xfrm flipH="1" rot="10800000">
            <a:off x="4643488" y="1370150"/>
            <a:ext cx="16326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4" name="Google Shape;104;p19"/>
          <p:cNvCxnSpPr>
            <a:stCxn id="94" idx="3"/>
            <a:endCxn id="97" idx="1"/>
          </p:cNvCxnSpPr>
          <p:nvPr/>
        </p:nvCxnSpPr>
        <p:spPr>
          <a:xfrm flipH="1" rot="10800000">
            <a:off x="4643488" y="1370150"/>
            <a:ext cx="24750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5" name="Google Shape;105;p19"/>
          <p:cNvCxnSpPr>
            <a:stCxn id="94" idx="3"/>
            <a:endCxn id="95" idx="1"/>
          </p:cNvCxnSpPr>
          <p:nvPr/>
        </p:nvCxnSpPr>
        <p:spPr>
          <a:xfrm flipH="1" rot="10800000">
            <a:off x="4643488" y="1370150"/>
            <a:ext cx="33171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6" name="Google Shape;106;p19"/>
          <p:cNvCxnSpPr>
            <a:stCxn id="94" idx="3"/>
            <a:endCxn id="99" idx="1"/>
          </p:cNvCxnSpPr>
          <p:nvPr/>
        </p:nvCxnSpPr>
        <p:spPr>
          <a:xfrm>
            <a:off x="4643488" y="2016050"/>
            <a:ext cx="16326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7" name="Google Shape;107;p19"/>
          <p:cNvCxnSpPr>
            <a:stCxn id="94" idx="3"/>
            <a:endCxn id="100" idx="1"/>
          </p:cNvCxnSpPr>
          <p:nvPr/>
        </p:nvCxnSpPr>
        <p:spPr>
          <a:xfrm>
            <a:off x="4643488" y="2016050"/>
            <a:ext cx="24750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8" name="Google Shape;108;p19"/>
          <p:cNvCxnSpPr>
            <a:stCxn id="94" idx="3"/>
            <a:endCxn id="98" idx="1"/>
          </p:cNvCxnSpPr>
          <p:nvPr/>
        </p:nvCxnSpPr>
        <p:spPr>
          <a:xfrm>
            <a:off x="4643488" y="2016050"/>
            <a:ext cx="33171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5374100" y="1252800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 rot="10800000">
            <a:off x="1592275" y="2181975"/>
            <a:ext cx="18570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2736825"/>
            <a:ext cx="8644800" cy="18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Browser send an ad request to an exchange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Exchange sends unique ad requests to Demand-Side Platforms (DSPs)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DSPs respond with ads and bids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Exchange determines winner and sends that to the browser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all this happens within 200 hundred ms - literally faster than a blink of an eye.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2219490" y="1894025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5374100" y="2291400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time </a:t>
            </a:r>
            <a:r>
              <a:rPr lang="en"/>
              <a:t>bidding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00" y="1460865"/>
            <a:ext cx="1106950" cy="11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688" y="1384150"/>
            <a:ext cx="1263800" cy="1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75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225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350" y="1017725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75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225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8350" y="1995500"/>
            <a:ext cx="704750" cy="70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>
            <a:off x="1605350" y="1838865"/>
            <a:ext cx="18504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0"/>
          <p:cNvSpPr txBox="1"/>
          <p:nvPr/>
        </p:nvSpPr>
        <p:spPr>
          <a:xfrm>
            <a:off x="2224225" y="1523675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129" name="Google Shape;129;p20"/>
          <p:cNvCxnSpPr>
            <a:stCxn id="120" idx="3"/>
            <a:endCxn id="122" idx="1"/>
          </p:cNvCxnSpPr>
          <p:nvPr/>
        </p:nvCxnSpPr>
        <p:spPr>
          <a:xfrm flipH="1" rot="10800000">
            <a:off x="4643488" y="1370150"/>
            <a:ext cx="16326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0" name="Google Shape;130;p20"/>
          <p:cNvCxnSpPr>
            <a:stCxn id="120" idx="3"/>
            <a:endCxn id="123" idx="1"/>
          </p:cNvCxnSpPr>
          <p:nvPr/>
        </p:nvCxnSpPr>
        <p:spPr>
          <a:xfrm flipH="1" rot="10800000">
            <a:off x="4643488" y="1370150"/>
            <a:ext cx="24750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1" name="Google Shape;131;p20"/>
          <p:cNvCxnSpPr>
            <a:stCxn id="120" idx="3"/>
            <a:endCxn id="121" idx="1"/>
          </p:cNvCxnSpPr>
          <p:nvPr/>
        </p:nvCxnSpPr>
        <p:spPr>
          <a:xfrm flipH="1" rot="10800000">
            <a:off x="4643488" y="1370150"/>
            <a:ext cx="3317100" cy="6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2" name="Google Shape;132;p20"/>
          <p:cNvCxnSpPr>
            <a:stCxn id="120" idx="3"/>
            <a:endCxn id="125" idx="1"/>
          </p:cNvCxnSpPr>
          <p:nvPr/>
        </p:nvCxnSpPr>
        <p:spPr>
          <a:xfrm>
            <a:off x="4643488" y="2016050"/>
            <a:ext cx="16326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3" name="Google Shape;133;p20"/>
          <p:cNvCxnSpPr>
            <a:stCxn id="120" idx="3"/>
            <a:endCxn id="126" idx="1"/>
          </p:cNvCxnSpPr>
          <p:nvPr/>
        </p:nvCxnSpPr>
        <p:spPr>
          <a:xfrm>
            <a:off x="4643488" y="2016050"/>
            <a:ext cx="24750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4" name="Google Shape;134;p20"/>
          <p:cNvCxnSpPr>
            <a:stCxn id="120" idx="3"/>
            <a:endCxn id="124" idx="1"/>
          </p:cNvCxnSpPr>
          <p:nvPr/>
        </p:nvCxnSpPr>
        <p:spPr>
          <a:xfrm>
            <a:off x="4643488" y="2016050"/>
            <a:ext cx="33171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5" name="Google Shape;135;p20"/>
          <p:cNvSpPr txBox="1"/>
          <p:nvPr/>
        </p:nvSpPr>
        <p:spPr>
          <a:xfrm>
            <a:off x="5374100" y="1252800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540300" y="2736825"/>
            <a:ext cx="8292000" cy="18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 request: Geography, device,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Bid request: DSP augmented requests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Bid response: Bid amount, ad information, brand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Creative response: Winner, price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Engagement metrics: Render, click, mouseover, video events</a:t>
            </a:r>
            <a:endParaRPr/>
          </a:p>
        </p:txBody>
      </p:sp>
      <p:cxnSp>
        <p:nvCxnSpPr>
          <p:cNvPr id="137" name="Google Shape;137;p20"/>
          <p:cNvCxnSpPr/>
          <p:nvPr/>
        </p:nvCxnSpPr>
        <p:spPr>
          <a:xfrm rot="10800000">
            <a:off x="1592275" y="2181975"/>
            <a:ext cx="18570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0"/>
          <p:cNvSpPr txBox="1"/>
          <p:nvPr/>
        </p:nvSpPr>
        <p:spPr>
          <a:xfrm>
            <a:off x="2219490" y="1894025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5374100" y="2291400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at each step</a:t>
            </a:r>
            <a:endParaRPr/>
          </a:p>
        </p:txBody>
      </p:sp>
      <p:cxnSp>
        <p:nvCxnSpPr>
          <p:cNvPr id="141" name="Google Shape;141;p20"/>
          <p:cNvCxnSpPr/>
          <p:nvPr/>
        </p:nvCxnSpPr>
        <p:spPr>
          <a:xfrm flipH="1">
            <a:off x="37200" y="2128625"/>
            <a:ext cx="2745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 txBox="1"/>
          <p:nvPr/>
        </p:nvSpPr>
        <p:spPr>
          <a:xfrm>
            <a:off x="37190" y="1840675"/>
            <a:ext cx="3696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4144350" y="1152475"/>
            <a:ext cx="468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cardinality: ~50 dimensions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 volume: ~4B ad requests/day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Low value: Average request revenue is tiny -  less than a thousandth of a penny</a:t>
            </a:r>
            <a:endParaRPr/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any of this matter?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9" y="1006750"/>
            <a:ext cx="3539043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