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y="13716000" cx="24384000"/>
  <p:notesSz cx="6858000" cy="9144000"/>
  <p:embeddedFontLst>
    <p:embeddedFont>
      <p:font typeface="Muli"/>
      <p:regular r:id="rId78"/>
      <p:bold r:id="rId79"/>
      <p:italic r:id="rId80"/>
      <p:boldItalic r:id="rId81"/>
    </p:embeddedFont>
    <p:embeddedFont>
      <p:font typeface="Helvetica Neue"/>
      <p:regular r:id="rId82"/>
      <p:bold r:id="rId83"/>
      <p:italic r:id="rId84"/>
      <p:boldItalic r:id="rId85"/>
    </p:embeddedFont>
    <p:embeddedFont>
      <p:font typeface="Helvetica Neue Light"/>
      <p:regular r:id="rId86"/>
      <p:bold r:id="rId87"/>
      <p:italic r:id="rId88"/>
      <p:boldItalic r:id="rId89"/>
    </p:embeddedFont>
    <p:embeddedFont>
      <p:font typeface="Muli ExtraBold"/>
      <p:bold r:id="rId90"/>
      <p:boldItalic r:id="rId91"/>
    </p:embeddedFont>
    <p:embeddedFont>
      <p:font typeface="Open Sans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0293DA-3755-4CE6-9CCF-A76BD1E618B1}">
  <a:tblStyle styleId="{520293DA-3755-4CE6-9CCF-A76BD1E618B1}" styleName="Table_0">
    <a:wholeTbl>
      <a:tcTxStyle b="off" i="off">
        <a:font>
          <a:latin typeface="Muli ExtraBold"/>
          <a:ea typeface="Muli ExtraBold"/>
          <a:cs typeface="Muli ExtraBold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Muli ExtraBold"/>
          <a:ea typeface="Muli ExtraBold"/>
          <a:cs typeface="Muli ExtraBold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Muli ExtraBold"/>
          <a:ea typeface="Muli ExtraBold"/>
          <a:cs typeface="Muli ExtraBold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Muli ExtraBold"/>
          <a:ea typeface="Muli ExtraBold"/>
          <a:cs typeface="Muli ExtraBold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D80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HelveticaNeue-italic.fntdata"/><Relationship Id="rId83" Type="http://schemas.openxmlformats.org/officeDocument/2006/relationships/font" Target="fonts/HelveticaNeue-bold.fntdata"/><Relationship Id="rId42" Type="http://schemas.openxmlformats.org/officeDocument/2006/relationships/slide" Target="slides/slide36.xml"/><Relationship Id="rId86" Type="http://schemas.openxmlformats.org/officeDocument/2006/relationships/font" Target="fonts/HelveticaNeueLight-regular.fntdata"/><Relationship Id="rId41" Type="http://schemas.openxmlformats.org/officeDocument/2006/relationships/slide" Target="slides/slide35.xml"/><Relationship Id="rId85" Type="http://schemas.openxmlformats.org/officeDocument/2006/relationships/font" Target="fonts/HelveticaNeue-boldItalic.fntdata"/><Relationship Id="rId44" Type="http://schemas.openxmlformats.org/officeDocument/2006/relationships/slide" Target="slides/slide38.xml"/><Relationship Id="rId88" Type="http://schemas.openxmlformats.org/officeDocument/2006/relationships/font" Target="fonts/HelveticaNeueLight-italic.fntdata"/><Relationship Id="rId43" Type="http://schemas.openxmlformats.org/officeDocument/2006/relationships/slide" Target="slides/slide37.xml"/><Relationship Id="rId87" Type="http://schemas.openxmlformats.org/officeDocument/2006/relationships/font" Target="fonts/HelveticaNeueLight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HelveticaNeueLight-boldItalic.fntdata"/><Relationship Id="rId80" Type="http://schemas.openxmlformats.org/officeDocument/2006/relationships/font" Target="fonts/Muli-italic.fntdata"/><Relationship Id="rId82" Type="http://schemas.openxmlformats.org/officeDocument/2006/relationships/font" Target="fonts/HelveticaNeue-regular.fntdata"/><Relationship Id="rId81" Type="http://schemas.openxmlformats.org/officeDocument/2006/relationships/font" Target="fonts/Muli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Muli-bold.fntdata"/><Relationship Id="rId34" Type="http://schemas.openxmlformats.org/officeDocument/2006/relationships/slide" Target="slides/slide28.xml"/><Relationship Id="rId78" Type="http://schemas.openxmlformats.org/officeDocument/2006/relationships/font" Target="fonts/Muli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schemas.openxmlformats.org/officeDocument/2006/relationships/font" Target="fonts/OpenSans-boldItalic.fntdata"/><Relationship Id="rId50" Type="http://schemas.openxmlformats.org/officeDocument/2006/relationships/slide" Target="slides/slide44.xml"/><Relationship Id="rId94" Type="http://schemas.openxmlformats.org/officeDocument/2006/relationships/font" Target="fonts/OpenSans-italic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MuliExtraBold-boldItalic.fntdata"/><Relationship Id="rId90" Type="http://schemas.openxmlformats.org/officeDocument/2006/relationships/font" Target="fonts/MuliExtraBold-bold.fntdata"/><Relationship Id="rId93" Type="http://schemas.openxmlformats.org/officeDocument/2006/relationships/font" Target="fonts/OpenSans-bold.fntdata"/><Relationship Id="rId92" Type="http://schemas.openxmlformats.org/officeDocument/2006/relationships/font" Target="fonts/OpenSans-regular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bd9f175c_6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45bd9f175c_6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 the area of business analysis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talk is all about what happens when you stop thinking about business as flow of dollars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flow of dollars attached to customers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some non-obvious things that happen when you analyze in this way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modeling techniques which have been developed for dealing with them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5bd9f175c_6_1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45bd9f175c_6_1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npv aka discounting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common corporate finance framework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sum up cashflows that are spread out over time, for analysis today, by adjusting for risk &amp; opportunity cost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here you see the cash amounts getting smaller and smaller as time goes by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not because the actual amounts, but the discounted amounts are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5bd9f175c_1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45bd9f175c_1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CLV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	Revenue over lifetime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	Minus variable costs (including costs of goods sold)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	Discounted at a company-specific discount rate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	[Does not include customer acquisition costs]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Purpose of this is to summarize what’s contributed by a single customer down to one number, one single metric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you may find inconsistencies in the real world [e.g. cac in or out]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generally, define your metrics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maybe the words don't matter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but the meaning really important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the reason why it's important is in pursuit of internal consistency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where we’re accounting for the components of margin in one and only one place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bd9f175c_6_1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whatever you do define what you’re talking about</a:t>
            </a:r>
            <a:br>
              <a:rPr lang="en-US" sz="1400"/>
            </a:br>
            <a:r>
              <a:rPr lang="en-US" sz="1400"/>
              <a:t>  secondary protip, wanna sound cool, don't call it CLV</a:t>
            </a:r>
            <a:endParaRPr sz="1400"/>
          </a:p>
        </p:txBody>
      </p:sp>
      <p:sp>
        <p:nvSpPr>
          <p:cNvPr id="192" name="Google Shape;192;g45bd9f175c_6_1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bd9f175c_6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45bd9f175c_6_2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start looking at some real data</a:t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bd9f175c_6_2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45bd9f175c_6_2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talk about where i work, where this data comes from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datasci head up the data team there</a:t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5bd9f175c_6_2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45bd9f175c_6_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5bd9f175c_6_2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45bd9f175c_6_2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leverage data to answer questions like this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Retention in the meal kit industry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Regional variation in food delivery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Analysis of deleteuber and its effect on lyft&amp;uber</a:t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5bd9f175c_6_2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45bd9f175c_6_2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deliver as a self-service analytics platform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to clients </a:t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5cdff2d6f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g45cdff2d6f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because we're analyzing CC transactional data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revenue of businesses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not the whole, but it's an important part of it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5bd9f175c_6_2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g45bd9f175c_6_2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look at some company data: dollar general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consumer goods store, variety store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focusing on rural areas, strategy of building stores where e.g. walmart won't go</a:t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5bd9f175c_6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45bd9f175c_6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setup the framework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introduce models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 little bit results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Slides at my GitHub</a:t>
            </a: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5bd9f175c_6_2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g45bd9f175c_6_2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generally start with raw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each purchase is a dot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each customer is a row in the data</a:t>
            </a:r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cdff2d6f_2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45cdff2d6f_2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 that thing again where we define our metrics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customers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aligned data so first purchases line up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cumu spending over time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averaged across all customers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5bd9f175c_6_3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45bd9f175c_6_3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didn't have great instincts, didn't appreciate how rare that that you'd get a straight line like this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DG very sticky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even in the the amazon and walmart era</a:t>
            </a: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5bd9f175c_6_3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g45bd9f175c_6_3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stitchfix subscription clothing box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higher dollar value. stitchfix is pretty far upmarket from DG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churn: large number of customers active, over time more of them cancel out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wayfair online furniture retailer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front-loaded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retention problems</a:t>
            </a: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5bd9f175c_6_3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g45bd9f175c_6_3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lifetime spend, kinda what want to reason about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why are we not done?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Failed to tell you the first time i walked through it</a:t>
            </a:r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5bd9f175c_6_3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g45bd9f175c_6_3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align over date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ignore anyone who don't have the full history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newest cust in the dataset we're looking at: 3 years old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dealing with partially observed data</a:t>
            </a:r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bd9f175c_6_3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45bd9f175c_6_3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as a datasci, i empower decisions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almost never need to make decisions on  aplot that looks like this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5bd9f175c_6_3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45bd9f175c_6_3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5bd9f175c_6_3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g45bd9f175c_6_3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marketers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reason about hypothetical customers you want to acquire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estimate customer acquire cost</a:t>
            </a:r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5bd9f175c_6_3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45bd9f175c_6_3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bd9f175c_6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45bd9f175c_6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frame the question want to ask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Little bit of domain knowledge to make sure we’re answering the right questions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data sci, former software engineer, presenting corp finance basics</a:t>
            </a:r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5bd9f175c_6_3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g45bd9f175c_6_3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gameplan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model based on observed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impute observations beyond today, fill in with expectation values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analyze the combo of those 2 datasets: 2 data, expected future data</a:t>
            </a: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5bd9f175c_6_3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g45bd9f175c_6_3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Purchase data multifaceted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purchase counts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churn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transaction amounts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costs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we're going to have factor into problems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focus on purchase counts first</a:t>
            </a:r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5bd9f175c_6_3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g45bd9f175c_6_3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start by asking what's the simplest thing that could work j? for counts of events per unit time?</a:t>
            </a:r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5bd9f175c_6_3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45bd9f175c_6_3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 memoryless process, count modelled by a poisson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simplest event process you could imagine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turns out that that's a fairly bad fit for customer purchase events</a:t>
            </a:r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5bd9f175c_6_3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g45bd9f175c_6_3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engage the audience: any guesses</a:t>
            </a:r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5bd9f175c_6_3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g45bd9f175c_6_3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transaction counts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poisson processes keep going till infinity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people churn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people will be very engaged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then just drop off. they went to a competitor, they got tired with the space</a:t>
            </a:r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5bd9f175c_6_4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45bd9f175c_6_4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expand this model so it fits data better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one common approach</a:t>
            </a:r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5bd9f175c_6_4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g45bd9f175c_6_4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probabilistic model with processes that are unobserved, that combine to form the data we do see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below the line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term: birth-death, name that comes from survival analysis for these kinds of assumptions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born exactly one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after that point, you're at risk of dying, can happen only once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hybridize: survival and poisson counts process</a:t>
            </a:r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5bd9f175c_6_4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g45bd9f175c_6_4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write out the likelihood of this probabilistic process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infer back from observed data to parameters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the purchase rate (condition on not churning)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probability hazard rate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conditioned on this data, this is the prob over time that the churn has happened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we know they were alive until their last purchase, after that it decays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this probability is balancing the 2 possible explanations -- either their posson is taking a break, or they've churned</a:t>
            </a:r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5bd9f175c_6_4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g45bd9f175c_6_4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hints at how to factor problem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counts &amp; churns jointly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other things separately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bd9f175c_6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45bd9f175c_6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cash flows that you see associated with a customers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revenue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the money your customer spends when they transact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costs 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you’re spending money to build or buy what you’re selling, aka cost of goods sold</a:t>
            </a:r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45bd9f175c_6_4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Google Shape;457;g45bd9f175c_6_4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 was a little skeptical this joint mechanism was necessary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ask question again, is this the simplest thing that might work?</a:t>
            </a:r>
            <a:endParaRPr sz="14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5bd9f175c_6_4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g45bd9f175c_6_4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illustrate that, think about toy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purchase history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6 times, on 3 separate days</a:t>
            </a:r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5bd9f175c_6_4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g45bd9f175c_6_4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average transaction count over these 3 observations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is that what we truly expect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Answer is no, I intentionally set this up to be a bad approach</a:t>
            </a:r>
            <a:endParaRPr sz="14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5bd9f175c_6_4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g45bd9f175c_6_4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esp if i redraw the table like this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	so i was ignoring the negative space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	overestimating the rate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		every time i go to do this, i make this mistake</a:t>
            </a:r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5bd9f175c_6_4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g45bd9f175c_6_4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include zeros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new way of looking at it, can compute mean over 7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little more subtle, but 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still overestimate</a:t>
            </a:r>
            <a:endParaRPr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5bd9f175c_6_4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g45bd9f175c_6_4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there may be more negative space that occurs after their last purchase</a:t>
            </a:r>
            <a:endParaRPr sz="1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45bd9f175c_6_5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g45bd9f175c_6_5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amount that we're ignoring depends on the rate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naive approach: overestimate the rate				</a:t>
            </a:r>
            <a:endParaRPr sz="14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5bd9f175c_6_5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g45bd9f175c_6_5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simulation study of how bad this bias gets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not too bad if you rollup, but you have to roll up to the granularity where expectation of 1-2 events per unit time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we analzye thousands of companies, and this disqualifies them almost all of them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you'd be rolling up to quarters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illustration that churn and purchase rate entangled such that they need to be estimated jointly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if we knew the “churn date”, we’d be talking about survival analysis, but that date has to be inferred from purchases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And if we do it based on looking at their last purchase date, we’ll be biased. This is a bias that doesn’t go away with more data</a:t>
            </a:r>
            <a:endParaRPr sz="14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5bd9f175c_6_5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g45bd9f175c_6_5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one big idea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build this hybrid likelihood, composed from familiar probabilistic parts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these are "counting your customers" models, named after the first paper framed in this way</a:t>
            </a:r>
            <a:endParaRPr sz="14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5bd9f175c_6_5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Google Shape;506;g45bd9f175c_6_5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next big idea: "customer heterogeneity", which you'll hear referred to a lot the papers on these models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bd9f175c_6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45bd9f175c_6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variable costs: more holistic. This might be warehouses, salespeople</a:t>
            </a:r>
            <a:endParaRPr sz="14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5bd9f175c_6_5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g45bd9f175c_6_5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Each row is one customer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Calculate # purchases / # days</a:t>
            </a:r>
            <a:endParaRPr sz="1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5bd9f175c_6_5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g45bd9f175c_6_5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Plot - each tick is one customer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variability is extreme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logarithmic x axis for it to fit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data spans at least 3 orders of magnitude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customers span a huge range of activity for your business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pretty universal </a:t>
            </a:r>
            <a:endParaRPr sz="14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5bd9f175c_6_5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Google Shape;530;g45bd9f175c_6_5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another way of looking at that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when you saw this, if you're like me you pictured lots of customers orderly fashion marching up this plot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think about the average as an aggregate over the raw data</a:t>
            </a:r>
            <a:endParaRPr sz="1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5bd9f175c_6_5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Google Shape;535;g45bd9f175c_6_5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many stay along the x axis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small # of very high value customers</a:t>
            </a:r>
            <a:endParaRPr sz="14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45bd9f175c_6_5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2" name="Google Shape;542;g45bd9f175c_6_5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second thing -- what are these synthetic 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they look kinda alien, whereas the rest was so smooth and organic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high rate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what is this, elon musk</a:t>
            </a:r>
            <a:endParaRPr sz="14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5bd9f175c_6_5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3" name="Google Shape;553;g45bd9f175c_6_5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you can see the cause fairly easily if we look back at the thing we're calculating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what if we split this plot based on the size of the denominator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true variability, vs pure noise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corrupted</a:t>
            </a:r>
            <a:endParaRPr sz="14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5bd9f175c_6_5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45bd9f175c_6_5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45bd9f175c_6_5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g45bd9f175c_6_5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essence of the idea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multilevel models aka hierarchical models aka random effects / mixed effects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setup assumption of an explicit probabilistic process that generated your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aware of 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bayesian approach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prior for these customers where you have very level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prior over all customers is fit from this data, along with the customer estimates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and so the prior will leverage your 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powerful &amp; general idea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fit richly parameterized models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but do sensible things about the customers with no data</a:t>
            </a:r>
            <a:endParaRPr sz="14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5bd9f175c_6_5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g45bd9f175c_6_5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introduce lifetimes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cam davidson pee-lon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data scientist at shopify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and they use at shopify to count their customers</a:t>
            </a:r>
            <a:endParaRPr sz="14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5bd9f175c_6_5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45bd9f175c_6_5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bd9f175c_6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45bd9f175c_6_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acquisition</a:t>
            </a:r>
            <a:endParaRPr sz="14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  spend on marketing, then you’ll take that cost, divide by how many converted, and apportion that out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  protip -- wanna sound cool, call it CAC</a:t>
            </a:r>
            <a:br>
              <a:rPr lang="en-US" sz="1400">
                <a:solidFill>
                  <a:schemeClr val="dk1"/>
                </a:solidFill>
              </a:rPr>
            </a:br>
            <a:endParaRPr sz="14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5bd9f175c_6_5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g45bd9f175c_6_5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opinionated: MBG/NBD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2005: extended more performant to fit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2007: fixed some limitations in the 2005 generated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used by shopify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name the model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names come from the probabilistic assumptions we're making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MBG/NBD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Next up lets look at some results</a:t>
            </a:r>
            <a:endParaRPr sz="14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45bd9f175c_6_5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Google Shape;592;g45bd9f175c_6_5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let's try and illustrate how you can use that models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introduce new company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local flavor than dollar general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bird santa-monica based scooter share startup</a:t>
            </a:r>
            <a:endParaRPr sz="14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45bd9f175c_6_5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g45bd9f175c_6_5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make plot we made before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really unsatisfying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only can do 180 days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had to throw out 80% of customers, because bird is growing like a rocket</a:t>
            </a:r>
            <a:endParaRPr sz="14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5bd9f175c_6_5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g45bd9f175c_6_5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another attempt: cohort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grouped our data by the date of each customers first purchase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for each cohort, customer average spend to date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illustrates the partial data issues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newer cohorts less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fit mbd/nbg model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estimate future data, fill in these curves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find out something over how bird is trending</a:t>
            </a:r>
            <a:endParaRPr sz="14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45bd9f175c_6_6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Google Shape;610;g45bd9f175c_6_6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geo subregions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3 regions bird is operating in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y axis count of new customers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west grew early on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south grew later on and caught up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comparing spend, btw s and w almost impossible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very different mix of customer vintage, meaning how long since their first purchase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control for that</a:t>
            </a:r>
            <a:endParaRPr sz="14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45bd9f175c_6_6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6" name="Google Shape;616;g45bd9f175c_6_6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can try plot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use models to summarize into expectation for randomly chosen individual</a:t>
            </a:r>
            <a:endParaRPr sz="14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5bd9f175c_6_6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g45bd9f175c_6_6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summarize est sales over 24mo period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doing that thing where i'm defining our metrics. eh eh?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you might make diff conclusion eyeballing this chart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60% of the transactions we have come from the past 4 months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so for bird, takeaway is customers act differently and they can't assume new markets behave the same as the proven ones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they (bird) know this, now we do too</a:t>
            </a:r>
            <a:endParaRPr sz="14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5bd9f175c_6_2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Google Shape;629;g45bd9f175c_6_2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why do we care about this chart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central to lots of decision making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lots business revolves around reasoning about what happens to groups of customers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finding groups of potential customers who are expected to end up above the 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hopefully way above the 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ensuring that they stay there</a:t>
            </a:r>
            <a:endParaRPr sz="14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5bd9f175c_6_6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g45bd9f175c_6_6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think back to some of the ideas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workflow: build models, model the past, project the near future. analyze the 2 combined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probabilistic models can be composed of familiar building blocks to fit tailored situations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mind the noise!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don't expect your customers to all be the same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define your metrics, please</a:t>
            </a:r>
            <a:endParaRPr sz="14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45bd9f175c_6_6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g45bd9f175c_6_6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learn more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net present value: aswath damodaran: professor at NYU stern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	turns internal consistency into an art form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survival analysis: some former colleagues of mine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bd9f175c_6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45bd9f175c_6_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plot form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toy data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income above the y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expenditures below the y</a:t>
            </a:r>
            <a:endParaRPr sz="14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45bd9f175c_6_6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7" name="Google Shape;647;g45bd9f175c_6_6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some of our work and our data is on our blog, so check that out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hiring, we're in san mateo, we'd love to meet some people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 hope this sparked some ideas that you’ll find useful in your work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Thanks</a:t>
            </a:r>
            <a:endParaRPr sz="14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5bd9f175c_6_6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4" name="Google Shape;654;g45bd9f175c_6_6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bd9f175c_6_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45bd9f175c_6_1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waterfall chart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cumulative total</a:t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5bd9f175c_6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45bd9f175c_6_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with this way of seeing things, i want to define concept of CLV</a:t>
            </a:r>
            <a:endParaRPr sz="1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	to do that, we need to add something, and remove something</a:t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833937" y="8947546"/>
            <a:ext cx="14716126" cy="6786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uli"/>
              <a:buNone/>
              <a:defRPr i="1" sz="3200"/>
            </a:lvl1pPr>
            <a:lvl2pPr indent="-52324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2pPr>
            <a:lvl3pPr indent="-523239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3pPr>
            <a:lvl4pPr indent="-523239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4pPr>
            <a:lvl5pPr indent="-523239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833937" y="5973960"/>
            <a:ext cx="14716126" cy="910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736598" y="2274886"/>
            <a:ext cx="22728142" cy="1988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736598" y="4465637"/>
            <a:ext cx="22728142" cy="652700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558800" lvl="0" marL="4572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1pPr>
            <a:lvl2pPr indent="-558800" lvl="1" marL="9144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2pPr>
            <a:lvl3pPr indent="-558800" lvl="2" marL="1371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3pPr>
            <a:lvl4pPr indent="-558800" lvl="3" marL="18288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4pPr>
            <a:lvl5pPr indent="-558800" lvl="4" marL="22860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9635802" y="11289190"/>
            <a:ext cx="442901" cy="467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>
            <p:ph idx="2" type="pic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uli ExtraBold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>
            <p:ph idx="2" type="pic"/>
          </p:nvPr>
        </p:nvSpPr>
        <p:spPr>
          <a:xfrm>
            <a:off x="13638609" y="2377396"/>
            <a:ext cx="8343994" cy="9833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type="title"/>
          </p:nvPr>
        </p:nvSpPr>
        <p:spPr>
          <a:xfrm>
            <a:off x="945753" y="382587"/>
            <a:ext cx="2263566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945753" y="3668712"/>
            <a:ext cx="1106244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3" name="Google Shape;103;p26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4" name="Google Shape;104;p26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4833937" y="8947546"/>
            <a:ext cx="14716126" cy="6786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uli"/>
              <a:buNone/>
              <a:defRPr i="1" sz="3200"/>
            </a:lvl1pPr>
            <a:lvl2pPr indent="-52324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2pPr>
            <a:lvl3pPr indent="-523239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3pPr>
            <a:lvl4pPr indent="-523239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4pPr>
            <a:lvl5pPr indent="-523239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Muli"/>
              <a:buChar char="•"/>
              <a:defRPr i="1" sz="3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2" type="body"/>
          </p:nvPr>
        </p:nvSpPr>
        <p:spPr>
          <a:xfrm>
            <a:off x="4833937" y="5973960"/>
            <a:ext cx="14716126" cy="910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/>
          <p:nvPr>
            <p:ph idx="2" type="pic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305298" y="2262186"/>
            <a:ext cx="15773403" cy="1988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305298" y="4452937"/>
            <a:ext cx="15773403" cy="65270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558800" lvl="0" marL="4572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1pPr>
            <a:lvl2pPr indent="-558800" lvl="1" marL="9144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2pPr>
            <a:lvl3pPr indent="-558800" lvl="2" marL="1371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3pPr>
            <a:lvl4pPr indent="-558800" lvl="3" marL="18288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4pPr>
            <a:lvl5pPr indent="-558800" lvl="4" marL="22860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19635802" y="11289190"/>
            <a:ext cx="442901" cy="46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uli ExtraBold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uli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>
            <p:ph idx="2" type="pic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Muli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55625" y="3962399"/>
            <a:ext cx="7162800" cy="9753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  <a:defRPr b="0" i="0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  <a:defRPr b="0" i="0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g.com/" TargetMode="External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github.com/b11z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github.com/CamDavidsonPilon/lifetimes" TargetMode="External"/><Relationship Id="rId4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www.jstor.org/stable/2631608" TargetMode="External"/><Relationship Id="rId4" Type="http://schemas.openxmlformats.org/officeDocument/2006/relationships/hyperlink" Target="http://brucehardie.com/papers/018/fader_et_al_mksc_05.pdf" TargetMode="External"/><Relationship Id="rId5" Type="http://schemas.openxmlformats.org/officeDocument/2006/relationships/hyperlink" Target="https://www.sciencedirect.com/science/article/abs/pii/S016781160700017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www.jstor.org/stable/2631608" TargetMode="External"/><Relationship Id="rId4" Type="http://schemas.openxmlformats.org/officeDocument/2006/relationships/hyperlink" Target="http://brucehardie.com/papers/018/fader_et_al_mksc_05.pdf" TargetMode="External"/><Relationship Id="rId5" Type="http://schemas.openxmlformats.org/officeDocument/2006/relationships/hyperlink" Target="https://www.sciencedirect.com/science/article/abs/pii/S0167811607000171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www.youtube.com/playlist?list=PLUkh9m2BorqnDenjSLZ2DHIXrdxoN4Bn_" TargetMode="External"/><Relationship Id="rId4" Type="http://schemas.openxmlformats.org/officeDocument/2006/relationships/hyperlink" Target="https://xcelab.net/rm/statistical-rethinking/" TargetMode="External"/><Relationship Id="rId5" Type="http://schemas.openxmlformats.org/officeDocument/2006/relationships/hyperlink" Target="https://github.com/CamDavidsonPilon/lifetimes" TargetMode="External"/><Relationship Id="rId6" Type="http://schemas.openxmlformats.org/officeDocument/2006/relationships/hyperlink" Target="https://engineering.shopify.com/blogs/engineering/how-shopify-merchants-can-measure-retention" TargetMode="External"/><Relationship Id="rId7" Type="http://schemas.openxmlformats.org/officeDocument/2006/relationships/hyperlink" Target="https://www.dataengconf.com/hazardous-models-and-risk-mitigation-in-real-estat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0.xml"/><Relationship Id="rId3" Type="http://schemas.openxmlformats.org/officeDocument/2006/relationships/hyperlink" Target="mailto:brian@secondmeasure.com" TargetMode="External"/><Relationship Id="rId4" Type="http://schemas.openxmlformats.org/officeDocument/2006/relationships/hyperlink" Target="http://blog.secondmeasure.com" TargetMode="External"/><Relationship Id="rId5" Type="http://schemas.openxmlformats.org/officeDocument/2006/relationships/image" Target="../media/image3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1.xml"/><Relationship Id="rId3" Type="http://schemas.openxmlformats.org/officeDocument/2006/relationships/hyperlink" Target="mailto:brian@secondmeasure.com" TargetMode="External"/><Relationship Id="rId4" Type="http://schemas.openxmlformats.org/officeDocument/2006/relationships/hyperlink" Target="http://blog.secondmeasure.com" TargetMode="External"/><Relationship Id="rId5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/>
        </p:nvSpPr>
        <p:spPr>
          <a:xfrm>
            <a:off x="4551235" y="3067662"/>
            <a:ext cx="15281530" cy="2124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The Customer as the Unit of Analysis:</a:t>
            </a:r>
            <a:b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</a:b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Models, Metrics and a Multitude of Uses</a:t>
            </a:r>
            <a:endParaRPr/>
          </a:p>
        </p:txBody>
      </p:sp>
      <p:pic>
        <p:nvPicPr>
          <p:cNvPr descr="Google Shape;55;p13" id="118" name="Google Shape;1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4911" y="7843774"/>
            <a:ext cx="4902103" cy="4533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/>
          <p:nvPr/>
        </p:nvSpPr>
        <p:spPr>
          <a:xfrm>
            <a:off x="879474" y="11336734"/>
            <a:ext cx="3801187" cy="8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Brian Bloniarz</a:t>
            </a:r>
            <a:endParaRPr/>
          </a:p>
        </p:txBody>
      </p:sp>
      <p:sp>
        <p:nvSpPr>
          <p:cNvPr id="120" name="Google Shape;120;p29"/>
          <p:cNvSpPr txBox="1"/>
          <p:nvPr/>
        </p:nvSpPr>
        <p:spPr>
          <a:xfrm>
            <a:off x="9103121" y="9896510"/>
            <a:ext cx="2947340" cy="8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Nov 2018</a:t>
            </a:r>
            <a:endParaRPr/>
          </a:p>
        </p:txBody>
      </p:sp>
      <p:pic>
        <p:nvPicPr>
          <p:cNvPr descr="DataEngConf.png" id="121" name="Google Shape;1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428" y="9346334"/>
            <a:ext cx="5974265" cy="1861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9"/>
          <p:cNvGrpSpPr/>
          <p:nvPr/>
        </p:nvGrpSpPr>
        <p:grpSpPr>
          <a:xfrm>
            <a:off x="6867707" y="9937729"/>
            <a:ext cx="2179110" cy="705469"/>
            <a:chOff x="0" y="0"/>
            <a:chExt cx="2179109" cy="705467"/>
          </a:xfrm>
        </p:grpSpPr>
        <p:pic>
          <p:nvPicPr>
            <p:cNvPr descr="n.png" id="123" name="Google Shape;12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705467" cy="705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y.png" id="124" name="Google Shape;124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6820" y="0"/>
              <a:ext cx="705468" cy="705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.png" id="125" name="Google Shape;125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73641" y="0"/>
              <a:ext cx="705468" cy="7054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Net Present Value</a:t>
            </a:r>
            <a:endParaRPr/>
          </a:p>
        </p:txBody>
      </p:sp>
      <p:sp>
        <p:nvSpPr>
          <p:cNvPr id="180" name="Google Shape;180;p38"/>
          <p:cNvSpPr txBox="1"/>
          <p:nvPr/>
        </p:nvSpPr>
        <p:spPr>
          <a:xfrm>
            <a:off x="13697811" y="1249685"/>
            <a:ext cx="7061472" cy="1351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uli ExtraBold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Muli ExtraBold"/>
              <a:ea typeface="Muli ExtraBold"/>
              <a:cs typeface="Muli ExtraBold"/>
              <a:sym typeface="Muli ExtraBold"/>
            </a:endParaRPr>
          </a:p>
        </p:txBody>
      </p:sp>
      <p:pic>
        <p:nvPicPr>
          <p:cNvPr descr="Screen Shot 2018-11-06 at 1.33.54 PM.png" id="181" name="Google Shape;1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977" y="2783226"/>
            <a:ext cx="16847320" cy="1072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9225" y="687725"/>
            <a:ext cx="88011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CLV typically defined as:</a:t>
            </a:r>
            <a:endParaRPr/>
          </a:p>
        </p:txBody>
      </p:sp>
      <p:sp>
        <p:nvSpPr>
          <p:cNvPr id="188" name="Google Shape;188;p39"/>
          <p:cNvSpPr txBox="1"/>
          <p:nvPr>
            <p:ph idx="1" type="body"/>
          </p:nvPr>
        </p:nvSpPr>
        <p:spPr>
          <a:xfrm>
            <a:off x="2101453" y="5530850"/>
            <a:ext cx="14429698" cy="594578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1" lang="en-US">
                <a:latin typeface="Muli"/>
                <a:ea typeface="Muli"/>
                <a:cs typeface="Muli"/>
                <a:sym typeface="Muli"/>
              </a:rPr>
              <a:t>Revenue</a:t>
            </a:r>
            <a:r>
              <a:rPr lang="en-US">
                <a:latin typeface="Muli"/>
                <a:ea typeface="Muli"/>
                <a:cs typeface="Muli"/>
                <a:sym typeface="Muli"/>
              </a:rPr>
              <a:t> over lifetime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Minus </a:t>
            </a:r>
            <a:r>
              <a:rPr b="1" lang="en-US">
                <a:latin typeface="Muli"/>
                <a:ea typeface="Muli"/>
                <a:cs typeface="Muli"/>
                <a:sym typeface="Muli"/>
              </a:rPr>
              <a:t>variable costs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(including costs of goods sold)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1" lang="en-US">
                <a:latin typeface="Muli"/>
                <a:ea typeface="Muli"/>
                <a:cs typeface="Muli"/>
                <a:sym typeface="Muli"/>
              </a:rPr>
              <a:t>Discounted</a:t>
            </a:r>
            <a:r>
              <a:rPr lang="en-US">
                <a:latin typeface="Muli"/>
                <a:ea typeface="Muli"/>
                <a:cs typeface="Muli"/>
                <a:sym typeface="Muli"/>
              </a:rPr>
              <a:t> at a company-specific discount rate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[Does not include customer acquisition costs]</a:t>
            </a:r>
            <a:endParaRPr/>
          </a:p>
        </p:txBody>
      </p:sp>
      <p:pic>
        <p:nvPicPr>
          <p:cNvPr descr="Screen Shot 2018-11-06 at 1.51.42 PM.png" id="189" name="Google Shape;1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00481" y="641349"/>
            <a:ext cx="9888219" cy="53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Whatever you choose, please define your metrics.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II. Exploration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But first, about us: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/>
          <p:nvPr>
            <p:ph type="title"/>
          </p:nvPr>
        </p:nvSpPr>
        <p:spPr>
          <a:xfrm>
            <a:off x="2259608" y="5758800"/>
            <a:ext cx="198648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uli ExtraBold"/>
              <a:buNone/>
            </a:pPr>
            <a:r>
              <a:rPr lang="en-US" sz="5200"/>
              <a:t>Second Measure analyzes billions of credit card transactions</a:t>
            </a:r>
            <a:br>
              <a:rPr lang="en-US" sz="5200"/>
            </a:br>
            <a:r>
              <a:rPr lang="en-US" sz="5200"/>
              <a:t>to answer real-time questions about consumer behavior</a:t>
            </a:r>
            <a:endParaRPr sz="5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/>
        </p:nvSpPr>
        <p:spPr>
          <a:xfrm>
            <a:off x="532890" y="1164959"/>
            <a:ext cx="17277593" cy="11277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We answer questions like…</a:t>
            </a:r>
            <a:endParaRPr/>
          </a:p>
        </p:txBody>
      </p:sp>
      <p:grpSp>
        <p:nvGrpSpPr>
          <p:cNvPr id="215" name="Google Shape;215;p44"/>
          <p:cNvGrpSpPr/>
          <p:nvPr/>
        </p:nvGrpSpPr>
        <p:grpSpPr>
          <a:xfrm>
            <a:off x="13691" y="3041963"/>
            <a:ext cx="24199089" cy="7502263"/>
            <a:chOff x="-528092" y="0"/>
            <a:chExt cx="24199086" cy="7502261"/>
          </a:xfrm>
        </p:grpSpPr>
        <p:pic>
          <p:nvPicPr>
            <p:cNvPr id="216" name="Google Shape;21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28092" y="1819514"/>
              <a:ext cx="6318884" cy="5682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44"/>
            <p:cNvSpPr txBox="1"/>
            <p:nvPr/>
          </p:nvSpPr>
          <p:spPr>
            <a:xfrm>
              <a:off x="3435788" y="6092702"/>
              <a:ext cx="2332219" cy="40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D80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rgbClr val="004D80"/>
                  </a:solidFill>
                  <a:latin typeface="Open Sans"/>
                  <a:ea typeface="Open Sans"/>
                  <a:cs typeface="Open Sans"/>
                  <a:sym typeface="Open Sans"/>
                </a:rPr>
                <a:t>HelloFresh</a:t>
              </a:r>
              <a:endParaRPr/>
            </a:p>
          </p:txBody>
        </p:sp>
        <p:sp>
          <p:nvSpPr>
            <p:cNvPr id="218" name="Google Shape;218;p44"/>
            <p:cNvSpPr txBox="1"/>
            <p:nvPr/>
          </p:nvSpPr>
          <p:spPr>
            <a:xfrm>
              <a:off x="3465109" y="5062208"/>
              <a:ext cx="2273575" cy="40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rgbClr val="5E5E5E"/>
                  </a:solidFill>
                  <a:latin typeface="Open Sans"/>
                  <a:ea typeface="Open Sans"/>
                  <a:cs typeface="Open Sans"/>
                  <a:sym typeface="Open Sans"/>
                </a:rPr>
                <a:t>Sun Basket</a:t>
              </a:r>
              <a:endParaRPr/>
            </a:p>
          </p:txBody>
        </p:sp>
        <p:sp>
          <p:nvSpPr>
            <p:cNvPr id="219" name="Google Shape;219;p44"/>
            <p:cNvSpPr txBox="1"/>
            <p:nvPr/>
          </p:nvSpPr>
          <p:spPr>
            <a:xfrm>
              <a:off x="395551" y="2003192"/>
              <a:ext cx="5626865" cy="553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Customer Retention</a:t>
              </a:r>
              <a:endParaRPr/>
            </a:p>
          </p:txBody>
        </p:sp>
        <p:sp>
          <p:nvSpPr>
            <p:cNvPr id="220" name="Google Shape;220;p44"/>
            <p:cNvSpPr txBox="1"/>
            <p:nvPr/>
          </p:nvSpPr>
          <p:spPr>
            <a:xfrm>
              <a:off x="0" y="0"/>
              <a:ext cx="6417964" cy="1314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uli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How well is Hello Fresh retaining its customers?</a:t>
              </a:r>
              <a:endParaRPr/>
            </a:p>
          </p:txBody>
        </p:sp>
        <p:cxnSp>
          <p:nvCxnSpPr>
            <p:cNvPr id="221" name="Google Shape;221;p44"/>
            <p:cNvCxnSpPr/>
            <p:nvPr/>
          </p:nvCxnSpPr>
          <p:spPr>
            <a:xfrm flipH="1">
              <a:off x="425952" y="1556204"/>
              <a:ext cx="5620265" cy="3"/>
            </a:xfrm>
            <a:prstGeom prst="straightConnector1">
              <a:avLst/>
            </a:prstGeom>
            <a:noFill/>
            <a:ln cap="flat" cmpd="sng" w="12700">
              <a:solidFill>
                <a:srgbClr val="808080">
                  <a:alpha val="5098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2" name="Google Shape;222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54928" y="1865940"/>
              <a:ext cx="6585095" cy="53126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44"/>
            <p:cNvCxnSpPr/>
            <p:nvPr/>
          </p:nvCxnSpPr>
          <p:spPr>
            <a:xfrm>
              <a:off x="14763736" y="2199722"/>
              <a:ext cx="3" cy="2322923"/>
            </a:xfrm>
            <a:prstGeom prst="straightConnector1">
              <a:avLst/>
            </a:prstGeom>
            <a:noFill/>
            <a:ln cap="flat" cmpd="sng" w="9525">
              <a:solidFill>
                <a:srgbClr val="4471C4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224" name="Google Shape;224;p44"/>
            <p:cNvCxnSpPr/>
            <p:nvPr/>
          </p:nvCxnSpPr>
          <p:spPr>
            <a:xfrm>
              <a:off x="14666213" y="2191919"/>
              <a:ext cx="200634" cy="3"/>
            </a:xfrm>
            <a:prstGeom prst="straightConnector1">
              <a:avLst/>
            </a:prstGeom>
            <a:noFill/>
            <a:ln cap="flat" cmpd="sng" w="12700">
              <a:solidFill>
                <a:srgbClr val="4471C4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225" name="Google Shape;225;p44"/>
            <p:cNvCxnSpPr/>
            <p:nvPr/>
          </p:nvCxnSpPr>
          <p:spPr>
            <a:xfrm>
              <a:off x="14666213" y="4522564"/>
              <a:ext cx="200634" cy="3"/>
            </a:xfrm>
            <a:prstGeom prst="straightConnector1">
              <a:avLst/>
            </a:prstGeom>
            <a:noFill/>
            <a:ln cap="flat" cmpd="sng" w="12700">
              <a:solidFill>
                <a:srgbClr val="B2B2B2"/>
              </a:solidFill>
              <a:prstDash val="solid"/>
              <a:bevel/>
              <a:headEnd len="sm" w="sm" type="none"/>
              <a:tailEnd len="sm" w="sm" type="none"/>
            </a:ln>
          </p:spPr>
        </p:cxnSp>
        <p:grpSp>
          <p:nvGrpSpPr>
            <p:cNvPr id="226" name="Google Shape;226;p44"/>
            <p:cNvGrpSpPr/>
            <p:nvPr/>
          </p:nvGrpSpPr>
          <p:grpSpPr>
            <a:xfrm>
              <a:off x="14608155" y="3120424"/>
              <a:ext cx="721341" cy="464265"/>
              <a:chOff x="0" y="0"/>
              <a:chExt cx="721339" cy="464263"/>
            </a:xfrm>
          </p:grpSpPr>
          <p:sp>
            <p:nvSpPr>
              <p:cNvPr id="227" name="Google Shape;227;p44"/>
              <p:cNvSpPr/>
              <p:nvPr/>
            </p:nvSpPr>
            <p:spPr>
              <a:xfrm>
                <a:off x="0" y="0"/>
                <a:ext cx="721339" cy="3969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71425" lIns="71425" spcFirstLastPara="1" rIns="71425" wrap="square" tIns="7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476B7"/>
                  </a:buClr>
                  <a:buSzPts val="1800"/>
                  <a:buFont typeface="Avenir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476B7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28" name="Google Shape;228;p44"/>
              <p:cNvSpPr txBox="1"/>
              <p:nvPr/>
            </p:nvSpPr>
            <p:spPr>
              <a:xfrm>
                <a:off x="0" y="0"/>
                <a:ext cx="721339" cy="464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476B7"/>
                  </a:buClr>
                  <a:buSzPts val="1800"/>
                  <a:buFont typeface="Avenir"/>
                  <a:buNone/>
                </a:pPr>
                <a:r>
                  <a:rPr b="0" i="0" lang="en-US" sz="1800" u="none" cap="none" strike="noStrike">
                    <a:solidFill>
                      <a:srgbClr val="3476B7"/>
                    </a:solidFill>
                    <a:latin typeface="Avenir"/>
                    <a:ea typeface="Avenir"/>
                    <a:cs typeface="Avenir"/>
                    <a:sym typeface="Avenir"/>
                  </a:rPr>
                  <a:t>2x</a:t>
                </a:r>
                <a:endParaRPr/>
              </a:p>
            </p:txBody>
          </p:sp>
        </p:grpSp>
        <p:sp>
          <p:nvSpPr>
            <p:cNvPr id="229" name="Google Shape;229;p44"/>
            <p:cNvSpPr txBox="1"/>
            <p:nvPr/>
          </p:nvSpPr>
          <p:spPr>
            <a:xfrm>
              <a:off x="9198211" y="5914680"/>
              <a:ext cx="1698488" cy="40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rgbClr val="5E5E5E"/>
                  </a:solidFill>
                  <a:latin typeface="Open Sans"/>
                  <a:ea typeface="Open Sans"/>
                  <a:cs typeface="Open Sans"/>
                  <a:sym typeface="Open Sans"/>
                </a:rPr>
                <a:t>DoorDash</a:t>
              </a:r>
              <a:endParaRPr/>
            </a:p>
          </p:txBody>
        </p:sp>
        <p:sp>
          <p:nvSpPr>
            <p:cNvPr id="230" name="Google Shape;230;p44"/>
            <p:cNvSpPr txBox="1"/>
            <p:nvPr/>
          </p:nvSpPr>
          <p:spPr>
            <a:xfrm>
              <a:off x="12198243" y="2894525"/>
              <a:ext cx="1698487" cy="40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D80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rgbClr val="004D80"/>
                  </a:solidFill>
                  <a:latin typeface="Open Sans"/>
                  <a:ea typeface="Open Sans"/>
                  <a:cs typeface="Open Sans"/>
                  <a:sym typeface="Open Sans"/>
                </a:rPr>
                <a:t>Waitr</a:t>
              </a:r>
              <a:endParaRPr/>
            </a:p>
          </p:txBody>
        </p:sp>
        <p:sp>
          <p:nvSpPr>
            <p:cNvPr id="231" name="Google Shape;231;p44"/>
            <p:cNvSpPr txBox="1"/>
            <p:nvPr/>
          </p:nvSpPr>
          <p:spPr>
            <a:xfrm>
              <a:off x="8917233" y="2078186"/>
              <a:ext cx="5605134" cy="553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Southern City Sales</a:t>
              </a:r>
              <a:endParaRPr/>
            </a:p>
          </p:txBody>
        </p:sp>
        <p:sp>
          <p:nvSpPr>
            <p:cNvPr id="232" name="Google Shape;232;p44"/>
            <p:cNvSpPr txBox="1"/>
            <p:nvPr/>
          </p:nvSpPr>
          <p:spPr>
            <a:xfrm>
              <a:off x="8521680" y="9435"/>
              <a:ext cx="6417965" cy="1314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uli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Is Waitr overtaking regional competitors?</a:t>
              </a:r>
              <a:endParaRPr/>
            </a:p>
          </p:txBody>
        </p:sp>
        <p:cxnSp>
          <p:nvCxnSpPr>
            <p:cNvPr id="233" name="Google Shape;233;p44"/>
            <p:cNvCxnSpPr/>
            <p:nvPr/>
          </p:nvCxnSpPr>
          <p:spPr>
            <a:xfrm flipH="1">
              <a:off x="8920531" y="1537632"/>
              <a:ext cx="5620268" cy="3"/>
            </a:xfrm>
            <a:prstGeom prst="straightConnector1">
              <a:avLst/>
            </a:prstGeom>
            <a:noFill/>
            <a:ln cap="flat" cmpd="sng" w="12700">
              <a:solidFill>
                <a:srgbClr val="808080">
                  <a:alpha val="5098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4" name="Google Shape;234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01369" y="1865940"/>
              <a:ext cx="6352873" cy="5312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44"/>
            <p:cNvSpPr txBox="1"/>
            <p:nvPr/>
          </p:nvSpPr>
          <p:spPr>
            <a:xfrm>
              <a:off x="19621400" y="5643237"/>
              <a:ext cx="2332219" cy="46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800"/>
                <a:buFont typeface="Avenir"/>
                <a:buNone/>
              </a:pPr>
              <a:r>
                <a:rPr b="0" i="0" lang="en-US" sz="1800" u="none" cap="none" strike="noStrike">
                  <a:solidFill>
                    <a:srgbClr val="5E5E5E"/>
                  </a:solidFill>
                  <a:latin typeface="Avenir"/>
                  <a:ea typeface="Avenir"/>
                  <a:cs typeface="Avenir"/>
                  <a:sym typeface="Avenir"/>
                </a:rPr>
                <a:t>#</a:t>
              </a:r>
              <a:r>
                <a:rPr b="0" i="0" lang="en-US" sz="1800" u="none" cap="none" strike="noStrike">
                  <a:solidFill>
                    <a:srgbClr val="5E5E5E"/>
                  </a:solidFill>
                  <a:latin typeface="Open Sans"/>
                  <a:ea typeface="Open Sans"/>
                  <a:cs typeface="Open Sans"/>
                  <a:sym typeface="Open Sans"/>
                </a:rPr>
                <a:t>DeleteUber</a:t>
              </a:r>
              <a:endParaRPr/>
            </a:p>
          </p:txBody>
        </p:sp>
        <p:cxnSp>
          <p:nvCxnSpPr>
            <p:cNvPr id="236" name="Google Shape;236;p44"/>
            <p:cNvCxnSpPr/>
            <p:nvPr/>
          </p:nvCxnSpPr>
          <p:spPr>
            <a:xfrm>
              <a:off x="20557123" y="4717253"/>
              <a:ext cx="3" cy="80933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bevel/>
              <a:headEnd len="sm" w="sm" type="none"/>
              <a:tailEnd len="sm" w="sm" type="none"/>
            </a:ln>
          </p:spPr>
        </p:cxnSp>
        <p:sp>
          <p:nvSpPr>
            <p:cNvPr id="237" name="Google Shape;237;p44"/>
            <p:cNvSpPr txBox="1"/>
            <p:nvPr/>
          </p:nvSpPr>
          <p:spPr>
            <a:xfrm>
              <a:off x="17485641" y="2060328"/>
              <a:ext cx="5626864" cy="352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Open Sans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of Riders Exclusive to Lyft</a:t>
              </a:r>
              <a:endParaRPr/>
            </a:p>
          </p:txBody>
        </p:sp>
        <p:sp>
          <p:nvSpPr>
            <p:cNvPr id="238" name="Google Shape;238;p44"/>
            <p:cNvSpPr txBox="1"/>
            <p:nvPr/>
          </p:nvSpPr>
          <p:spPr>
            <a:xfrm>
              <a:off x="17253030" y="9435"/>
              <a:ext cx="6417964" cy="1314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uli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Did Lyft benefit from #DeleteUber?</a:t>
              </a:r>
              <a:endParaRPr/>
            </a:p>
          </p:txBody>
        </p:sp>
        <p:cxnSp>
          <p:nvCxnSpPr>
            <p:cNvPr id="239" name="Google Shape;239;p44"/>
            <p:cNvCxnSpPr/>
            <p:nvPr/>
          </p:nvCxnSpPr>
          <p:spPr>
            <a:xfrm flipH="1">
              <a:off x="17492234" y="1563159"/>
              <a:ext cx="5620268" cy="2"/>
            </a:xfrm>
            <a:prstGeom prst="straightConnector1">
              <a:avLst/>
            </a:prstGeom>
            <a:noFill/>
            <a:ln cap="flat" cmpd="sng" w="12700">
              <a:solidFill>
                <a:srgbClr val="808080">
                  <a:alpha val="5098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/>
        </p:nvSpPr>
        <p:spPr>
          <a:xfrm>
            <a:off x="380490" y="1368953"/>
            <a:ext cx="17277593" cy="10515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Open Sans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 a self-service analytics platform</a:t>
            </a:r>
            <a:endParaRPr/>
          </a:p>
        </p:txBody>
      </p:sp>
      <p:pic>
        <p:nvPicPr>
          <p:cNvPr descr="Picture 2" id="245" name="Google Shape;2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795" y="2991764"/>
            <a:ext cx="19686411" cy="1075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Confine ourselves to: lifetime spend</a:t>
            </a:r>
            <a:endParaRPr/>
          </a:p>
        </p:txBody>
      </p:sp>
      <p:pic>
        <p:nvPicPr>
          <p:cNvPr descr="Screen Shot 2018-11-07 at 8.21.05 PM.png" id="251" name="Google Shape;2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402" y="2586943"/>
            <a:ext cx="19677233" cy="10666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736598" y="2274886"/>
            <a:ext cx="22728142" cy="1988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uli ExtraBold"/>
              <a:buNone/>
            </a:pPr>
            <a:r>
              <a:rPr lang="en-US" sz="5600"/>
              <a:t>Case study to begin with: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uli ExtraBold"/>
              <a:buNone/>
            </a:pPr>
            <a:r>
              <a:rPr lang="en-US" sz="5600"/>
              <a:t>Dollar General</a:t>
            </a:r>
            <a:endParaRPr/>
          </a:p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736598" y="4465637"/>
            <a:ext cx="15934171" cy="65270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424541" lvl="0" marL="42454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Char char="•"/>
            </a:pPr>
            <a:r>
              <a:rPr lang="en-US" sz="5200"/>
              <a:t>“an American chain of variety stores headquartered in Goodlettsville, Tennessee”</a:t>
            </a:r>
            <a:endParaRPr/>
          </a:p>
          <a:p>
            <a:pPr indent="-424541" lvl="0" marL="424541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Char char="•"/>
            </a:pPr>
            <a:r>
              <a:rPr lang="en-US" sz="5200"/>
              <a:t>The company that “went where they ain’t”</a:t>
            </a:r>
            <a:endParaRPr/>
          </a:p>
          <a:p>
            <a:pPr indent="-424541" lvl="0" marL="424541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5200"/>
              <a:buChar char="•"/>
            </a:pPr>
            <a:r>
              <a:rPr lang="en-US" sz="5200"/>
              <a:t>Won a bidding war against Dolce and Gabbana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http://dg.com/</a:t>
            </a:r>
            <a:r>
              <a:rPr lang="en-US" sz="5200"/>
              <a:t> 💰</a:t>
            </a:r>
            <a:endParaRPr/>
          </a:p>
        </p:txBody>
      </p:sp>
      <p:pic>
        <p:nvPicPr>
          <p:cNvPr descr="DGNewStacked.jpg" id="258" name="Google Shape;25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2583" y="2385981"/>
            <a:ext cx="6485156" cy="306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Outline</a:t>
            </a:r>
            <a:endParaRPr/>
          </a:p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873125" lvl="0" marL="873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Analyzing companies at the grain of a customer</a:t>
            </a:r>
            <a:endParaRPr/>
          </a:p>
          <a:p>
            <a:pPr indent="-873125" lvl="0" marL="873125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Initial look at customer lifetime spend [metrics]</a:t>
            </a:r>
            <a:endParaRPr/>
          </a:p>
          <a:p>
            <a:pPr indent="-873125" lvl="0" marL="873125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Estimation [models]</a:t>
            </a:r>
            <a:endParaRPr/>
          </a:p>
          <a:p>
            <a:pPr indent="-873125" lvl="0" marL="873125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Models, applied to data [uses]</a:t>
            </a:r>
            <a:endParaRPr/>
          </a:p>
          <a:p>
            <a:pPr indent="-873125" lvl="0" marL="873125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Questions?</a:t>
            </a:r>
            <a:endParaRPr/>
          </a:p>
        </p:txBody>
      </p:sp>
      <p:sp>
        <p:nvSpPr>
          <p:cNvPr id="132" name="Google Shape;132;p30"/>
          <p:cNvSpPr txBox="1"/>
          <p:nvPr/>
        </p:nvSpPr>
        <p:spPr>
          <a:xfrm>
            <a:off x="13716000" y="11117262"/>
            <a:ext cx="9244534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Slides: </a:t>
            </a:r>
            <a:r>
              <a:rPr b="0" i="0" lang="en-US" sz="6200" u="sng" cap="none" strike="noStrike">
                <a:solidFill>
                  <a:schemeClr val="hlink"/>
                </a:solidFill>
                <a:latin typeface="Muli ExtraBold"/>
                <a:ea typeface="Muli ExtraBold"/>
                <a:cs typeface="Muli ExtraBold"/>
                <a:sym typeface="Muli ExtraBold"/>
                <a:hlinkClick r:id="rId3"/>
              </a:rPr>
              <a:t>github.com/b11z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Raw purchases for Dollar General</a:t>
            </a:r>
            <a:endParaRPr/>
          </a:p>
        </p:txBody>
      </p:sp>
      <p:pic>
        <p:nvPicPr>
          <p:cNvPr descr="dollar-general-trail.png" id="264" name="Google Shape;2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83" y="2788978"/>
            <a:ext cx="7736383" cy="10243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Our first calculation (“lifetime spend”), defined:</a:t>
            </a:r>
            <a:endParaRPr/>
          </a:p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1789050" y="2774175"/>
            <a:ext cx="21776700" cy="8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Align all customers by the date of first purchase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Calculate cumulative spending to date over time</a:t>
            </a:r>
            <a:endParaRPr/>
          </a:p>
          <a:p>
            <a:pPr indent="-611187" lvl="1" marL="10556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Gross cumulative </a:t>
            </a:r>
            <a:r>
              <a:rPr b="1" lang="en-US">
                <a:latin typeface="Muli"/>
                <a:ea typeface="Muli"/>
                <a:cs typeface="Muli"/>
                <a:sym typeface="Muli"/>
              </a:rPr>
              <a:t>sales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(including taxes)</a:t>
            </a:r>
            <a:endParaRPr/>
          </a:p>
          <a:p>
            <a:pPr indent="-611187" lvl="1" marL="10556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1" lang="en-US">
                <a:latin typeface="Muli"/>
                <a:ea typeface="Muli"/>
                <a:cs typeface="Muli"/>
                <a:sym typeface="Muli"/>
              </a:rPr>
              <a:t>Undiscounted</a:t>
            </a:r>
            <a:endParaRPr/>
          </a:p>
          <a:p>
            <a:pPr indent="-611187" lvl="1" marL="10556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No costs netted out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Average across all customers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Dollar General Lifetime Spend</a:t>
            </a:r>
            <a:endParaRPr/>
          </a:p>
        </p:txBody>
      </p:sp>
      <p:pic>
        <p:nvPicPr>
          <p:cNvPr descr="dollargeneral-lifetime-line.png" id="276" name="Google Shape;2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31" y="2783493"/>
            <a:ext cx="13637607" cy="1057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llargeneral-lifetime-line-small.png"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890" y="232171"/>
            <a:ext cx="6376091" cy="6279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tchfix-lifetime-line.png" id="282" name="Google Shape;28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72470" y="232171"/>
            <a:ext cx="6466952" cy="6279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yfair-lifetime-line.png" id="283" name="Google Shape;28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5066" y="6585377"/>
            <a:ext cx="6681762" cy="648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1"/>
          <p:cNvSpPr txBox="1"/>
          <p:nvPr/>
        </p:nvSpPr>
        <p:spPr>
          <a:xfrm>
            <a:off x="4983476" y="6969919"/>
            <a:ext cx="5672101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Dollar General</a:t>
            </a:r>
            <a:endParaRPr/>
          </a:p>
        </p:txBody>
      </p:sp>
      <p:sp>
        <p:nvSpPr>
          <p:cNvPr id="285" name="Google Shape;285;p51"/>
          <p:cNvSpPr txBox="1"/>
          <p:nvPr/>
        </p:nvSpPr>
        <p:spPr>
          <a:xfrm>
            <a:off x="16513969" y="11006138"/>
            <a:ext cx="3273680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Wayfair</a:t>
            </a:r>
            <a:endParaRPr/>
          </a:p>
        </p:txBody>
      </p:sp>
      <p:sp>
        <p:nvSpPr>
          <p:cNvPr id="286" name="Google Shape;286;p51"/>
          <p:cNvSpPr txBox="1"/>
          <p:nvPr/>
        </p:nvSpPr>
        <p:spPr>
          <a:xfrm>
            <a:off x="15871031" y="4398169"/>
            <a:ext cx="3718561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Stitch Fix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What’s unsatisfying about this picture?</a:t>
            </a:r>
            <a:endParaRPr/>
          </a:p>
        </p:txBody>
      </p:sp>
      <p:pic>
        <p:nvPicPr>
          <p:cNvPr descr="dollargeneral-lifetime-line.png" id="292" name="Google Shape;2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31" y="2783493"/>
            <a:ext cx="13637607" cy="1057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“Lifetime spend”, a hidden caveat</a:t>
            </a:r>
            <a:endParaRPr/>
          </a:p>
        </p:txBody>
      </p:sp>
      <p:sp>
        <p:nvSpPr>
          <p:cNvPr id="298" name="Google Shape;298;p53"/>
          <p:cNvSpPr txBox="1"/>
          <p:nvPr>
            <p:ph idx="1" type="body"/>
          </p:nvPr>
        </p:nvSpPr>
        <p:spPr>
          <a:xfrm>
            <a:off x="2569908" y="3668712"/>
            <a:ext cx="21072259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5E5E5E"/>
                </a:solidFill>
              </a:rPr>
              <a:t>Align all customers by the date of first purchase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i="1" lang="en-US"/>
              <a:t>Exclude customers who don’t have enough history</a:t>
            </a:r>
            <a:br>
              <a:rPr i="1" lang="en-US"/>
            </a:br>
            <a:r>
              <a:rPr i="1" lang="en-US"/>
              <a:t>(3 years)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E5E5E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5E5E5E"/>
                </a:solidFill>
              </a:rPr>
              <a:t>Calculate cumulative spending to date over time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E5E5E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5E5E5E"/>
                </a:solidFill>
              </a:rPr>
              <a:t>Average across all customers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8-11-06 at 1.35.58 PM.png"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000" y="2962509"/>
            <a:ext cx="16689120" cy="1049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Most analysis:</a:t>
            </a:r>
            <a:endParaRPr/>
          </a:p>
        </p:txBody>
      </p:sp>
      <p:pic>
        <p:nvPicPr>
          <p:cNvPr descr="Screen Shot 2018-11-06 at 1.35.58 PM.png" id="309" name="Google Shape;3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000" y="2962509"/>
            <a:ext cx="16689120" cy="1049826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5"/>
          <p:cNvSpPr/>
          <p:nvPr/>
        </p:nvSpPr>
        <p:spPr>
          <a:xfrm>
            <a:off x="9832868" y="4265494"/>
            <a:ext cx="10435966" cy="7892289"/>
          </a:xfrm>
          <a:prstGeom prst="rect">
            <a:avLst/>
          </a:prstGeom>
          <a:solidFill>
            <a:srgbClr val="000000">
              <a:alpha val="77254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55"/>
          <p:cNvSpPr txBox="1"/>
          <p:nvPr/>
        </p:nvSpPr>
        <p:spPr>
          <a:xfrm>
            <a:off x="8558299" y="12320278"/>
            <a:ext cx="1299592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/>
          </a:p>
        </p:txBody>
      </p:sp>
      <p:cxnSp>
        <p:nvCxnSpPr>
          <p:cNvPr id="312" name="Google Shape;312;p55"/>
          <p:cNvCxnSpPr/>
          <p:nvPr/>
        </p:nvCxnSpPr>
        <p:spPr>
          <a:xfrm flipH="1" rot="10800000">
            <a:off x="9852627" y="12158584"/>
            <a:ext cx="2" cy="388629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8-11-06 at 1.35.58 PM.png" id="317" name="Google Shape;3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000" y="2962509"/>
            <a:ext cx="16689120" cy="104982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6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Marketing analysis:</a:t>
            </a:r>
            <a:endParaRPr/>
          </a:p>
        </p:txBody>
      </p:sp>
      <p:sp>
        <p:nvSpPr>
          <p:cNvPr id="319" name="Google Shape;319;p56"/>
          <p:cNvSpPr/>
          <p:nvPr/>
        </p:nvSpPr>
        <p:spPr>
          <a:xfrm>
            <a:off x="4572000" y="4125400"/>
            <a:ext cx="15605100" cy="7775400"/>
          </a:xfrm>
          <a:prstGeom prst="rect">
            <a:avLst/>
          </a:prstGeom>
          <a:solidFill>
            <a:srgbClr val="000000">
              <a:alpha val="77254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6"/>
          <p:cNvSpPr txBox="1"/>
          <p:nvPr/>
        </p:nvSpPr>
        <p:spPr>
          <a:xfrm>
            <a:off x="3273712" y="12040878"/>
            <a:ext cx="1299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/>
          </a:p>
        </p:txBody>
      </p:sp>
      <p:cxnSp>
        <p:nvCxnSpPr>
          <p:cNvPr id="321" name="Google Shape;321;p56"/>
          <p:cNvCxnSpPr/>
          <p:nvPr/>
        </p:nvCxnSpPr>
        <p:spPr>
          <a:xfrm rot="10800000">
            <a:off x="4593440" y="11930113"/>
            <a:ext cx="0" cy="388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III. Estimation</a:t>
            </a:r>
            <a:endParaRPr/>
          </a:p>
        </p:txBody>
      </p:sp>
      <p:sp>
        <p:nvSpPr>
          <p:cNvPr id="327" name="Google Shape;327;p57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20605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I. Framework</a:t>
            </a:r>
            <a:endParaRPr/>
          </a:p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20605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llar-general-trail-imp.png" id="332" name="Google Shape;3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426" y="1232801"/>
            <a:ext cx="13457753" cy="11250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58"/>
          <p:cNvCxnSpPr/>
          <p:nvPr/>
        </p:nvCxnSpPr>
        <p:spPr>
          <a:xfrm flipH="1" rot="10800000">
            <a:off x="16215009" y="1335118"/>
            <a:ext cx="1341" cy="10050483"/>
          </a:xfrm>
          <a:prstGeom prst="straightConnector1">
            <a:avLst/>
          </a:prstGeom>
          <a:noFill/>
          <a:ln cap="flat" cmpd="sng" w="139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34" name="Google Shape;334;p58"/>
          <p:cNvSpPr/>
          <p:nvPr/>
        </p:nvSpPr>
        <p:spPr>
          <a:xfrm rot="6079">
            <a:off x="16224702" y="1335258"/>
            <a:ext cx="5225435" cy="10040348"/>
          </a:xfrm>
          <a:prstGeom prst="rect">
            <a:avLst/>
          </a:prstGeom>
          <a:solidFill>
            <a:srgbClr val="000000">
              <a:alpha val="31372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Factoring the problem</a:t>
            </a:r>
            <a:endParaRPr/>
          </a:p>
        </p:txBody>
      </p:sp>
      <p:sp>
        <p:nvSpPr>
          <p:cNvPr id="340" name="Google Shape;340;p59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We’ll factor the estimation of customer purchase data into several steps. Let’s start by focusing on modeling transaction counts.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3563863" y="5806777"/>
            <a:ext cx="16926074" cy="1442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What’s the simplest thing that could work?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Answer: A Poisson process</a:t>
            </a:r>
            <a:endParaRPr/>
          </a:p>
        </p:txBody>
      </p:sp>
      <p:cxnSp>
        <p:nvCxnSpPr>
          <p:cNvPr id="351" name="Google Shape;351;p61"/>
          <p:cNvCxnSpPr/>
          <p:nvPr/>
        </p:nvCxnSpPr>
        <p:spPr>
          <a:xfrm>
            <a:off x="5986470" y="4221871"/>
            <a:ext cx="14325713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52" name="Google Shape;352;p61"/>
          <p:cNvCxnSpPr/>
          <p:nvPr/>
        </p:nvCxnSpPr>
        <p:spPr>
          <a:xfrm flipH="1" rot="10800000">
            <a:off x="6066327" y="3655006"/>
            <a:ext cx="2" cy="1133729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3" name="Google Shape;353;p61"/>
          <p:cNvCxnSpPr/>
          <p:nvPr/>
        </p:nvCxnSpPr>
        <p:spPr>
          <a:xfrm flipH="1" rot="10800000">
            <a:off x="6636245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4" name="Google Shape;354;p61"/>
          <p:cNvCxnSpPr/>
          <p:nvPr/>
        </p:nvCxnSpPr>
        <p:spPr>
          <a:xfrm flipH="1" rot="10800000">
            <a:off x="7457775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5" name="Google Shape;355;p61"/>
          <p:cNvCxnSpPr/>
          <p:nvPr/>
        </p:nvCxnSpPr>
        <p:spPr>
          <a:xfrm flipH="1" rot="10800000">
            <a:off x="8582917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6" name="Google Shape;356;p61"/>
          <p:cNvCxnSpPr/>
          <p:nvPr/>
        </p:nvCxnSpPr>
        <p:spPr>
          <a:xfrm flipH="1" rot="10800000">
            <a:off x="9082979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7" name="Google Shape;357;p61"/>
          <p:cNvCxnSpPr/>
          <p:nvPr/>
        </p:nvCxnSpPr>
        <p:spPr>
          <a:xfrm flipH="1" rot="10800000">
            <a:off x="10244626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8" name="Google Shape;358;p61"/>
          <p:cNvCxnSpPr/>
          <p:nvPr/>
        </p:nvCxnSpPr>
        <p:spPr>
          <a:xfrm flipH="1" rot="10800000">
            <a:off x="11217962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59" name="Google Shape;359;p61"/>
          <p:cNvCxnSpPr/>
          <p:nvPr/>
        </p:nvCxnSpPr>
        <p:spPr>
          <a:xfrm flipH="1" rot="10800000">
            <a:off x="13039574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60" name="Google Shape;360;p61"/>
          <p:cNvCxnSpPr/>
          <p:nvPr/>
        </p:nvCxnSpPr>
        <p:spPr>
          <a:xfrm flipH="1" rot="10800000">
            <a:off x="15126891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61" name="Google Shape;361;p61"/>
          <p:cNvSpPr txBox="1"/>
          <p:nvPr/>
        </p:nvSpPr>
        <p:spPr>
          <a:xfrm>
            <a:off x="18779517" y="4458585"/>
            <a:ext cx="1110209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/>
          </a:p>
        </p:txBody>
      </p:sp>
      <p:cxnSp>
        <p:nvCxnSpPr>
          <p:cNvPr id="362" name="Google Shape;362;p61"/>
          <p:cNvCxnSpPr/>
          <p:nvPr/>
        </p:nvCxnSpPr>
        <p:spPr>
          <a:xfrm flipH="1" rot="10800000">
            <a:off x="17496233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/>
          <p:nvPr>
            <p:ph type="title"/>
          </p:nvPr>
        </p:nvSpPr>
        <p:spPr>
          <a:xfrm>
            <a:off x="11584781" y="3356097"/>
            <a:ext cx="4219139" cy="4360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0"/>
              <a:buFont typeface="Arial"/>
              <a:buNone/>
            </a:pPr>
            <a:r>
              <a:rPr lang="en-US" sz="25200">
                <a:latin typeface="Arial"/>
                <a:ea typeface="Arial"/>
                <a:cs typeface="Arial"/>
                <a:sym typeface="Arial"/>
              </a:rPr>
              <a:t>🚫</a:t>
            </a:r>
            <a:endParaRPr/>
          </a:p>
        </p:txBody>
      </p:sp>
      <p:pic>
        <p:nvPicPr>
          <p:cNvPr descr="Image" id="368" name="Google Shape;36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273" y="4420195"/>
            <a:ext cx="4999681" cy="16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69" name="Google Shape;36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55131" y="1419818"/>
            <a:ext cx="1691384" cy="651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10-18 at 10.14.16 PM.png" id="370" name="Google Shape;370;p62"/>
          <p:cNvPicPr preferRelativeResize="0"/>
          <p:nvPr/>
        </p:nvPicPr>
        <p:blipFill rotWithShape="1">
          <a:blip r:embed="rId5">
            <a:alphaModFix amt="63019"/>
          </a:blip>
          <a:srcRect b="36350" l="0" r="0" t="16673"/>
          <a:stretch/>
        </p:blipFill>
        <p:spPr>
          <a:xfrm>
            <a:off x="4664273" y="4406113"/>
            <a:ext cx="5144668" cy="159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/>
          <p:nvPr>
            <p:ph type="title"/>
          </p:nvPr>
        </p:nvSpPr>
        <p:spPr>
          <a:xfrm>
            <a:off x="11584781" y="3356097"/>
            <a:ext cx="4219139" cy="4360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0"/>
              <a:buFont typeface="Arial"/>
              <a:buNone/>
            </a:pPr>
            <a:r>
              <a:rPr lang="en-US" sz="25200">
                <a:latin typeface="Arial"/>
                <a:ea typeface="Arial"/>
                <a:cs typeface="Arial"/>
                <a:sym typeface="Arial"/>
              </a:rPr>
              <a:t>🚫</a:t>
            </a:r>
            <a:endParaRPr/>
          </a:p>
        </p:txBody>
      </p:sp>
      <p:pic>
        <p:nvPicPr>
          <p:cNvPr descr="Image" id="376" name="Google Shape;3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273" y="4420195"/>
            <a:ext cx="4999681" cy="16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77" name="Google Shape;37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55131" y="1419818"/>
            <a:ext cx="1691384" cy="651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10-18 at 10.14.16 PM.png" id="378" name="Google Shape;378;p63"/>
          <p:cNvPicPr preferRelativeResize="0"/>
          <p:nvPr/>
        </p:nvPicPr>
        <p:blipFill rotWithShape="1">
          <a:blip r:embed="rId5">
            <a:alphaModFix amt="63019"/>
          </a:blip>
          <a:srcRect b="36350" l="0" r="0" t="16673"/>
          <a:stretch/>
        </p:blipFill>
        <p:spPr>
          <a:xfrm>
            <a:off x="4664273" y="4406113"/>
            <a:ext cx="5144668" cy="159323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3"/>
          <p:cNvSpPr txBox="1"/>
          <p:nvPr/>
        </p:nvSpPr>
        <p:spPr>
          <a:xfrm>
            <a:off x="5762625" y="8970169"/>
            <a:ext cx="3113050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Poisson</a:t>
            </a:r>
            <a:endParaRPr/>
          </a:p>
        </p:txBody>
      </p:sp>
      <p:sp>
        <p:nvSpPr>
          <p:cNvPr id="380" name="Google Shape;380;p63"/>
          <p:cNvSpPr txBox="1"/>
          <p:nvPr/>
        </p:nvSpPr>
        <p:spPr>
          <a:xfrm>
            <a:off x="12370593" y="8970169"/>
            <a:ext cx="2235100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Don’t</a:t>
            </a:r>
            <a:endParaRPr/>
          </a:p>
        </p:txBody>
      </p:sp>
      <p:sp>
        <p:nvSpPr>
          <p:cNvPr id="381" name="Google Shape;381;p63"/>
          <p:cNvSpPr txBox="1"/>
          <p:nvPr/>
        </p:nvSpPr>
        <p:spPr>
          <a:xfrm>
            <a:off x="16835438" y="8970169"/>
            <a:ext cx="246029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Churn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Ok then, what’s the next simplest thing that could work?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5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Our assumed data generating process:</a:t>
            </a:r>
            <a:endParaRPr/>
          </a:p>
        </p:txBody>
      </p:sp>
      <p:cxnSp>
        <p:nvCxnSpPr>
          <p:cNvPr id="392" name="Google Shape;392;p65"/>
          <p:cNvCxnSpPr/>
          <p:nvPr/>
        </p:nvCxnSpPr>
        <p:spPr>
          <a:xfrm>
            <a:off x="5986470" y="4221871"/>
            <a:ext cx="14325713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93" name="Google Shape;393;p65"/>
          <p:cNvCxnSpPr/>
          <p:nvPr/>
        </p:nvCxnSpPr>
        <p:spPr>
          <a:xfrm flipH="1" rot="10800000">
            <a:off x="6066327" y="3655006"/>
            <a:ext cx="2" cy="1133729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4" name="Google Shape;394;p65"/>
          <p:cNvCxnSpPr/>
          <p:nvPr/>
        </p:nvCxnSpPr>
        <p:spPr>
          <a:xfrm flipH="1" rot="10800000">
            <a:off x="6636245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5" name="Google Shape;395;p65"/>
          <p:cNvCxnSpPr/>
          <p:nvPr/>
        </p:nvCxnSpPr>
        <p:spPr>
          <a:xfrm flipH="1" rot="10800000">
            <a:off x="7457775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6" name="Google Shape;396;p65"/>
          <p:cNvCxnSpPr/>
          <p:nvPr/>
        </p:nvCxnSpPr>
        <p:spPr>
          <a:xfrm flipH="1" rot="10800000">
            <a:off x="8582917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7" name="Google Shape;397;p65"/>
          <p:cNvCxnSpPr/>
          <p:nvPr/>
        </p:nvCxnSpPr>
        <p:spPr>
          <a:xfrm flipH="1" rot="10800000">
            <a:off x="9082979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8" name="Google Shape;398;p65"/>
          <p:cNvCxnSpPr/>
          <p:nvPr/>
        </p:nvCxnSpPr>
        <p:spPr>
          <a:xfrm flipH="1" rot="10800000">
            <a:off x="10244626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99" name="Google Shape;399;p65"/>
          <p:cNvCxnSpPr/>
          <p:nvPr/>
        </p:nvCxnSpPr>
        <p:spPr>
          <a:xfrm flipH="1" rot="10800000">
            <a:off x="11217962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00" name="Google Shape;400;p65"/>
          <p:cNvCxnSpPr/>
          <p:nvPr/>
        </p:nvCxnSpPr>
        <p:spPr>
          <a:xfrm flipH="1" rot="10800000">
            <a:off x="13039574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01" name="Google Shape;401;p65"/>
          <p:cNvCxnSpPr/>
          <p:nvPr/>
        </p:nvCxnSpPr>
        <p:spPr>
          <a:xfrm flipH="1" rot="10800000">
            <a:off x="15126891" y="3671962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02" name="Google Shape;402;p65"/>
          <p:cNvSpPr txBox="1"/>
          <p:nvPr/>
        </p:nvSpPr>
        <p:spPr>
          <a:xfrm>
            <a:off x="18779517" y="4458585"/>
            <a:ext cx="1110209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/>
          </a:p>
        </p:txBody>
      </p:sp>
      <p:cxnSp>
        <p:nvCxnSpPr>
          <p:cNvPr id="403" name="Google Shape;403;p65"/>
          <p:cNvCxnSpPr/>
          <p:nvPr/>
        </p:nvCxnSpPr>
        <p:spPr>
          <a:xfrm flipH="1" rot="10800000">
            <a:off x="17496233" y="3671962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04" name="Google Shape;404;p65"/>
          <p:cNvCxnSpPr/>
          <p:nvPr/>
        </p:nvCxnSpPr>
        <p:spPr>
          <a:xfrm>
            <a:off x="5991191" y="7710402"/>
            <a:ext cx="14325711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05" name="Google Shape;405;p65"/>
          <p:cNvCxnSpPr/>
          <p:nvPr/>
        </p:nvCxnSpPr>
        <p:spPr>
          <a:xfrm flipH="1" rot="10800000">
            <a:off x="6071046" y="6661336"/>
            <a:ext cx="3" cy="1133726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06" name="Google Shape;406;p65"/>
          <p:cNvSpPr txBox="1"/>
          <p:nvPr/>
        </p:nvSpPr>
        <p:spPr>
          <a:xfrm>
            <a:off x="4700572" y="6372166"/>
            <a:ext cx="1088264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Alive</a:t>
            </a:r>
            <a:endParaRPr/>
          </a:p>
        </p:txBody>
      </p:sp>
      <p:sp>
        <p:nvSpPr>
          <p:cNvPr id="407" name="Google Shape;407;p65"/>
          <p:cNvSpPr txBox="1"/>
          <p:nvPr/>
        </p:nvSpPr>
        <p:spPr>
          <a:xfrm>
            <a:off x="4730353" y="7330619"/>
            <a:ext cx="1171576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Dead</a:t>
            </a:r>
            <a:endParaRPr/>
          </a:p>
        </p:txBody>
      </p:sp>
      <p:cxnSp>
        <p:nvCxnSpPr>
          <p:cNvPr id="408" name="Google Shape;408;p65"/>
          <p:cNvCxnSpPr/>
          <p:nvPr/>
        </p:nvCxnSpPr>
        <p:spPr>
          <a:xfrm rot="10800000">
            <a:off x="6154155" y="6749539"/>
            <a:ext cx="6652844" cy="2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09" name="Google Shape;409;p65"/>
          <p:cNvCxnSpPr/>
          <p:nvPr/>
        </p:nvCxnSpPr>
        <p:spPr>
          <a:xfrm flipH="1" rot="10800000">
            <a:off x="12756845" y="6678289"/>
            <a:ext cx="2" cy="1099819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0" name="Google Shape;410;p65"/>
          <p:cNvCxnSpPr/>
          <p:nvPr/>
        </p:nvCxnSpPr>
        <p:spPr>
          <a:xfrm rot="10800000">
            <a:off x="12756845" y="7702228"/>
            <a:ext cx="6915111" cy="3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1" name="Google Shape;411;p65"/>
          <p:cNvCxnSpPr/>
          <p:nvPr/>
        </p:nvCxnSpPr>
        <p:spPr>
          <a:xfrm>
            <a:off x="5991191" y="11145063"/>
            <a:ext cx="14325711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12" name="Google Shape;412;p65"/>
          <p:cNvCxnSpPr/>
          <p:nvPr/>
        </p:nvCxnSpPr>
        <p:spPr>
          <a:xfrm flipH="1" rot="10800000">
            <a:off x="6071046" y="10578199"/>
            <a:ext cx="3" cy="1133728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3" name="Google Shape;413;p65"/>
          <p:cNvCxnSpPr/>
          <p:nvPr/>
        </p:nvCxnSpPr>
        <p:spPr>
          <a:xfrm flipH="1" rot="10800000">
            <a:off x="6640965" y="10595154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4" name="Google Shape;414;p65"/>
          <p:cNvCxnSpPr/>
          <p:nvPr/>
        </p:nvCxnSpPr>
        <p:spPr>
          <a:xfrm flipH="1" rot="10800000">
            <a:off x="7462497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5" name="Google Shape;415;p65"/>
          <p:cNvCxnSpPr/>
          <p:nvPr/>
        </p:nvCxnSpPr>
        <p:spPr>
          <a:xfrm flipH="1" rot="10800000">
            <a:off x="8587638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6" name="Google Shape;416;p65"/>
          <p:cNvCxnSpPr/>
          <p:nvPr/>
        </p:nvCxnSpPr>
        <p:spPr>
          <a:xfrm flipH="1" rot="10800000">
            <a:off x="9087700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7" name="Google Shape;417;p65"/>
          <p:cNvCxnSpPr/>
          <p:nvPr/>
        </p:nvCxnSpPr>
        <p:spPr>
          <a:xfrm flipH="1" rot="10800000">
            <a:off x="10249347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18" name="Google Shape;418;p65"/>
          <p:cNvCxnSpPr/>
          <p:nvPr/>
        </p:nvCxnSpPr>
        <p:spPr>
          <a:xfrm flipH="1" rot="10800000">
            <a:off x="11222683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19" name="Google Shape;419;p65"/>
          <p:cNvSpPr txBox="1"/>
          <p:nvPr/>
        </p:nvSpPr>
        <p:spPr>
          <a:xfrm>
            <a:off x="18784236" y="11381778"/>
            <a:ext cx="1110209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/>
          </a:p>
        </p:txBody>
      </p:sp>
      <p:cxnSp>
        <p:nvCxnSpPr>
          <p:cNvPr id="420" name="Google Shape;420;p65"/>
          <p:cNvCxnSpPr/>
          <p:nvPr/>
        </p:nvCxnSpPr>
        <p:spPr>
          <a:xfrm>
            <a:off x="3107530" y="9347441"/>
            <a:ext cx="18168941" cy="1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21" name="Google Shape;421;p65"/>
          <p:cNvSpPr txBox="1"/>
          <p:nvPr/>
        </p:nvSpPr>
        <p:spPr>
          <a:xfrm>
            <a:off x="3197613" y="8592680"/>
            <a:ext cx="4024911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Latent (unobserved)</a:t>
            </a:r>
            <a:endParaRPr/>
          </a:p>
        </p:txBody>
      </p:sp>
      <p:sp>
        <p:nvSpPr>
          <p:cNvPr id="422" name="Google Shape;422;p65"/>
          <p:cNvSpPr txBox="1"/>
          <p:nvPr/>
        </p:nvSpPr>
        <p:spPr>
          <a:xfrm>
            <a:off x="3167751" y="9474439"/>
            <a:ext cx="2022578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Observed</a:t>
            </a:r>
            <a:endParaRPr/>
          </a:p>
        </p:txBody>
      </p:sp>
      <p:sp>
        <p:nvSpPr>
          <p:cNvPr id="423" name="Google Shape;423;p65"/>
          <p:cNvSpPr txBox="1"/>
          <p:nvPr/>
        </p:nvSpPr>
        <p:spPr>
          <a:xfrm>
            <a:off x="10304310" y="5061448"/>
            <a:ext cx="3775380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Poisson process…</a:t>
            </a:r>
            <a:endParaRPr/>
          </a:p>
        </p:txBody>
      </p:sp>
      <p:sp>
        <p:nvSpPr>
          <p:cNvPr id="424" name="Google Shape;424;p65"/>
          <p:cNvSpPr txBox="1"/>
          <p:nvPr/>
        </p:nvSpPr>
        <p:spPr>
          <a:xfrm>
            <a:off x="8341468" y="7937300"/>
            <a:ext cx="7915377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Filtered through a birth/death process…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6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Infer parameters given likelihood:</a:t>
            </a:r>
            <a:endParaRPr/>
          </a:p>
        </p:txBody>
      </p:sp>
      <p:cxnSp>
        <p:nvCxnSpPr>
          <p:cNvPr id="430" name="Google Shape;430;p66"/>
          <p:cNvCxnSpPr/>
          <p:nvPr/>
        </p:nvCxnSpPr>
        <p:spPr>
          <a:xfrm>
            <a:off x="5991191" y="7710402"/>
            <a:ext cx="14325711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31" name="Google Shape;431;p66"/>
          <p:cNvCxnSpPr/>
          <p:nvPr/>
        </p:nvCxnSpPr>
        <p:spPr>
          <a:xfrm flipH="1" rot="10800000">
            <a:off x="6071046" y="6661336"/>
            <a:ext cx="3" cy="1133726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2" name="Google Shape;432;p66"/>
          <p:cNvCxnSpPr/>
          <p:nvPr/>
        </p:nvCxnSpPr>
        <p:spPr>
          <a:xfrm rot="10800000">
            <a:off x="6154155" y="6749539"/>
            <a:ext cx="5200934" cy="2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3" name="Google Shape;433;p66"/>
          <p:cNvCxnSpPr/>
          <p:nvPr/>
        </p:nvCxnSpPr>
        <p:spPr>
          <a:xfrm rot="10800000">
            <a:off x="14702235" y="7702228"/>
            <a:ext cx="4969721" cy="2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4" name="Google Shape;434;p66"/>
          <p:cNvCxnSpPr/>
          <p:nvPr/>
        </p:nvCxnSpPr>
        <p:spPr>
          <a:xfrm>
            <a:off x="5991191" y="11145063"/>
            <a:ext cx="14325711" cy="1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35" name="Google Shape;435;p66"/>
          <p:cNvCxnSpPr/>
          <p:nvPr/>
        </p:nvCxnSpPr>
        <p:spPr>
          <a:xfrm flipH="1" rot="10800000">
            <a:off x="6071046" y="10578199"/>
            <a:ext cx="3" cy="1133728"/>
          </a:xfrm>
          <a:prstGeom prst="straightConnector1">
            <a:avLst/>
          </a:prstGeom>
          <a:noFill/>
          <a:ln cap="flat" cmpd="sng" w="177800">
            <a:solidFill>
              <a:srgbClr val="929292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6" name="Google Shape;436;p66"/>
          <p:cNvCxnSpPr/>
          <p:nvPr/>
        </p:nvCxnSpPr>
        <p:spPr>
          <a:xfrm flipH="1" rot="10800000">
            <a:off x="6640965" y="10595154"/>
            <a:ext cx="3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7" name="Google Shape;437;p66"/>
          <p:cNvCxnSpPr/>
          <p:nvPr/>
        </p:nvCxnSpPr>
        <p:spPr>
          <a:xfrm flipH="1" rot="10800000">
            <a:off x="7462497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8" name="Google Shape;438;p66"/>
          <p:cNvCxnSpPr/>
          <p:nvPr/>
        </p:nvCxnSpPr>
        <p:spPr>
          <a:xfrm flipH="1" rot="10800000">
            <a:off x="8587638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39" name="Google Shape;439;p66"/>
          <p:cNvCxnSpPr/>
          <p:nvPr/>
        </p:nvCxnSpPr>
        <p:spPr>
          <a:xfrm flipH="1" rot="10800000">
            <a:off x="9087700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40" name="Google Shape;440;p66"/>
          <p:cNvCxnSpPr/>
          <p:nvPr/>
        </p:nvCxnSpPr>
        <p:spPr>
          <a:xfrm flipH="1" rot="10800000">
            <a:off x="10249347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41" name="Google Shape;441;p66"/>
          <p:cNvCxnSpPr/>
          <p:nvPr/>
        </p:nvCxnSpPr>
        <p:spPr>
          <a:xfrm flipH="1" rot="10800000">
            <a:off x="11222683" y="10595154"/>
            <a:ext cx="2" cy="1099818"/>
          </a:xfrm>
          <a:prstGeom prst="straightConnector1">
            <a:avLst/>
          </a:pr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42" name="Google Shape;442;p66"/>
          <p:cNvSpPr txBox="1"/>
          <p:nvPr/>
        </p:nvSpPr>
        <p:spPr>
          <a:xfrm>
            <a:off x="18784236" y="11381778"/>
            <a:ext cx="1110209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endParaRPr/>
          </a:p>
        </p:txBody>
      </p:sp>
      <p:cxnSp>
        <p:nvCxnSpPr>
          <p:cNvPr id="443" name="Google Shape;443;p66"/>
          <p:cNvCxnSpPr/>
          <p:nvPr/>
        </p:nvCxnSpPr>
        <p:spPr>
          <a:xfrm>
            <a:off x="3107530" y="9347441"/>
            <a:ext cx="18168941" cy="1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44" name="Google Shape;444;p66"/>
          <p:cNvSpPr txBox="1"/>
          <p:nvPr/>
        </p:nvSpPr>
        <p:spPr>
          <a:xfrm>
            <a:off x="3197613" y="8592680"/>
            <a:ext cx="1675512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Inferred</a:t>
            </a:r>
            <a:endParaRPr/>
          </a:p>
        </p:txBody>
      </p:sp>
      <p:sp>
        <p:nvSpPr>
          <p:cNvPr id="445" name="Google Shape;445;p66"/>
          <p:cNvSpPr txBox="1"/>
          <p:nvPr/>
        </p:nvSpPr>
        <p:spPr>
          <a:xfrm>
            <a:off x="3167751" y="9474439"/>
            <a:ext cx="2022578" cy="62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Observed</a:t>
            </a:r>
            <a:endParaRPr/>
          </a:p>
        </p:txBody>
      </p:sp>
      <p:sp>
        <p:nvSpPr>
          <p:cNvPr id="446" name="Google Shape;446;p66"/>
          <p:cNvSpPr/>
          <p:nvPr/>
        </p:nvSpPr>
        <p:spPr>
          <a:xfrm>
            <a:off x="11317709" y="6678824"/>
            <a:ext cx="3730007" cy="1024308"/>
          </a:xfrm>
          <a:custGeom>
            <a:rect b="b" l="l" r="r" t="t"/>
            <a:pathLst>
              <a:path extrusionOk="0" h="20366" w="21600">
                <a:moveTo>
                  <a:pt x="0" y="0"/>
                </a:moveTo>
                <a:cubicBezTo>
                  <a:pt x="1031" y="14873"/>
                  <a:pt x="8231" y="21600"/>
                  <a:pt x="21600" y="20181"/>
                </a:cubicBezTo>
              </a:path>
            </a:pathLst>
          </a:custGeom>
          <a:noFill/>
          <a:ln cap="flat" cmpd="sng" w="1778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66"/>
          <p:cNvSpPr txBox="1"/>
          <p:nvPr/>
        </p:nvSpPr>
        <p:spPr>
          <a:xfrm>
            <a:off x="4121326" y="6915005"/>
            <a:ext cx="1758011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Pr(Alive)</a:t>
            </a:r>
            <a:endParaRPr/>
          </a:p>
        </p:txBody>
      </p:sp>
      <p:sp>
        <p:nvSpPr>
          <p:cNvPr id="448" name="Google Shape;448;p66"/>
          <p:cNvSpPr txBox="1"/>
          <p:nvPr/>
        </p:nvSpPr>
        <p:spPr>
          <a:xfrm>
            <a:off x="6999992" y="3804089"/>
            <a:ext cx="9523300" cy="160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-635000" lvl="0" marL="635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AutoNum type="arabicPeriod"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ƛ (i.e. rate parameter of Poisson distribution)</a:t>
            </a:r>
            <a:endParaRPr/>
          </a:p>
          <a:p>
            <a:pPr indent="-635000" lvl="0" marL="635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AutoNum type="arabicPeriod"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Hazard of churn per unit time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Factoring the problem</a:t>
            </a:r>
            <a:endParaRPr/>
          </a:p>
        </p:txBody>
      </p:sp>
      <p:sp>
        <p:nvSpPr>
          <p:cNvPr id="454" name="Google Shape;454;p67"/>
          <p:cNvSpPr txBox="1"/>
          <p:nvPr>
            <p:ph idx="1" type="body"/>
          </p:nvPr>
        </p:nvSpPr>
        <p:spPr>
          <a:xfrm>
            <a:off x="2061888" y="3478212"/>
            <a:ext cx="21542180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"/>
              <a:buNone/>
            </a:pPr>
            <a:r>
              <a:rPr lang="en-US" sz="4000"/>
              <a:t>In this framework, we factor customer estimation into:</a:t>
            </a:r>
            <a:endParaRPr/>
          </a:p>
          <a:p>
            <a:pPr indent="-557924" lvl="0" marL="557924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Muli"/>
              <a:buChar char="•"/>
            </a:pPr>
            <a:r>
              <a:rPr lang="en-US" sz="4000"/>
              <a:t>Transaction count</a:t>
            </a:r>
            <a:endParaRPr/>
          </a:p>
          <a:p>
            <a:pPr indent="-557924" lvl="0" marL="557924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Muli"/>
              <a:buChar char="•"/>
            </a:pPr>
            <a:r>
              <a:rPr lang="en-US" sz="4000"/>
              <a:t>Churn 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"/>
              <a:buNone/>
            </a:pPr>
            <a:r>
              <a:rPr lang="en-US" sz="4000"/>
              <a:t>Modeled jointly. Then, separately:</a:t>
            </a:r>
            <a:endParaRPr/>
          </a:p>
          <a:p>
            <a:pPr indent="-557924" lvl="0" marL="557924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Muli"/>
              <a:buChar char="•"/>
            </a:pPr>
            <a:r>
              <a:rPr lang="en-US" sz="4000"/>
              <a:t>Transaction amounts</a:t>
            </a:r>
            <a:endParaRPr/>
          </a:p>
          <a:p>
            <a:pPr indent="-557924" lvl="0" marL="557924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Muli"/>
              <a:buChar char="•"/>
            </a:pPr>
            <a:r>
              <a:rPr lang="en-US" sz="4000"/>
              <a:t>Costs</a:t>
            </a:r>
            <a:endParaRPr/>
          </a:p>
          <a:p>
            <a:pPr indent="-557924" lvl="0" marL="557924" rtl="0" algn="l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Muli"/>
              <a:buChar char="•"/>
            </a:pPr>
            <a:r>
              <a:rPr lang="en-US" sz="4000"/>
              <a:t>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 happens when you set the unit of analysis to be a customer?</a:t>
            </a:r>
            <a:endParaRPr/>
          </a:p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You start to think about all the accounting cash flows associated with that customer…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Purchases (Revenue)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Cost of goods sold (COGS)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FFFFFF"/>
                </a:solidFill>
              </a:rPr>
              <a:t>Variable costs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FFFFFF"/>
                </a:solidFill>
              </a:rPr>
              <a:t>Customer acquisition cost (CAC)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8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Are we sure this is simplest thing that might work?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69"/>
          <p:cNvGraphicFramePr/>
          <p:nvPr/>
        </p:nvGraphicFramePr>
        <p:xfrm>
          <a:off x="5119011" y="4033716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577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70"/>
          <p:cNvGraphicFramePr/>
          <p:nvPr/>
        </p:nvGraphicFramePr>
        <p:xfrm>
          <a:off x="5119011" y="4033716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577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470" name="Google Shape;470;p70"/>
          <p:cNvSpPr txBox="1"/>
          <p:nvPr/>
        </p:nvSpPr>
        <p:spPr>
          <a:xfrm>
            <a:off x="13337289" y="9788305"/>
            <a:ext cx="6304138" cy="8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ƛ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= Mean(txn count) = 2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71"/>
          <p:cNvGraphicFramePr/>
          <p:nvPr/>
        </p:nvGraphicFramePr>
        <p:xfrm>
          <a:off x="5119011" y="1104779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51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2018-01-04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72"/>
          <p:cNvGraphicFramePr/>
          <p:nvPr/>
        </p:nvGraphicFramePr>
        <p:xfrm>
          <a:off x="5119011" y="1104779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51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2018-01-04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3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481" name="Google Shape;481;p72"/>
          <p:cNvSpPr txBox="1"/>
          <p:nvPr/>
        </p:nvSpPr>
        <p:spPr>
          <a:xfrm>
            <a:off x="13645503" y="9612748"/>
            <a:ext cx="6304138" cy="8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ƛ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= Mean(txn count) = 1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73"/>
          <p:cNvGraphicFramePr/>
          <p:nvPr/>
        </p:nvGraphicFramePr>
        <p:xfrm>
          <a:off x="5119011" y="1104779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450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2018-01-04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2018-01-08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Google Shape;491;p74"/>
          <p:cNvGraphicFramePr/>
          <p:nvPr/>
        </p:nvGraphicFramePr>
        <p:xfrm>
          <a:off x="5119011" y="1104779"/>
          <a:ext cx="3000000" cy="3000000"/>
        </p:xfrm>
        <a:graphic>
          <a:graphicData uri="http://schemas.openxmlformats.org/drawingml/2006/table">
            <a:tbl>
              <a:tblPr bandRow="1" firstCol="1" firstRow="1" lastRow="1">
                <a:noFill/>
                <a:tableStyleId>{520293DA-3755-4CE6-9CCF-A76BD1E618B1}</a:tableStyleId>
              </a:tblPr>
              <a:tblGrid>
                <a:gridCol w="4638225"/>
                <a:gridCol w="4638225"/>
                <a:gridCol w="4638225"/>
              </a:tblGrid>
              <a:tr h="1450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Customer ID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Period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Transaction count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2018-01-03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2018-01-04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2018-01-06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2018-01-08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4400"/>
                        <a:buFont typeface="Muli"/>
                        <a:buNone/>
                      </a:pPr>
                      <a:r>
                        <a:rPr lang="en-US" sz="44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86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uli"/>
                        <a:buNone/>
                      </a:pPr>
                      <a:r>
                        <a:t/>
                      </a:r>
                      <a:endParaRPr sz="4400" u="none" cap="none" strike="noStrike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492" name="Google Shape;492;p74"/>
          <p:cNvSpPr txBox="1"/>
          <p:nvPr/>
        </p:nvSpPr>
        <p:spPr>
          <a:xfrm>
            <a:off x="11448423" y="11392968"/>
            <a:ext cx="9171966" cy="1121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rows of “negative space”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we account for after the last purchase?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5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Simulation results: bias by rate</a:t>
            </a:r>
            <a:endParaRPr/>
          </a:p>
        </p:txBody>
      </p:sp>
      <p:graphicFrame>
        <p:nvGraphicFramePr>
          <p:cNvPr id="498" name="Google Shape;498;p75"/>
          <p:cNvGraphicFramePr/>
          <p:nvPr/>
        </p:nvGraphicFramePr>
        <p:xfrm>
          <a:off x="8441531" y="36522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{520293DA-3755-4CE6-9CCF-A76BD1E618B1}</a:tableStyleId>
              </a:tblPr>
              <a:tblGrid>
                <a:gridCol w="3744125"/>
                <a:gridCol w="3744125"/>
              </a:tblGrid>
              <a:tr h="115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True rate (events per unit time)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Percentage bias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0.1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158%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0.2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63%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0.5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19%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1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6.4%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2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1.6%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0.19%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09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10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0.01%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6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The first big idea: a hybrid probabilistic model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The second big idea: customer heterogeneity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 happens when you set the unit of analysis to be a customer?</a:t>
            </a:r>
            <a:endParaRPr/>
          </a:p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You start to think about all the accounting cash flows associated with that customer…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Purchases (Revenue)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Cost of goods sold (COGS)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Variable costs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380"/>
              <a:buFont typeface="Muli"/>
              <a:buChar char="•"/>
            </a:pPr>
            <a:r>
              <a:rPr lang="en-US">
                <a:solidFill>
                  <a:srgbClr val="FFFFFF"/>
                </a:solidFill>
              </a:rPr>
              <a:t>Customer acquisition cost (CAC)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8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Purchases per day</a:t>
            </a:r>
            <a:endParaRPr/>
          </a:p>
        </p:txBody>
      </p:sp>
      <p:grpSp>
        <p:nvGrpSpPr>
          <p:cNvPr id="514" name="Google Shape;514;p78"/>
          <p:cNvGrpSpPr/>
          <p:nvPr/>
        </p:nvGrpSpPr>
        <p:grpSpPr>
          <a:xfrm>
            <a:off x="5012529" y="8677672"/>
            <a:ext cx="10197868" cy="2720413"/>
            <a:chOff x="0" y="15875"/>
            <a:chExt cx="10197866" cy="2720411"/>
          </a:xfrm>
        </p:grpSpPr>
        <p:sp>
          <p:nvSpPr>
            <p:cNvPr id="515" name="Google Shape;515;p78"/>
            <p:cNvSpPr txBox="1"/>
            <p:nvPr/>
          </p:nvSpPr>
          <p:spPr>
            <a:xfrm>
              <a:off x="4192357" y="1236212"/>
              <a:ext cx="6005509" cy="1500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Muli ExtraBold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endParaRPr>
            </a:p>
          </p:txBody>
        </p:sp>
        <p:sp>
          <p:nvSpPr>
            <p:cNvPr id="516" name="Google Shape;516;p78"/>
            <p:cNvSpPr txBox="1"/>
            <p:nvPr/>
          </p:nvSpPr>
          <p:spPr>
            <a:xfrm>
              <a:off x="0" y="15875"/>
              <a:ext cx="9433192" cy="2289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-611187" lvl="0" marL="6111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Observational unit: one customer</a:t>
              </a:r>
              <a:endParaRPr/>
            </a:p>
            <a:p>
              <a:pPr indent="-611187" lvl="0" marL="611187" marR="0" rtl="0" algn="l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Calculation: </a:t>
              </a:r>
              <a:endParaRPr/>
            </a:p>
          </p:txBody>
        </p:sp>
      </p:grpSp>
      <p:pic>
        <p:nvPicPr>
          <p:cNvPr id="517" name="Google Shape;51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5550" y="10005976"/>
            <a:ext cx="7036450" cy="19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9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Purchases per day (for Dollar General)</a:t>
            </a:r>
            <a:endParaRPr/>
          </a:p>
        </p:txBody>
      </p:sp>
      <p:pic>
        <p:nvPicPr>
          <p:cNvPr descr="rate-strip-plot.png" id="523" name="Google Shape;52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937" y="4793555"/>
            <a:ext cx="14716126" cy="2678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p79"/>
          <p:cNvGrpSpPr/>
          <p:nvPr/>
        </p:nvGrpSpPr>
        <p:grpSpPr>
          <a:xfrm>
            <a:off x="5012529" y="8677672"/>
            <a:ext cx="10197868" cy="2720413"/>
            <a:chOff x="0" y="15875"/>
            <a:chExt cx="10197866" cy="2720411"/>
          </a:xfrm>
        </p:grpSpPr>
        <p:sp>
          <p:nvSpPr>
            <p:cNvPr id="525" name="Google Shape;525;p79"/>
            <p:cNvSpPr txBox="1"/>
            <p:nvPr/>
          </p:nvSpPr>
          <p:spPr>
            <a:xfrm>
              <a:off x="4192357" y="1236212"/>
              <a:ext cx="6005509" cy="1500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Muli ExtraBold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endParaRPr>
            </a:p>
          </p:txBody>
        </p:sp>
        <p:sp>
          <p:nvSpPr>
            <p:cNvPr id="526" name="Google Shape;526;p79"/>
            <p:cNvSpPr txBox="1"/>
            <p:nvPr/>
          </p:nvSpPr>
          <p:spPr>
            <a:xfrm>
              <a:off x="0" y="15875"/>
              <a:ext cx="9433192" cy="2289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-611187" lvl="0" marL="6111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Observational unit: one customer</a:t>
              </a:r>
              <a:endParaRPr/>
            </a:p>
            <a:p>
              <a:pPr indent="-611187" lvl="0" marL="611187" marR="0" rtl="0" algn="l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Calculation: </a:t>
              </a:r>
              <a:endParaRPr/>
            </a:p>
          </p:txBody>
        </p:sp>
      </p:grpSp>
      <p:pic>
        <p:nvPicPr>
          <p:cNvPr id="527" name="Google Shape;52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550" y="10005976"/>
            <a:ext cx="7036450" cy="19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llargeneral-lifetime-line.png" id="532" name="Google Shape;5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931" y="2783493"/>
            <a:ext cx="13637607" cy="1057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Not so orderly now, huh?</a:t>
            </a:r>
            <a:endParaRPr/>
          </a:p>
        </p:txBody>
      </p:sp>
      <p:pic>
        <p:nvPicPr>
          <p:cNvPr descr="dollar-general-member-lines.png" id="538" name="Google Shape;53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8377" y="2500184"/>
            <a:ext cx="13155383" cy="990782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1"/>
          <p:cNvSpPr txBox="1"/>
          <p:nvPr/>
        </p:nvSpPr>
        <p:spPr>
          <a:xfrm>
            <a:off x="8569553" y="12616994"/>
            <a:ext cx="7959269" cy="626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Blue = each customer, orange = average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te-strip-plot.png" id="544" name="Google Shape;54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937" y="4918571"/>
            <a:ext cx="14716126" cy="26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2"/>
          <p:cNvSpPr/>
          <p:nvPr/>
        </p:nvSpPr>
        <p:spPr>
          <a:xfrm>
            <a:off x="16037719" y="4839983"/>
            <a:ext cx="3623408" cy="1291736"/>
          </a:xfrm>
          <a:prstGeom prst="rect">
            <a:avLst/>
          </a:prstGeom>
          <a:noFill/>
          <a:ln cap="flat" cmpd="sng" w="139700">
            <a:solidFill>
              <a:srgbClr val="EE230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82"/>
          <p:cNvSpPr txBox="1"/>
          <p:nvPr/>
        </p:nvSpPr>
        <p:spPr>
          <a:xfrm>
            <a:off x="17728405" y="3469482"/>
            <a:ext cx="52801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?</a:t>
            </a:r>
            <a:endParaRPr/>
          </a:p>
        </p:txBody>
      </p:sp>
      <p:grpSp>
        <p:nvGrpSpPr>
          <p:cNvPr id="547" name="Google Shape;547;p82"/>
          <p:cNvGrpSpPr/>
          <p:nvPr/>
        </p:nvGrpSpPr>
        <p:grpSpPr>
          <a:xfrm>
            <a:off x="5012529" y="8677672"/>
            <a:ext cx="10197868" cy="2720413"/>
            <a:chOff x="0" y="15875"/>
            <a:chExt cx="10197866" cy="2720411"/>
          </a:xfrm>
        </p:grpSpPr>
        <p:sp>
          <p:nvSpPr>
            <p:cNvPr id="548" name="Google Shape;548;p82"/>
            <p:cNvSpPr txBox="1"/>
            <p:nvPr/>
          </p:nvSpPr>
          <p:spPr>
            <a:xfrm>
              <a:off x="4192357" y="1236212"/>
              <a:ext cx="6005509" cy="1500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Muli ExtraBold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endParaRPr>
            </a:p>
          </p:txBody>
        </p:sp>
        <p:sp>
          <p:nvSpPr>
            <p:cNvPr id="549" name="Google Shape;549;p82"/>
            <p:cNvSpPr txBox="1"/>
            <p:nvPr/>
          </p:nvSpPr>
          <p:spPr>
            <a:xfrm>
              <a:off x="0" y="15875"/>
              <a:ext cx="9433192" cy="2289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-611187" lvl="0" marL="6111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Observational unit: one customer</a:t>
              </a:r>
              <a:endParaRPr/>
            </a:p>
            <a:p>
              <a:pPr indent="-611187" lvl="0" marL="611187" marR="0" rtl="0" algn="l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Calculation: </a:t>
              </a:r>
              <a:endParaRPr/>
            </a:p>
          </p:txBody>
        </p:sp>
      </p:grpSp>
      <p:pic>
        <p:nvPicPr>
          <p:cNvPr id="550" name="Google Shape;55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550" y="10005976"/>
            <a:ext cx="7036450" cy="19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83"/>
          <p:cNvGrpSpPr/>
          <p:nvPr/>
        </p:nvGrpSpPr>
        <p:grpSpPr>
          <a:xfrm>
            <a:off x="5012529" y="8677672"/>
            <a:ext cx="10197868" cy="2720413"/>
            <a:chOff x="0" y="15875"/>
            <a:chExt cx="10197866" cy="2720411"/>
          </a:xfrm>
        </p:grpSpPr>
        <p:sp>
          <p:nvSpPr>
            <p:cNvPr id="556" name="Google Shape;556;p83"/>
            <p:cNvSpPr txBox="1"/>
            <p:nvPr/>
          </p:nvSpPr>
          <p:spPr>
            <a:xfrm>
              <a:off x="4192357" y="1236212"/>
              <a:ext cx="6005509" cy="1500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Muli ExtraBold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endParaRPr>
            </a:p>
          </p:txBody>
        </p:sp>
        <p:sp>
          <p:nvSpPr>
            <p:cNvPr id="557" name="Google Shape;557;p83"/>
            <p:cNvSpPr txBox="1"/>
            <p:nvPr/>
          </p:nvSpPr>
          <p:spPr>
            <a:xfrm>
              <a:off x="0" y="15875"/>
              <a:ext cx="9433192" cy="2289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-611187" lvl="0" marL="6111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Observational unit: one customer</a:t>
              </a:r>
              <a:endParaRPr/>
            </a:p>
            <a:p>
              <a:pPr indent="-611187" lvl="0" marL="611187" marR="0" rtl="0" algn="l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>
                  <a:srgbClr val="000000"/>
                </a:buClr>
                <a:buSzPts val="6380"/>
                <a:buFont typeface="Muli"/>
                <a:buChar char="•"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Calculation: </a:t>
              </a:r>
              <a:endParaRPr/>
            </a:p>
          </p:txBody>
        </p:sp>
      </p:grpSp>
      <p:pic>
        <p:nvPicPr>
          <p:cNvPr id="558" name="Google Shape;55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5550" y="10005976"/>
            <a:ext cx="7036450" cy="19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Split by the denominator:</a:t>
            </a:r>
            <a:endParaRPr/>
          </a:p>
        </p:txBody>
      </p:sp>
      <p:pic>
        <p:nvPicPr>
          <p:cNvPr descr="rate-strip-plot-by-denom.png" id="564" name="Google Shape;56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014" y="4610120"/>
            <a:ext cx="16876226" cy="477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A solution: multilevel models</a:t>
            </a:r>
            <a:endParaRPr/>
          </a:p>
        </p:txBody>
      </p:sp>
      <p:pic>
        <p:nvPicPr>
          <p:cNvPr descr="rate-strip-plot-by-denom.png" id="570" name="Google Shape;57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014" y="4610120"/>
            <a:ext cx="16876226" cy="477237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85"/>
          <p:cNvSpPr txBox="1"/>
          <p:nvPr/>
        </p:nvSpPr>
        <p:spPr>
          <a:xfrm>
            <a:off x="3775363" y="9857833"/>
            <a:ext cx="15074418" cy="2238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Jointly Estimate customer rate and a distribution over all 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those rates; distribution is fit from data and acts as a prior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for rates with small N.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6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Estimate Your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Lifetimes</a:t>
            </a:r>
            <a:endParaRPr/>
          </a:p>
        </p:txBody>
      </p:sp>
      <p:pic>
        <p:nvPicPr>
          <p:cNvPr id="577" name="Google Shape;577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413" y="2917947"/>
            <a:ext cx="15549175" cy="107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uli ExtraBold"/>
              <a:buNone/>
            </a:pPr>
            <a:r>
              <a:rPr lang="en-US" sz="5600"/>
              <a:t>“Counting your Customers” Models in Lifetimes</a:t>
            </a:r>
            <a:endParaRPr/>
          </a:p>
        </p:txBody>
      </p:sp>
      <p:graphicFrame>
        <p:nvGraphicFramePr>
          <p:cNvPr id="583" name="Google Shape;583;p87"/>
          <p:cNvGraphicFramePr/>
          <p:nvPr/>
        </p:nvGraphicFramePr>
        <p:xfrm>
          <a:off x="4884266" y="29817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{520293DA-3755-4CE6-9CCF-A76BD1E618B1}</a:tableStyleId>
              </a:tblPr>
              <a:tblGrid>
                <a:gridCol w="5103100"/>
                <a:gridCol w="5103100"/>
                <a:gridCol w="5103100"/>
              </a:tblGrid>
              <a:tr h="257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Model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Paper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Comments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7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Pareto / Negative Binomial Distribution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Schmittlein, Morrison &amp; Columbo</a:t>
                      </a:r>
                      <a:r>
                        <a:rPr lang="en-US" sz="3000" u="none" cap="none" strike="noStrike"/>
                        <a:t> 1987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The originator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7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Beta Geometric / Negative Binomial Distribution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Fader, Hardie &amp; Lee</a:t>
                      </a:r>
                      <a:r>
                        <a:rPr lang="en-US" sz="3000" u="none" cap="none" strike="noStrike"/>
                        <a:t> 2005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Tweaked churn process that allows for a more efficient implementation; has a limitation in Pr(Alive) estimand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7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Modified Beta Geometric / Negative Binomial Distribution 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Batislam, Denizel &amp; Filiztekin</a:t>
                      </a:r>
                      <a:r>
                        <a:rPr lang="en-US" sz="3000" u="none" cap="none" strike="noStrike"/>
                        <a:t> 2007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Fixes limitation in BG/NBD’s Pr(Alive)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What happens when you set the unit of analysis to be a customer?</a:t>
            </a:r>
            <a:endParaRPr/>
          </a:p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ul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You start to think about all the accounting cash flows associated with that customer…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Purchases (Revenue)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Cost of goods sold (COGS)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Variable costs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Customer acquisition cost (CAC)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Google Shape;588;p88"/>
          <p:cNvGraphicFramePr/>
          <p:nvPr/>
        </p:nvGraphicFramePr>
        <p:xfrm>
          <a:off x="4884266" y="29102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{520293DA-3755-4CE6-9CCF-A76BD1E618B1}</a:tableStyleId>
              </a:tblPr>
              <a:tblGrid>
                <a:gridCol w="5103100"/>
                <a:gridCol w="5103100"/>
                <a:gridCol w="5103100"/>
              </a:tblGrid>
              <a:tr h="255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Model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Paper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Comments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5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Pareto / Negative Binomial Distribution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Schmittlein, Morrison &amp; Columbo</a:t>
                      </a:r>
                      <a:r>
                        <a:rPr lang="en-US" sz="3000" u="none" cap="none" strike="noStrike"/>
                        <a:t> 1987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The originator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5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Beta Geometric / Negative Binomial Distribution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Fader, Hardie &amp; Lee</a:t>
                      </a:r>
                      <a:r>
                        <a:rPr lang="en-US" sz="3000" u="none" cap="none" strike="noStrike"/>
                        <a:t> 2005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292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92929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Tweaked churn process that allows for a more efficient implementation; has a limitation in Pr(Alive) estimand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55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Modified Beta Geometric / Negative Binomial Distribution 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Batislam, Denizel &amp; Filiztekin</a:t>
                      </a:r>
                      <a:r>
                        <a:rPr lang="en-US" sz="3000" u="none" cap="none" strike="noStrike"/>
                        <a:t> 2007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b="1" lang="en-US" sz="3000" u="none" cap="none" strike="noStrike">
                          <a:latin typeface="Muli"/>
                          <a:ea typeface="Muli"/>
                          <a:cs typeface="Muli"/>
                          <a:sym typeface="Muli"/>
                        </a:rPr>
                        <a:t>Fixes limitation in BG/NBD’s Pr(Alive)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589" name="Google Shape;589;p88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Recommendation: use this!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9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Next up: Bird Rides, Inc.</a:t>
            </a:r>
            <a:endParaRPr/>
          </a:p>
        </p:txBody>
      </p:sp>
      <p:sp>
        <p:nvSpPr>
          <p:cNvPr id="595" name="Google Shape;595;p89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Santa Monica-based scooter share startup and well known hockey-stick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0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An unsatisfying lifetime spend chart</a:t>
            </a:r>
            <a:endParaRPr/>
          </a:p>
        </p:txBody>
      </p:sp>
      <p:pic>
        <p:nvPicPr>
          <p:cNvPr descr="bird-lifetime-line.png" id="601" name="Google Shape;60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765" y="2713885"/>
            <a:ext cx="13902469" cy="1071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1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A band-aid: cohorted lifetime spend</a:t>
            </a:r>
            <a:endParaRPr/>
          </a:p>
        </p:txBody>
      </p:sp>
      <p:pic>
        <p:nvPicPr>
          <p:cNvPr descr="bird-lifetime-line-cohorts.png" id="607" name="Google Shape;60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976" y="2503880"/>
            <a:ext cx="18288002" cy="1112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2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Bird: count of new customers by geo</a:t>
            </a:r>
            <a:endParaRPr/>
          </a:p>
        </p:txBody>
      </p:sp>
      <p:pic>
        <p:nvPicPr>
          <p:cNvPr descr="bird-growth-geo.png" id="613" name="Google Shape;61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1" y="2489200"/>
            <a:ext cx="24037799" cy="993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3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Cohorted lifetime spend by geo</a:t>
            </a:r>
            <a:endParaRPr/>
          </a:p>
        </p:txBody>
      </p:sp>
      <p:pic>
        <p:nvPicPr>
          <p:cNvPr descr="bird-cohorted-chart-geo.png" id="619" name="Google Shape;61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3870846"/>
            <a:ext cx="18288002" cy="665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4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Bird: Model estimates</a:t>
            </a:r>
            <a:endParaRPr/>
          </a:p>
        </p:txBody>
      </p:sp>
      <p:graphicFrame>
        <p:nvGraphicFramePr>
          <p:cNvPr id="625" name="Google Shape;625;p94"/>
          <p:cNvGraphicFramePr/>
          <p:nvPr/>
        </p:nvGraphicFramePr>
        <p:xfrm>
          <a:off x="10962950" y="364331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{520293DA-3755-4CE6-9CCF-A76BD1E618B1}</a:tableStyleId>
              </a:tblPr>
              <a:tblGrid>
                <a:gridCol w="2653300"/>
                <a:gridCol w="3484275"/>
                <a:gridCol w="3484275"/>
              </a:tblGrid>
              <a:tr h="2206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Region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Estimated 24 month sales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% difference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206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West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$44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0%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206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South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$37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-16%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2206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>
                          <a:solidFill>
                            <a:srgbClr val="FFFFFF"/>
                          </a:solidFill>
                        </a:rPr>
                        <a:t>Midwest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$27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uli"/>
                        <a:buNone/>
                      </a:pPr>
                      <a:r>
                        <a:rPr lang="en-US" sz="3000" u="none" cap="none" strike="noStrike"/>
                        <a:t>-37%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</a:tbl>
          </a:graphicData>
        </a:graphic>
      </p:graphicFrame>
      <p:sp>
        <p:nvSpPr>
          <p:cNvPr id="626" name="Google Shape;626;p94"/>
          <p:cNvSpPr txBox="1"/>
          <p:nvPr>
            <p:ph idx="1" type="body"/>
          </p:nvPr>
        </p:nvSpPr>
        <p:spPr>
          <a:xfrm>
            <a:off x="4387453" y="3643312"/>
            <a:ext cx="6627046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24 month expected total </a:t>
            </a:r>
            <a:r>
              <a:rPr b="1" lang="en-US">
                <a:latin typeface="Muli"/>
                <a:ea typeface="Muli"/>
                <a:cs typeface="Muli"/>
                <a:sym typeface="Muli"/>
              </a:rPr>
              <a:t>sales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(including taxes)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1" lang="en-US">
                <a:latin typeface="Muli"/>
                <a:ea typeface="Muli"/>
                <a:cs typeface="Muli"/>
                <a:sym typeface="Muli"/>
              </a:rPr>
              <a:t>Undiscounted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5"/>
          <p:cNvSpPr txBox="1"/>
          <p:nvPr>
            <p:ph type="title"/>
          </p:nvPr>
        </p:nvSpPr>
        <p:spPr>
          <a:xfrm>
            <a:off x="958453" y="357187"/>
            <a:ext cx="22606497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90% of business analysis is reasoning about this</a:t>
            </a:r>
            <a:endParaRPr/>
          </a:p>
        </p:txBody>
      </p:sp>
      <p:pic>
        <p:nvPicPr>
          <p:cNvPr descr="Screen Shot 2018-11-06 at 1.35.58 PM.png" id="632" name="Google Shape;63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593" y="2693649"/>
            <a:ext cx="17004887" cy="10696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6"/>
          <p:cNvSpPr txBox="1"/>
          <p:nvPr>
            <p:ph type="title"/>
          </p:nvPr>
        </p:nvSpPr>
        <p:spPr>
          <a:xfrm>
            <a:off x="779933" y="390641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Wrap-up: the core ideas</a:t>
            </a:r>
            <a:endParaRPr/>
          </a:p>
        </p:txBody>
      </p:sp>
      <p:sp>
        <p:nvSpPr>
          <p:cNvPr id="638" name="Google Shape;638;p96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Workflow: build models from past data, project the near future. Analyze the 2 combined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Probabilistic models can be composed of familiar building blocks to fit tailored situations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Mind the noise!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Customers vary widely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Define your metrics, please!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Learn More</a:t>
            </a:r>
            <a:endParaRPr/>
          </a:p>
        </p:txBody>
      </p:sp>
      <p:sp>
        <p:nvSpPr>
          <p:cNvPr id="644" name="Google Shape;644;p97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Corp finance: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Aswath Damodaran’s YouTube lectures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Multilevel Models: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Statistical Rethinking by McElraith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Counting Your Customers: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Lifetimes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Shopify blog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Survival Analysis usecases: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talk from Opendoor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One way of looking at this…</a:t>
            </a:r>
            <a:endParaRPr/>
          </a:p>
        </p:txBody>
      </p:sp>
      <p:pic>
        <p:nvPicPr>
          <p:cNvPr descr="Screen Shot 2018-11-06 at 1.28.48 PM.png" id="162" name="Google Shape;16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0392" y="2467573"/>
            <a:ext cx="16670743" cy="1057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8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Thank you!</a:t>
            </a:r>
            <a:endParaRPr/>
          </a:p>
        </p:txBody>
      </p:sp>
      <p:sp>
        <p:nvSpPr>
          <p:cNvPr id="650" name="Google Shape;650;p98"/>
          <p:cNvSpPr txBox="1"/>
          <p:nvPr>
            <p:ph idx="1" type="body"/>
          </p:nvPr>
        </p:nvSpPr>
        <p:spPr>
          <a:xfrm>
            <a:off x="509719" y="7212011"/>
            <a:ext cx="15609095" cy="5386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380"/>
              <a:buFont typeface="Muli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brian@secondmeasure.com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Read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http://blog.secondmeasure.com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!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We’re hiring! In the bay area! Datasci, social scientists, data engineering &amp; ETL, analysts</a:t>
            </a:r>
            <a:endParaRPr/>
          </a:p>
        </p:txBody>
      </p:sp>
      <p:pic>
        <p:nvPicPr>
          <p:cNvPr descr="Screen Shot 2018-10-23 at 10.14.49 AM.png" id="651" name="Google Shape;65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0609" y="880505"/>
            <a:ext cx="14656963" cy="595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9"/>
          <p:cNvSpPr txBox="1"/>
          <p:nvPr>
            <p:ph type="title"/>
          </p:nvPr>
        </p:nvSpPr>
        <p:spPr>
          <a:xfrm>
            <a:off x="779933" y="382587"/>
            <a:ext cx="228240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Questions?</a:t>
            </a:r>
            <a:endParaRPr/>
          </a:p>
        </p:txBody>
      </p:sp>
      <p:sp>
        <p:nvSpPr>
          <p:cNvPr id="657" name="Google Shape;657;p99"/>
          <p:cNvSpPr txBox="1"/>
          <p:nvPr>
            <p:ph idx="1" type="body"/>
          </p:nvPr>
        </p:nvSpPr>
        <p:spPr>
          <a:xfrm>
            <a:off x="509719" y="7212011"/>
            <a:ext cx="15609000" cy="5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61118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380"/>
              <a:buFont typeface="Muli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brian@secondmeasure.com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Read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http://blog.secondmeasure.com</a:t>
            </a: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!</a:t>
            </a:r>
            <a:endParaRPr/>
          </a:p>
          <a:p>
            <a:pPr indent="-611187" lvl="0" marL="611187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We’re hiring! In the bay area! Datasci, social scientists, data engineering &amp; ETL, analysts</a:t>
            </a:r>
            <a:endParaRPr/>
          </a:p>
        </p:txBody>
      </p:sp>
      <p:pic>
        <p:nvPicPr>
          <p:cNvPr descr="Screen Shot 2018-10-23 at 10.14.49 AM.png" id="658" name="Google Shape;65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0609" y="880505"/>
            <a:ext cx="14656962" cy="595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… replotted for shape …</a:t>
            </a:r>
            <a:endParaRPr/>
          </a:p>
        </p:txBody>
      </p:sp>
      <p:pic>
        <p:nvPicPr>
          <p:cNvPr descr="Screen Shot 2018-11-06 at 1.31.36 PM.png" id="168" name="Google Shape;1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764" y="2572649"/>
            <a:ext cx="17232306" cy="1085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>
            <p:ph type="title"/>
          </p:nvPr>
        </p:nvSpPr>
        <p:spPr>
          <a:xfrm>
            <a:off x="779933" y="382587"/>
            <a:ext cx="2282413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Muli ExtraBold"/>
              <a:buNone/>
            </a:pPr>
            <a:r>
              <a:rPr b="0" i="0" lang="en-US" sz="6200" u="none" cap="none" strike="noStrike">
                <a:solidFill>
                  <a:srgbClr val="000000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Let’s define “Customer Lifetime Value”</a:t>
            </a:r>
            <a:endParaRPr/>
          </a:p>
        </p:txBody>
      </p:sp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779933" y="3668712"/>
            <a:ext cx="2282413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206057" lvl="0" marL="611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Mul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