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</p:sldIdLst>
  <p:sldSz cy="5143500" cx="9144000"/>
  <p:notesSz cx="6858000" cy="9144000"/>
  <p:embeddedFontLst>
    <p:embeddedFont>
      <p:font typeface="Roboto Mono"/>
      <p:regular r:id="rId76"/>
      <p:bold r:id="rId77"/>
      <p:italic r:id="rId78"/>
      <p:boldItalic r:id="rId79"/>
    </p:embeddedFont>
    <p:embeddedFont>
      <p:font typeface="Karla"/>
      <p:regular r:id="rId80"/>
      <p:bold r:id="rId81"/>
      <p:italic r:id="rId82"/>
      <p:boldItalic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3" Type="http://schemas.openxmlformats.org/officeDocument/2006/relationships/font" Target="fonts/Karla-boldItalic.fnt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Karla-regular.fntdata"/><Relationship Id="rId82" Type="http://schemas.openxmlformats.org/officeDocument/2006/relationships/font" Target="fonts/Karla-italic.fntdata"/><Relationship Id="rId81" Type="http://schemas.openxmlformats.org/officeDocument/2006/relationships/font" Target="fonts/Karla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font" Target="fonts/RobotoMono-bold.fntdata"/><Relationship Id="rId32" Type="http://schemas.openxmlformats.org/officeDocument/2006/relationships/slide" Target="slides/slide28.xml"/><Relationship Id="rId76" Type="http://schemas.openxmlformats.org/officeDocument/2006/relationships/font" Target="fonts/RobotoMono-regular.fntdata"/><Relationship Id="rId35" Type="http://schemas.openxmlformats.org/officeDocument/2006/relationships/slide" Target="slides/slide31.xml"/><Relationship Id="rId79" Type="http://schemas.openxmlformats.org/officeDocument/2006/relationships/font" Target="fonts/RobotoMono-boldItalic.fntdata"/><Relationship Id="rId34" Type="http://schemas.openxmlformats.org/officeDocument/2006/relationships/slide" Target="slides/slide30.xml"/><Relationship Id="rId78" Type="http://schemas.openxmlformats.org/officeDocument/2006/relationships/font" Target="fonts/RobotoMono-italic.fnt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26a8853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f26a8853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40d01f75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40d01f75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40d01f75b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40d01f75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40d01f75b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40d01f75b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40d01f75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40d01f75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40d01f75b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40d01f75b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440d01f75b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440d01f75b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40d01f75b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40d01f75b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40d01f75b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40d01f75b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440d01f75b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440d01f75b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440d01f75b_0_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440d01f75b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b19978d0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b19978d0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440d01f75b_0_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440d01f75b_0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440d01f75b_0_8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440d01f75b_0_8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f26a8853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f26a8853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440d01f75b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440d01f75b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440d01f75b_0_10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440d01f75b_0_10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440d01f75b_0_1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440d01f75b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440d01f75b_0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440d01f75b_0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440d01f75b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440d01f75b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440d01f75b_0_1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440d01f75b_0_1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442b9b44b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442b9b44b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f26a88535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f26a8853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442b9b44b4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442b9b44b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440d01f75b_0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440d01f75b_0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440d01f75b_0_1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440d01f75b_0_1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442b9b44b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442b9b44b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440d01f75b_0_1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440d01f75b_0_1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442b9b44b4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442b9b44b4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440d01f75b_0_1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440d01f75b_0_1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442b9b44b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442b9b44b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440d01f75b_0_1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440d01f75b_0_1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440d01f75b_0_1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440d01f75b_0_1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f26a8853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f26a8853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440d01f75b_0_1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440d01f75b_0_1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440d01f75b_0_1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440d01f75b_0_1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440d01f75b_0_1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440d01f75b_0_1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442b9b44b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442b9b44b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442b9b44b4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442b9b44b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442b9b44b4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442b9b44b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442b9b44b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442b9b44b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442b9b44b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442b9b44b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44204c45a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44204c45a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442b9b44b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442b9b44b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40d01f75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40d01f75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442b9b44b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442b9b44b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442b9b44b4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442b9b44b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442b9b44b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442b9b44b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442b9b44b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442b9b44b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442b9b44b4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442b9b44b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442b9b44b4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442b9b44b4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442b9b44b4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442b9b44b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442b9b44b4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442b9b44b4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442b9b44b4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442b9b44b4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440d01f75b_0_1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440d01f75b_0_1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40d01f75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40d01f75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46a5c2a21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46a5c2a21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442b9b44b4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442b9b44b4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442b9b44b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442b9b44b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442b9b44b4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442b9b44b4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442b9b44b4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442b9b44b4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442b9b44b4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442b9b44b4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46a5c2a21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46a5c2a21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46a5c2a21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46a5c2a21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46a5c2a21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46a5c2a21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46a5c2a21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46a5c2a21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40d01f75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40d01f75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46a5c2a213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46a5c2a213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46a5c2a213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46a5c2a21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40d01f75b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40d01f75b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40d01f75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40d01f75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.png"/><Relationship Id="rId4" Type="http://schemas.openxmlformats.org/officeDocument/2006/relationships/image" Target="../media/image30.gif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.png"/><Relationship Id="rId4" Type="http://schemas.openxmlformats.org/officeDocument/2006/relationships/image" Target="../media/image20.jpg"/><Relationship Id="rId5" Type="http://schemas.openxmlformats.org/officeDocument/2006/relationships/hyperlink" Target="https://orinanobworld.blogspot.com/2011/07/perils-of-big-m.html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hyperlink" Target="http://www.dia.com/careers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77000" y="520125"/>
            <a:ext cx="81900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Scaling Personalization via Machine-Learned Assortment Optimization</a:t>
            </a:r>
            <a:endParaRPr b="1" sz="4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Ethan Rosenthal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Dia&amp;Co</a:t>
            </a:r>
            <a:endParaRPr b="1"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DataEngConf NYC 2018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11/8/2018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1475"/>
            <a:ext cx="9144000" cy="2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6275" y="3929204"/>
            <a:ext cx="283624" cy="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319900" y="3886438"/>
            <a:ext cx="1429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eprosenthal</a:t>
            </a:r>
            <a:endParaRPr>
              <a:solidFill>
                <a:srgbClr val="59595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6275" y="4276738"/>
            <a:ext cx="230675" cy="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7319900" y="4159888"/>
            <a:ext cx="16251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EthanRosenthal</a:t>
            </a:r>
            <a:endParaRPr>
              <a:solidFill>
                <a:srgbClr val="59595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6918300" y="4554425"/>
            <a:ext cx="25260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www</a:t>
            </a: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.ethanrosenthal.com</a:t>
            </a:r>
            <a:endParaRPr>
              <a:solidFill>
                <a:srgbClr val="595959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9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9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375" y="2134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925" y="24866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4938" y="1160325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3420350" y="1885961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4" name="Google Shape;144;p22"/>
          <p:cNvCxnSpPr>
            <a:stCxn id="142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213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50" y="63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325" y="50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29770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1" name="Google Shape;181;p23"/>
          <p:cNvCxnSpPr>
            <a:stCxn id="179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213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50" y="63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325" y="50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29770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4" name="Google Shape;194;p23"/>
          <p:cNvGrpSpPr/>
          <p:nvPr/>
        </p:nvGrpSpPr>
        <p:grpSpPr>
          <a:xfrm>
            <a:off x="3413725" y="1864200"/>
            <a:ext cx="1384900" cy="1415125"/>
            <a:chOff x="3413725" y="1864200"/>
            <a:chExt cx="1384900" cy="1415125"/>
          </a:xfrm>
        </p:grpSpPr>
        <p:pic>
          <p:nvPicPr>
            <p:cNvPr id="195" name="Google Shape;19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23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0" name="Google Shape;200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/>
          <p:nvPr/>
        </p:nvSpPr>
        <p:spPr>
          <a:xfrm>
            <a:off x="3420350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6" name="Google Shape;226;p24"/>
          <p:cNvCxnSpPr>
            <a:stCxn id="224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7" name="Google Shape;2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213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50" y="63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325" y="50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29770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8" name="Google Shape;238;p24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9" name="Google Shape;239;p24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240" name="Google Shape;240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24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5" name="Google Shape;245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5"/>
          <p:cNvGrpSpPr/>
          <p:nvPr/>
        </p:nvGrpSpPr>
        <p:grpSpPr>
          <a:xfrm>
            <a:off x="3413725" y="1864175"/>
            <a:ext cx="1384876" cy="1415138"/>
            <a:chOff x="3413725" y="1864175"/>
            <a:chExt cx="1384876" cy="1415138"/>
          </a:xfrm>
        </p:grpSpPr>
        <p:pic>
          <p:nvPicPr>
            <p:cNvPr id="251" name="Google Shape;251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25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3" name="Google Shape;253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7" name="Google Shape;2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5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5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7" name="Google Shape;277;p25"/>
          <p:cNvCxnSpPr>
            <a:stCxn id="275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8" name="Google Shape;2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5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5" name="Google Shape;285;p25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286" name="Google Shape;28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25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1" name="Google Shape;291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26"/>
          <p:cNvGrpSpPr/>
          <p:nvPr/>
        </p:nvGrpSpPr>
        <p:grpSpPr>
          <a:xfrm>
            <a:off x="1663450" y="3519938"/>
            <a:ext cx="1384876" cy="1415138"/>
            <a:chOff x="3413725" y="1864175"/>
            <a:chExt cx="1384876" cy="1415138"/>
          </a:xfrm>
        </p:grpSpPr>
        <p:pic>
          <p:nvPicPr>
            <p:cNvPr id="297" name="Google Shape;297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26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9" name="Google Shape;299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3" name="Google Shape;30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6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6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6" name="Google Shape;306;p26"/>
          <p:cNvCxnSpPr>
            <a:stCxn id="304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7" name="Google Shape;307;p26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08" name="Google Shape;308;p26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9" name="Google Shape;309;p26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310" name="Google Shape;3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26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5" name="Google Shape;315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6" name="Google Shape;3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7"/>
          <p:cNvGrpSpPr/>
          <p:nvPr/>
        </p:nvGrpSpPr>
        <p:grpSpPr>
          <a:xfrm>
            <a:off x="1663450" y="3519938"/>
            <a:ext cx="1384876" cy="1415138"/>
            <a:chOff x="3413725" y="1864175"/>
            <a:chExt cx="1384876" cy="1415138"/>
          </a:xfrm>
        </p:grpSpPr>
        <p:pic>
          <p:nvPicPr>
            <p:cNvPr id="343" name="Google Shape;343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27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45" name="Google Shape;345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9" name="Google Shape;34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7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7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2" name="Google Shape;352;p27"/>
          <p:cNvCxnSpPr>
            <a:stCxn id="350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3" name="Google Shape;353;p27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54" name="Google Shape;354;p27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5" name="Google Shape;355;p27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356" name="Google Shape;356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0" name="Google Shape;360;p27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61" name="Google Shape;361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27"/>
          <p:cNvSpPr/>
          <p:nvPr/>
        </p:nvSpPr>
        <p:spPr>
          <a:xfrm>
            <a:off x="3327488" y="1885961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8"/>
          <p:cNvGrpSpPr/>
          <p:nvPr/>
        </p:nvGrpSpPr>
        <p:grpSpPr>
          <a:xfrm>
            <a:off x="1663450" y="3519938"/>
            <a:ext cx="1384876" cy="1415138"/>
            <a:chOff x="3413725" y="1864175"/>
            <a:chExt cx="1384876" cy="1415138"/>
          </a:xfrm>
        </p:grpSpPr>
        <p:pic>
          <p:nvPicPr>
            <p:cNvPr id="390" name="Google Shape;39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8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2" name="Google Shape;392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6" name="Google Shape;39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8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8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9" name="Google Shape;399;p28"/>
          <p:cNvCxnSpPr>
            <a:stCxn id="397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0" name="Google Shape;400;p28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01" name="Google Shape;401;p28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2" name="Google Shape;402;p28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403" name="Google Shape;403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28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08" name="Google Shape;408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9" name="Google Shape;409;p28"/>
          <p:cNvGrpSpPr/>
          <p:nvPr/>
        </p:nvGrpSpPr>
        <p:grpSpPr>
          <a:xfrm>
            <a:off x="3326875" y="3519938"/>
            <a:ext cx="1384876" cy="1415138"/>
            <a:chOff x="3413725" y="1864175"/>
            <a:chExt cx="1384876" cy="1415138"/>
          </a:xfrm>
        </p:grpSpPr>
        <p:pic>
          <p:nvPicPr>
            <p:cNvPr id="410" name="Google Shape;41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p28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12" name="Google Shape;412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6" name="Google Shape;4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29"/>
          <p:cNvGrpSpPr/>
          <p:nvPr/>
        </p:nvGrpSpPr>
        <p:grpSpPr>
          <a:xfrm>
            <a:off x="1663450" y="3519938"/>
            <a:ext cx="1384876" cy="1415138"/>
            <a:chOff x="3413725" y="1864175"/>
            <a:chExt cx="1384876" cy="1415138"/>
          </a:xfrm>
        </p:grpSpPr>
        <p:pic>
          <p:nvPicPr>
            <p:cNvPr id="438" name="Google Shape;438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29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0" name="Google Shape;44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4" name="Google Shape;4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9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9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7" name="Google Shape;447;p29"/>
          <p:cNvCxnSpPr>
            <a:stCxn id="445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8" name="Google Shape;448;p29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449" name="Google Shape;449;p29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0" name="Google Shape;450;p29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451" name="Google Shape;451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29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56" name="Google Shape;456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7" name="Google Shape;457;p29"/>
          <p:cNvGrpSpPr/>
          <p:nvPr/>
        </p:nvGrpSpPr>
        <p:grpSpPr>
          <a:xfrm>
            <a:off x="3326875" y="3519938"/>
            <a:ext cx="1384876" cy="1415138"/>
            <a:chOff x="3413725" y="1864175"/>
            <a:chExt cx="1384876" cy="1415138"/>
          </a:xfrm>
        </p:grpSpPr>
        <p:pic>
          <p:nvPicPr>
            <p:cNvPr id="458" name="Google Shape;458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29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60" name="Google Shape;46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" name="Google Shape;464;p29"/>
          <p:cNvGrpSpPr/>
          <p:nvPr/>
        </p:nvGrpSpPr>
        <p:grpSpPr>
          <a:xfrm>
            <a:off x="4990300" y="3519938"/>
            <a:ext cx="1384876" cy="1415138"/>
            <a:chOff x="3413725" y="1864175"/>
            <a:chExt cx="1384876" cy="1415138"/>
          </a:xfrm>
        </p:grpSpPr>
        <p:pic>
          <p:nvPicPr>
            <p:cNvPr id="465" name="Google Shape;465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29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67" name="Google Shape;467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1" name="Google Shape;4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30"/>
          <p:cNvGrpSpPr/>
          <p:nvPr/>
        </p:nvGrpSpPr>
        <p:grpSpPr>
          <a:xfrm>
            <a:off x="1663450" y="3519938"/>
            <a:ext cx="1384876" cy="1415138"/>
            <a:chOff x="3413725" y="1864175"/>
            <a:chExt cx="1384876" cy="1415138"/>
          </a:xfrm>
        </p:grpSpPr>
        <p:pic>
          <p:nvPicPr>
            <p:cNvPr id="488" name="Google Shape;488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30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90" name="Google Shape;490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4" name="Google Shape;49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0"/>
          <p:cNvSpPr/>
          <p:nvPr/>
        </p:nvSpPr>
        <p:spPr>
          <a:xfrm>
            <a:off x="5804625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0"/>
          <p:cNvSpPr/>
          <p:nvPr/>
        </p:nvSpPr>
        <p:spPr>
          <a:xfrm>
            <a:off x="7370650" y="18641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7" name="Google Shape;497;p30"/>
          <p:cNvCxnSpPr>
            <a:stCxn id="495" idx="1"/>
          </p:cNvCxnSpPr>
          <p:nvPr/>
        </p:nvCxnSpPr>
        <p:spPr>
          <a:xfrm rot="10800000">
            <a:off x="4959825" y="2548173"/>
            <a:ext cx="8448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30"/>
          <p:cNvSpPr/>
          <p:nvPr/>
        </p:nvSpPr>
        <p:spPr>
          <a:xfrm>
            <a:off x="8936663" y="18632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9" name="Google Shape;499;p30"/>
          <p:cNvGrpSpPr/>
          <p:nvPr/>
        </p:nvGrpSpPr>
        <p:grpSpPr>
          <a:xfrm>
            <a:off x="0" y="3519950"/>
            <a:ext cx="1384900" cy="1415125"/>
            <a:chOff x="3413725" y="1864200"/>
            <a:chExt cx="1384900" cy="1415125"/>
          </a:xfrm>
        </p:grpSpPr>
        <p:pic>
          <p:nvPicPr>
            <p:cNvPr id="500" name="Google Shape;500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50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6713" y="186420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215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92625" y="2773350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30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5" name="Google Shape;505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29913" y="231392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6" name="Google Shape;506;p30"/>
          <p:cNvGrpSpPr/>
          <p:nvPr/>
        </p:nvGrpSpPr>
        <p:grpSpPr>
          <a:xfrm>
            <a:off x="3326875" y="3519938"/>
            <a:ext cx="1384876" cy="1415138"/>
            <a:chOff x="3413725" y="1864175"/>
            <a:chExt cx="1384876" cy="1415138"/>
          </a:xfrm>
        </p:grpSpPr>
        <p:pic>
          <p:nvPicPr>
            <p:cNvPr id="507" name="Google Shape;507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30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9" name="Google Shape;50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3" name="Google Shape;513;p30"/>
          <p:cNvGrpSpPr/>
          <p:nvPr/>
        </p:nvGrpSpPr>
        <p:grpSpPr>
          <a:xfrm>
            <a:off x="4990300" y="3519938"/>
            <a:ext cx="1384876" cy="1415138"/>
            <a:chOff x="3413725" y="1864175"/>
            <a:chExt cx="1384876" cy="1415138"/>
          </a:xfrm>
        </p:grpSpPr>
        <p:pic>
          <p:nvPicPr>
            <p:cNvPr id="514" name="Google Shape;514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30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16" name="Google Shape;51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0" name="Google Shape;520;p30"/>
          <p:cNvGrpSpPr/>
          <p:nvPr/>
        </p:nvGrpSpPr>
        <p:grpSpPr>
          <a:xfrm>
            <a:off x="6653725" y="3519938"/>
            <a:ext cx="1384876" cy="1415138"/>
            <a:chOff x="3413725" y="1864175"/>
            <a:chExt cx="1384876" cy="1415138"/>
          </a:xfrm>
        </p:grpSpPr>
        <p:pic>
          <p:nvPicPr>
            <p:cNvPr id="521" name="Google Shape;52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30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23" name="Google Shape;523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7" name="Google Shape;52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0"/>
          <p:cNvSpPr txBox="1"/>
          <p:nvPr/>
        </p:nvSpPr>
        <p:spPr>
          <a:xfrm>
            <a:off x="6516325" y="116032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Queue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1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D9CCE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1"/>
          <p:cNvSpPr txBox="1"/>
          <p:nvPr/>
        </p:nvSpPr>
        <p:spPr>
          <a:xfrm>
            <a:off x="987450" y="17161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Karla"/>
                <a:ea typeface="Karla"/>
                <a:cs typeface="Karla"/>
                <a:sym typeface="Karla"/>
              </a:rPr>
              <a:t>Pre-distribution of Wealth</a:t>
            </a:r>
            <a:endParaRPr sz="30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41" name="Google Shape;5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50" y="-7500"/>
            <a:ext cx="9144000" cy="5158500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800" y="1711913"/>
            <a:ext cx="476250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2"/>
          <p:cNvSpPr/>
          <p:nvPr/>
        </p:nvSpPr>
        <p:spPr>
          <a:xfrm>
            <a:off x="5905000" y="113793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2"/>
          <p:cNvSpPr/>
          <p:nvPr/>
        </p:nvSpPr>
        <p:spPr>
          <a:xfrm>
            <a:off x="7506050" y="113792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2"/>
          <p:cNvSpPr txBox="1"/>
          <p:nvPr/>
        </p:nvSpPr>
        <p:spPr>
          <a:xfrm>
            <a:off x="5424250" y="50597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Batch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550" name="Google Shape;550;p32"/>
          <p:cNvSpPr/>
          <p:nvPr/>
        </p:nvSpPr>
        <p:spPr>
          <a:xfrm>
            <a:off x="5093963" y="27377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419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9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20294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625" y="23830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925" y="1877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90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1725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9725" y="19258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0425" y="8425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5" y="722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007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075" y="25354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925" y="3317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375" y="21349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925" y="24866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4938" y="1160325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2"/>
          <p:cNvSpPr/>
          <p:nvPr/>
        </p:nvSpPr>
        <p:spPr>
          <a:xfrm>
            <a:off x="4303950" y="113793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4" name="Google Shape;57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0150" y="1259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0788" y="21818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213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50" y="63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325" y="501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50" y="29770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00" y="1468738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2"/>
          <p:cNvSpPr/>
          <p:nvPr/>
        </p:nvSpPr>
        <p:spPr>
          <a:xfrm>
            <a:off x="6730038" y="2737786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3"/>
          <p:cNvSpPr/>
          <p:nvPr/>
        </p:nvSpPr>
        <p:spPr>
          <a:xfrm>
            <a:off x="6653725" y="35368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3"/>
          <p:cNvSpPr/>
          <p:nvPr/>
        </p:nvSpPr>
        <p:spPr>
          <a:xfrm>
            <a:off x="4990300" y="35368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3"/>
          <p:cNvSpPr/>
          <p:nvPr/>
        </p:nvSpPr>
        <p:spPr>
          <a:xfrm>
            <a:off x="3326875" y="3536873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3"/>
          <p:cNvSpPr/>
          <p:nvPr/>
        </p:nvSpPr>
        <p:spPr>
          <a:xfrm>
            <a:off x="0" y="3536861"/>
            <a:ext cx="1371600" cy="1371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3" name="Google Shape;593;p33"/>
          <p:cNvGrpSpPr/>
          <p:nvPr/>
        </p:nvGrpSpPr>
        <p:grpSpPr>
          <a:xfrm>
            <a:off x="1663450" y="3519938"/>
            <a:ext cx="1384876" cy="1415138"/>
            <a:chOff x="3413725" y="1864175"/>
            <a:chExt cx="1384876" cy="1415138"/>
          </a:xfrm>
        </p:grpSpPr>
        <p:pic>
          <p:nvPicPr>
            <p:cNvPr id="594" name="Google Shape;594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7850" y="2313913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33"/>
            <p:cNvSpPr/>
            <p:nvPr/>
          </p:nvSpPr>
          <p:spPr>
            <a:xfrm>
              <a:off x="3413725" y="1881111"/>
              <a:ext cx="1371600" cy="1371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96" name="Google Shape;596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1864175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13" y="186418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525" y="27733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92625" y="2746738"/>
              <a:ext cx="505975" cy="5059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0" name="Google Shape;60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0" y="3519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6238" y="39745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9900" y="39696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3113" y="39745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88" y="39696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925" y="351741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675" y="35199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763" y="3519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4675" y="442910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775" y="440250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925" y="44291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100" y="3519938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188" y="3519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100" y="442910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200" y="440250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440250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1525" y="3519938"/>
            <a:ext cx="505976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2613" y="3519950"/>
            <a:ext cx="505976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1525" y="4429100"/>
            <a:ext cx="505976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2625" y="4402500"/>
            <a:ext cx="505976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6325" y="3969663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725" y="2652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50" y="16289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325" y="7712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75" y="20207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150" y="2605725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0788" y="1724150"/>
            <a:ext cx="505975" cy="5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975" y="842575"/>
            <a:ext cx="505975" cy="50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3"/>
          <p:cNvSpPr txBox="1"/>
          <p:nvPr/>
        </p:nvSpPr>
        <p:spPr>
          <a:xfrm>
            <a:off x="5424250" y="505971"/>
            <a:ext cx="2333100" cy="61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Batch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BADB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4"/>
          <p:cNvSpPr txBox="1"/>
          <p:nvPr/>
        </p:nvSpPr>
        <p:spPr>
          <a:xfrm>
            <a:off x="987450" y="19474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Karla"/>
                <a:ea typeface="Karla"/>
                <a:cs typeface="Karla"/>
                <a:sym typeface="Karla"/>
              </a:rPr>
              <a:t>ML + OR</a:t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36" name="Google Shape;6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5"/>
          <p:cNvSpPr txBox="1"/>
          <p:nvPr/>
        </p:nvSpPr>
        <p:spPr>
          <a:xfrm>
            <a:off x="-152400" y="2130300"/>
            <a:ext cx="2411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Analytics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42" name="Google Shape;64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35"/>
          <p:cNvSpPr txBox="1"/>
          <p:nvPr/>
        </p:nvSpPr>
        <p:spPr>
          <a:xfrm>
            <a:off x="3121950" y="2685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44" name="Google Shape;644;p35"/>
          <p:cNvSpPr txBox="1"/>
          <p:nvPr/>
        </p:nvSpPr>
        <p:spPr>
          <a:xfrm>
            <a:off x="3121950" y="374245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45" name="Google Shape;645;p35"/>
          <p:cNvSpPr txBox="1"/>
          <p:nvPr/>
        </p:nvSpPr>
        <p:spPr>
          <a:xfrm>
            <a:off x="6624900" y="21303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+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 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46" name="Google Shape;646;p35"/>
          <p:cNvCxnSpPr/>
          <p:nvPr/>
        </p:nvCxnSpPr>
        <p:spPr>
          <a:xfrm flipH="1" rot="10800000">
            <a:off x="2068050" y="1248188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7" name="Google Shape;647;p35"/>
          <p:cNvCxnSpPr/>
          <p:nvPr/>
        </p:nvCxnSpPr>
        <p:spPr>
          <a:xfrm>
            <a:off x="2068050" y="2809613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48" name="Google Shape;648;p35"/>
          <p:cNvGrpSpPr/>
          <p:nvPr/>
        </p:nvGrpSpPr>
        <p:grpSpPr>
          <a:xfrm flipH="1">
            <a:off x="5569850" y="1248175"/>
            <a:ext cx="1383300" cy="2647125"/>
            <a:chOff x="5446600" y="1095313"/>
            <a:chExt cx="1383300" cy="2647125"/>
          </a:xfrm>
        </p:grpSpPr>
        <p:cxnSp>
          <p:nvCxnSpPr>
            <p:cNvPr id="649" name="Google Shape;649;p35"/>
            <p:cNvCxnSpPr/>
            <p:nvPr/>
          </p:nvCxnSpPr>
          <p:spPr>
            <a:xfrm flipH="1" rot="10800000">
              <a:off x="5446600" y="1095313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650" name="Google Shape;650;p35"/>
            <p:cNvCxnSpPr/>
            <p:nvPr/>
          </p:nvCxnSpPr>
          <p:spPr>
            <a:xfrm>
              <a:off x="5446600" y="2656738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6"/>
          <p:cNvSpPr txBox="1"/>
          <p:nvPr/>
        </p:nvSpPr>
        <p:spPr>
          <a:xfrm>
            <a:off x="-152400" y="2130300"/>
            <a:ext cx="2411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Analytics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56" name="Google Shape;6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6"/>
          <p:cNvSpPr txBox="1"/>
          <p:nvPr/>
        </p:nvSpPr>
        <p:spPr>
          <a:xfrm>
            <a:off x="3121950" y="2685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8" name="Google Shape;658;p36"/>
          <p:cNvSpPr txBox="1"/>
          <p:nvPr/>
        </p:nvSpPr>
        <p:spPr>
          <a:xfrm>
            <a:off x="3121950" y="374245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59" name="Google Shape;659;p36"/>
          <p:cNvSpPr txBox="1"/>
          <p:nvPr/>
        </p:nvSpPr>
        <p:spPr>
          <a:xfrm>
            <a:off x="6624900" y="21303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+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 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60" name="Google Shape;660;p36"/>
          <p:cNvCxnSpPr/>
          <p:nvPr/>
        </p:nvCxnSpPr>
        <p:spPr>
          <a:xfrm flipH="1" rot="10800000">
            <a:off x="2068050" y="1248188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1" name="Google Shape;661;p36"/>
          <p:cNvCxnSpPr/>
          <p:nvPr/>
        </p:nvCxnSpPr>
        <p:spPr>
          <a:xfrm>
            <a:off x="2068050" y="2809613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62" name="Google Shape;662;p36"/>
          <p:cNvGrpSpPr/>
          <p:nvPr/>
        </p:nvGrpSpPr>
        <p:grpSpPr>
          <a:xfrm flipH="1">
            <a:off x="5569850" y="1248175"/>
            <a:ext cx="1383300" cy="2647125"/>
            <a:chOff x="5446600" y="1095313"/>
            <a:chExt cx="1383300" cy="2647125"/>
          </a:xfrm>
        </p:grpSpPr>
        <p:cxnSp>
          <p:nvCxnSpPr>
            <p:cNvPr id="663" name="Google Shape;663;p36"/>
            <p:cNvCxnSpPr/>
            <p:nvPr/>
          </p:nvCxnSpPr>
          <p:spPr>
            <a:xfrm flipH="1" rot="10800000">
              <a:off x="5446600" y="1095313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664" name="Google Shape;664;p36"/>
            <p:cNvCxnSpPr/>
            <p:nvPr/>
          </p:nvCxnSpPr>
          <p:spPr>
            <a:xfrm>
              <a:off x="5446600" y="2656738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665" name="Google Shape;665;p36"/>
          <p:cNvSpPr/>
          <p:nvPr/>
        </p:nvSpPr>
        <p:spPr>
          <a:xfrm>
            <a:off x="-7424100" y="-5486412"/>
            <a:ext cx="16954500" cy="16116300"/>
          </a:xfrm>
          <a:prstGeom prst="donut">
            <a:avLst>
              <a:gd fmla="val 45268" name="adj"/>
            </a:avLst>
          </a:prstGeom>
          <a:solidFill>
            <a:srgbClr val="EEEEEE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6"/>
          <p:cNvSpPr txBox="1"/>
          <p:nvPr/>
        </p:nvSpPr>
        <p:spPr>
          <a:xfrm>
            <a:off x="4070475" y="1342638"/>
            <a:ext cx="4962600" cy="24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Send emails at</a:t>
            </a:r>
            <a:r>
              <a:rPr lang="en" sz="36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 9 AM on Tuesdays because they have the highest open rates</a:t>
            </a:r>
            <a:endParaRPr sz="36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7"/>
          <p:cNvSpPr txBox="1"/>
          <p:nvPr/>
        </p:nvSpPr>
        <p:spPr>
          <a:xfrm>
            <a:off x="-152400" y="2130300"/>
            <a:ext cx="2411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Analytics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72" name="Google Shape;67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7"/>
          <p:cNvSpPr txBox="1"/>
          <p:nvPr/>
        </p:nvSpPr>
        <p:spPr>
          <a:xfrm>
            <a:off x="3121950" y="2685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74" name="Google Shape;674;p37"/>
          <p:cNvSpPr txBox="1"/>
          <p:nvPr/>
        </p:nvSpPr>
        <p:spPr>
          <a:xfrm>
            <a:off x="3121950" y="374245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75" name="Google Shape;675;p37"/>
          <p:cNvSpPr txBox="1"/>
          <p:nvPr/>
        </p:nvSpPr>
        <p:spPr>
          <a:xfrm>
            <a:off x="6624900" y="21303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+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 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76" name="Google Shape;676;p37"/>
          <p:cNvCxnSpPr/>
          <p:nvPr/>
        </p:nvCxnSpPr>
        <p:spPr>
          <a:xfrm flipH="1" rot="10800000">
            <a:off x="2068050" y="1248188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7" name="Google Shape;677;p37"/>
          <p:cNvCxnSpPr/>
          <p:nvPr/>
        </p:nvCxnSpPr>
        <p:spPr>
          <a:xfrm>
            <a:off x="2068050" y="2809613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78" name="Google Shape;678;p37"/>
          <p:cNvGrpSpPr/>
          <p:nvPr/>
        </p:nvGrpSpPr>
        <p:grpSpPr>
          <a:xfrm flipH="1">
            <a:off x="5569850" y="1248175"/>
            <a:ext cx="1383300" cy="2647125"/>
            <a:chOff x="5446600" y="1095313"/>
            <a:chExt cx="1383300" cy="2647125"/>
          </a:xfrm>
        </p:grpSpPr>
        <p:cxnSp>
          <p:nvCxnSpPr>
            <p:cNvPr id="679" name="Google Shape;679;p37"/>
            <p:cNvCxnSpPr/>
            <p:nvPr/>
          </p:nvCxnSpPr>
          <p:spPr>
            <a:xfrm flipH="1" rot="10800000">
              <a:off x="5446600" y="1095313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680" name="Google Shape;680;p37"/>
            <p:cNvCxnSpPr/>
            <p:nvPr/>
          </p:nvCxnSpPr>
          <p:spPr>
            <a:xfrm>
              <a:off x="5446600" y="2656738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681" name="Google Shape;681;p37"/>
          <p:cNvSpPr/>
          <p:nvPr/>
        </p:nvSpPr>
        <p:spPr>
          <a:xfrm>
            <a:off x="-3905250" y="-7348212"/>
            <a:ext cx="16954500" cy="16116300"/>
          </a:xfrm>
          <a:prstGeom prst="donut">
            <a:avLst>
              <a:gd fmla="val 45268" name="adj"/>
            </a:avLst>
          </a:prstGeom>
          <a:solidFill>
            <a:srgbClr val="EEEEEE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7"/>
          <p:cNvSpPr txBox="1"/>
          <p:nvPr/>
        </p:nvSpPr>
        <p:spPr>
          <a:xfrm>
            <a:off x="2258700" y="2333900"/>
            <a:ext cx="4962600" cy="24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Each customer receives email at time that they are most likely to open</a:t>
            </a:r>
            <a:endParaRPr sz="36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8"/>
          <p:cNvSpPr txBox="1"/>
          <p:nvPr/>
        </p:nvSpPr>
        <p:spPr>
          <a:xfrm>
            <a:off x="-152400" y="2130300"/>
            <a:ext cx="2411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Analytics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88" name="Google Shape;6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38"/>
          <p:cNvSpPr txBox="1"/>
          <p:nvPr/>
        </p:nvSpPr>
        <p:spPr>
          <a:xfrm>
            <a:off x="3121950" y="2685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90" name="Google Shape;690;p38"/>
          <p:cNvSpPr txBox="1"/>
          <p:nvPr/>
        </p:nvSpPr>
        <p:spPr>
          <a:xfrm>
            <a:off x="3121950" y="374245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91" name="Google Shape;691;p38"/>
          <p:cNvSpPr txBox="1"/>
          <p:nvPr/>
        </p:nvSpPr>
        <p:spPr>
          <a:xfrm>
            <a:off x="6624900" y="21303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+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 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92" name="Google Shape;692;p38"/>
          <p:cNvCxnSpPr/>
          <p:nvPr/>
        </p:nvCxnSpPr>
        <p:spPr>
          <a:xfrm flipH="1" rot="10800000">
            <a:off x="2068050" y="1248188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93" name="Google Shape;693;p38"/>
          <p:cNvCxnSpPr/>
          <p:nvPr/>
        </p:nvCxnSpPr>
        <p:spPr>
          <a:xfrm>
            <a:off x="2068050" y="2809613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94" name="Google Shape;694;p38"/>
          <p:cNvGrpSpPr/>
          <p:nvPr/>
        </p:nvGrpSpPr>
        <p:grpSpPr>
          <a:xfrm flipH="1">
            <a:off x="5569850" y="1248175"/>
            <a:ext cx="1383300" cy="2647125"/>
            <a:chOff x="5446600" y="1095313"/>
            <a:chExt cx="1383300" cy="2647125"/>
          </a:xfrm>
        </p:grpSpPr>
        <p:cxnSp>
          <p:nvCxnSpPr>
            <p:cNvPr id="695" name="Google Shape;695;p38"/>
            <p:cNvCxnSpPr/>
            <p:nvPr/>
          </p:nvCxnSpPr>
          <p:spPr>
            <a:xfrm flipH="1" rot="10800000">
              <a:off x="5446600" y="1095313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696" name="Google Shape;696;p38"/>
            <p:cNvCxnSpPr/>
            <p:nvPr/>
          </p:nvCxnSpPr>
          <p:spPr>
            <a:xfrm>
              <a:off x="5446600" y="2656738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697" name="Google Shape;697;p38"/>
          <p:cNvSpPr/>
          <p:nvPr/>
        </p:nvSpPr>
        <p:spPr>
          <a:xfrm>
            <a:off x="-3905250" y="-3874262"/>
            <a:ext cx="16954500" cy="16116300"/>
          </a:xfrm>
          <a:prstGeom prst="donut">
            <a:avLst>
              <a:gd fmla="val 45268" name="adj"/>
            </a:avLst>
          </a:prstGeom>
          <a:solidFill>
            <a:srgbClr val="EEEEEE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38"/>
          <p:cNvSpPr txBox="1"/>
          <p:nvPr/>
        </p:nvSpPr>
        <p:spPr>
          <a:xfrm>
            <a:off x="2258700" y="57425"/>
            <a:ext cx="4962600" cy="24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Given deliverability and throughput, distribute email sends across the week</a:t>
            </a:r>
            <a:endParaRPr sz="36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9"/>
          <p:cNvSpPr txBox="1"/>
          <p:nvPr/>
        </p:nvSpPr>
        <p:spPr>
          <a:xfrm>
            <a:off x="-152400" y="2130300"/>
            <a:ext cx="2411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Analytics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04" name="Google Shape;7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39"/>
          <p:cNvSpPr txBox="1"/>
          <p:nvPr/>
        </p:nvSpPr>
        <p:spPr>
          <a:xfrm>
            <a:off x="3121950" y="2685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6" name="Google Shape;706;p39"/>
          <p:cNvSpPr txBox="1"/>
          <p:nvPr/>
        </p:nvSpPr>
        <p:spPr>
          <a:xfrm>
            <a:off x="3121950" y="374245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7" name="Google Shape;707;p39"/>
          <p:cNvSpPr txBox="1"/>
          <p:nvPr/>
        </p:nvSpPr>
        <p:spPr>
          <a:xfrm>
            <a:off x="6624900" y="2130300"/>
            <a:ext cx="29001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+</a:t>
            </a:r>
            <a:endParaRPr sz="3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Operations Research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708" name="Google Shape;708;p39"/>
          <p:cNvCxnSpPr/>
          <p:nvPr/>
        </p:nvCxnSpPr>
        <p:spPr>
          <a:xfrm flipH="1" rot="10800000">
            <a:off x="2068050" y="1248188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9" name="Google Shape;709;p39"/>
          <p:cNvCxnSpPr/>
          <p:nvPr/>
        </p:nvCxnSpPr>
        <p:spPr>
          <a:xfrm>
            <a:off x="2068050" y="2809613"/>
            <a:ext cx="1383300" cy="1085700"/>
          </a:xfrm>
          <a:prstGeom prst="straightConnector1">
            <a:avLst/>
          </a:prstGeom>
          <a:noFill/>
          <a:ln cap="flat" cmpd="sng" w="28575">
            <a:solidFill>
              <a:srgbClr val="FF2DA3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10" name="Google Shape;710;p39"/>
          <p:cNvGrpSpPr/>
          <p:nvPr/>
        </p:nvGrpSpPr>
        <p:grpSpPr>
          <a:xfrm flipH="1">
            <a:off x="5569850" y="1248175"/>
            <a:ext cx="1383300" cy="2647125"/>
            <a:chOff x="5446600" y="1095313"/>
            <a:chExt cx="1383300" cy="2647125"/>
          </a:xfrm>
        </p:grpSpPr>
        <p:cxnSp>
          <p:nvCxnSpPr>
            <p:cNvPr id="711" name="Google Shape;711;p39"/>
            <p:cNvCxnSpPr/>
            <p:nvPr/>
          </p:nvCxnSpPr>
          <p:spPr>
            <a:xfrm flipH="1" rot="10800000">
              <a:off x="5446600" y="1095313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712" name="Google Shape;712;p39"/>
            <p:cNvCxnSpPr/>
            <p:nvPr/>
          </p:nvCxnSpPr>
          <p:spPr>
            <a:xfrm>
              <a:off x="5446600" y="2656738"/>
              <a:ext cx="1383300" cy="1085700"/>
            </a:xfrm>
            <a:prstGeom prst="straightConnector1">
              <a:avLst/>
            </a:prstGeom>
            <a:noFill/>
            <a:ln cap="flat" cmpd="sng" w="28575">
              <a:solidFill>
                <a:srgbClr val="FF2DA3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</p:grpSp>
      <p:sp>
        <p:nvSpPr>
          <p:cNvPr id="713" name="Google Shape;713;p39"/>
          <p:cNvSpPr/>
          <p:nvPr/>
        </p:nvSpPr>
        <p:spPr>
          <a:xfrm>
            <a:off x="-1005450" y="-6386400"/>
            <a:ext cx="18160800" cy="17916300"/>
          </a:xfrm>
          <a:prstGeom prst="donut">
            <a:avLst>
              <a:gd fmla="val 41970" name="adj"/>
            </a:avLst>
          </a:prstGeom>
          <a:solidFill>
            <a:srgbClr val="EEEEEE">
              <a:alpha val="769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39"/>
          <p:cNvSpPr txBox="1"/>
          <p:nvPr/>
        </p:nvSpPr>
        <p:spPr>
          <a:xfrm>
            <a:off x="115575" y="1217825"/>
            <a:ext cx="4962600" cy="245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Given deliverability, throughput, and customer’s behavior</a:t>
            </a:r>
            <a:endParaRPr sz="36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maximize opens</a:t>
            </a:r>
            <a:endParaRPr sz="36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0"/>
          <p:cNvSpPr txBox="1"/>
          <p:nvPr/>
        </p:nvSpPr>
        <p:spPr>
          <a:xfrm>
            <a:off x="987450" y="178834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Karla"/>
                <a:ea typeface="Karla"/>
                <a:cs typeface="Karla"/>
                <a:sym typeface="Karla"/>
              </a:rPr>
              <a:t>Integer Programming 101</a:t>
            </a: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21" name="Google Shape;7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41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8" name="Google Shape;72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623989"/>
            <a:ext cx="9144002" cy="1895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98745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Nearly 70% of women in the U.S. are plus-size, but they represent only 16% of apparel spend</a:t>
            </a:r>
            <a:endParaRPr sz="30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42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6" name="Google Shape;7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623989"/>
            <a:ext cx="9144002" cy="1895523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2"/>
          <p:cNvSpPr/>
          <p:nvPr/>
        </p:nvSpPr>
        <p:spPr>
          <a:xfrm>
            <a:off x="885900" y="585350"/>
            <a:ext cx="469200" cy="12444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2D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3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43"/>
          <p:cNvSpPr txBox="1"/>
          <p:nvPr/>
        </p:nvSpPr>
        <p:spPr>
          <a:xfrm>
            <a:off x="98745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&lt;math&gt;&lt;code&gt;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46" name="Google Shape;74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44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4"/>
          <p:cNvSpPr txBox="1"/>
          <p:nvPr/>
        </p:nvSpPr>
        <p:spPr>
          <a:xfrm>
            <a:off x="2276475" y="-14825"/>
            <a:ext cx="46038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Decision Variables</a:t>
            </a:r>
            <a:endParaRPr sz="24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54" name="Google Shape;7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44"/>
          <p:cNvSpPr txBox="1"/>
          <p:nvPr/>
        </p:nvSpPr>
        <p:spPr>
          <a:xfrm>
            <a:off x="2428875" y="1271600"/>
            <a:ext cx="7362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from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pulp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import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LpVariable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users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N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items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range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user_indicators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{}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user_indicators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LpVariable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f</a:t>
            </a:r>
            <a:r>
              <a:rPr lang="en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'user_{u}'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cat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'Binary'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user_item_indicators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{}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items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user_item_indicators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LpVariable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f</a:t>
            </a:r>
            <a:r>
              <a:rPr lang="en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'user_{u}_item_{i}'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cat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'Binary'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56" name="Google Shape;75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390649"/>
            <a:ext cx="2103525" cy="217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45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3" name="Google Shape;76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623989"/>
            <a:ext cx="9144002" cy="1895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45"/>
          <p:cNvSpPr/>
          <p:nvPr/>
        </p:nvSpPr>
        <p:spPr>
          <a:xfrm>
            <a:off x="3253625" y="606450"/>
            <a:ext cx="469200" cy="12444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2D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46"/>
          <p:cNvSpPr/>
          <p:nvPr/>
        </p:nvSpPr>
        <p:spPr>
          <a:xfrm>
            <a:off x="0" y="-15012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6"/>
          <p:cNvSpPr txBox="1"/>
          <p:nvPr/>
        </p:nvSpPr>
        <p:spPr>
          <a:xfrm>
            <a:off x="2270100" y="0"/>
            <a:ext cx="46038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Objective Function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73" name="Google Shape;77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2400" y="1781175"/>
            <a:ext cx="3140301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46"/>
          <p:cNvSpPr txBox="1"/>
          <p:nvPr/>
        </p:nvSpPr>
        <p:spPr>
          <a:xfrm>
            <a:off x="2971800" y="1133475"/>
            <a:ext cx="8134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from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pulp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import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lpSum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lpProblem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lpMaximize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problem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lpProblem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'BoxMaker'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lpMaximize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objective_function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[]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items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value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scores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*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user_item_indicators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objective_function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append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value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problem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lpSum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objective_function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76" name="Google Shape;776;p46"/>
          <p:cNvSpPr/>
          <p:nvPr/>
        </p:nvSpPr>
        <p:spPr>
          <a:xfrm>
            <a:off x="134150" y="319750"/>
            <a:ext cx="2494098" cy="1352052"/>
          </a:xfrm>
          <a:prstGeom prst="irregularSeal2">
            <a:avLst/>
          </a:prstGeom>
          <a:solidFill>
            <a:srgbClr val="FCDADA"/>
          </a:solidFill>
          <a:ln cap="flat" cmpd="sng" w="9525">
            <a:solidFill>
              <a:srgbClr val="FF32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 b="1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47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3" name="Google Shape;78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623989"/>
            <a:ext cx="9144002" cy="1895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47"/>
          <p:cNvSpPr/>
          <p:nvPr/>
        </p:nvSpPr>
        <p:spPr>
          <a:xfrm>
            <a:off x="5473700" y="590625"/>
            <a:ext cx="469200" cy="12444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2D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48"/>
          <p:cNvSpPr/>
          <p:nvPr/>
        </p:nvSpPr>
        <p:spPr>
          <a:xfrm>
            <a:off x="0" y="-15012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8"/>
          <p:cNvSpPr txBox="1"/>
          <p:nvPr/>
        </p:nvSpPr>
        <p:spPr>
          <a:xfrm>
            <a:off x="2270100" y="0"/>
            <a:ext cx="46038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Constraints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793" name="Google Shape;79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8"/>
          <p:cNvPicPr preferRelativeResize="0"/>
          <p:nvPr/>
        </p:nvPicPr>
        <p:blipFill rotWithShape="1">
          <a:blip r:embed="rId5">
            <a:alphaModFix/>
          </a:blip>
          <a:srcRect b="0" l="0" r="0" t="55317"/>
          <a:stretch/>
        </p:blipFill>
        <p:spPr>
          <a:xfrm>
            <a:off x="0" y="3076725"/>
            <a:ext cx="3095249" cy="11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8"/>
          <p:cNvSpPr txBox="1"/>
          <p:nvPr/>
        </p:nvSpPr>
        <p:spPr>
          <a:xfrm>
            <a:off x="2819400" y="1133475"/>
            <a:ext cx="8134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users_item_count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lpSum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user_item_indicators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items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problem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users_item_count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5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*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user_indicators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items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: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quantity_used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lpSum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user_item_indicators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u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users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b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</a:b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problem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+=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quantity_used 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&lt;=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quantity_available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en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i</a:t>
            </a:r>
            <a:r>
              <a:rPr lang="en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]</a:t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796" name="Google Shape;796;p48"/>
          <p:cNvPicPr preferRelativeResize="0"/>
          <p:nvPr/>
        </p:nvPicPr>
        <p:blipFill rotWithShape="1">
          <a:blip r:embed="rId5">
            <a:alphaModFix/>
          </a:blip>
          <a:srcRect b="65934" l="0" r="0" t="0"/>
          <a:stretch/>
        </p:blipFill>
        <p:spPr>
          <a:xfrm>
            <a:off x="0" y="1866750"/>
            <a:ext cx="3095249" cy="88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9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3" name="Google Shape;80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1623989"/>
            <a:ext cx="9144002" cy="1895523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49"/>
          <p:cNvSpPr/>
          <p:nvPr/>
        </p:nvSpPr>
        <p:spPr>
          <a:xfrm>
            <a:off x="7762325" y="585350"/>
            <a:ext cx="469200" cy="12444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2D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50"/>
          <p:cNvSpPr/>
          <p:nvPr/>
        </p:nvSpPr>
        <p:spPr>
          <a:xfrm>
            <a:off x="0" y="-15012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50"/>
          <p:cNvSpPr txBox="1"/>
          <p:nvPr/>
        </p:nvSpPr>
        <p:spPr>
          <a:xfrm>
            <a:off x="2270100" y="0"/>
            <a:ext cx="46038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Solve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13" name="Google Shape;8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0"/>
          <p:cNvSpPr txBox="1"/>
          <p:nvPr/>
        </p:nvSpPr>
        <p:spPr>
          <a:xfrm>
            <a:off x="5076825" y="2169000"/>
            <a:ext cx="2981400" cy="7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problem</a:t>
            </a:r>
            <a:r>
              <a:rPr lang="en" sz="24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.</a:t>
            </a:r>
            <a:r>
              <a:rPr lang="en" sz="24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solve</a:t>
            </a:r>
            <a:r>
              <a:rPr lang="en" sz="24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()</a:t>
            </a:r>
            <a:endParaRPr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815" name="Google Shape;815;p50"/>
          <p:cNvSpPr txBox="1"/>
          <p:nvPr/>
        </p:nvSpPr>
        <p:spPr>
          <a:xfrm>
            <a:off x="530225" y="2193000"/>
            <a:ext cx="2282100" cy="7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595959"/>
                </a:solidFill>
              </a:rPr>
              <a:t>¯\_(ツ)_/¯</a:t>
            </a:r>
            <a:endParaRPr sz="360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51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51"/>
          <p:cNvSpPr txBox="1"/>
          <p:nvPr/>
        </p:nvSpPr>
        <p:spPr>
          <a:xfrm>
            <a:off x="98745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&lt;/math&gt;&lt;/code&gt;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23" name="Google Shape;8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759025"/>
            <a:ext cx="8839201" cy="3625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2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D9CCE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52"/>
          <p:cNvSpPr txBox="1"/>
          <p:nvPr/>
        </p:nvSpPr>
        <p:spPr>
          <a:xfrm>
            <a:off x="987450" y="17161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Karla"/>
                <a:ea typeface="Karla"/>
                <a:cs typeface="Karla"/>
                <a:sym typeface="Karla"/>
              </a:rPr>
              <a:t>Productionizing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30" name="Google Shape;83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53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D9CCE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53"/>
          <p:cNvSpPr txBox="1"/>
          <p:nvPr/>
        </p:nvSpPr>
        <p:spPr>
          <a:xfrm>
            <a:off x="987450" y="17161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Karla"/>
                <a:ea typeface="Karla"/>
                <a:cs typeface="Karla"/>
                <a:sym typeface="Karla"/>
              </a:rPr>
              <a:t>Productionalizing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37" name="Google Shape;8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4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D9CCE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54"/>
          <p:cNvSpPr txBox="1"/>
          <p:nvPr/>
        </p:nvSpPr>
        <p:spPr>
          <a:xfrm>
            <a:off x="987450" y="17161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Karla"/>
                <a:ea typeface="Karla"/>
                <a:cs typeface="Karla"/>
                <a:sym typeface="Karla"/>
              </a:rPr>
              <a:t>Making this thing automatically and reliably run in the cloud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44" name="Google Shape;84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55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55"/>
          <p:cNvSpPr txBox="1"/>
          <p:nvPr/>
        </p:nvSpPr>
        <p:spPr>
          <a:xfrm>
            <a:off x="93470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Software Architecture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Testing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Interfaces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Failure Planning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Iteration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52" name="Google Shape;85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56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56"/>
          <p:cNvSpPr txBox="1"/>
          <p:nvPr/>
        </p:nvSpPr>
        <p:spPr>
          <a:xfrm>
            <a:off x="93470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2DA3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Software Architecture</a:t>
            </a:r>
            <a:endParaRPr sz="3400">
              <a:solidFill>
                <a:srgbClr val="FF2DA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Testing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Interfaces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Failure Planning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Iteration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60" name="Google Shape;86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57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7" name="Google Shape;86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1623989"/>
            <a:ext cx="9144002" cy="189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13" y="776288"/>
            <a:ext cx="8839200" cy="359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13" y="776288"/>
            <a:ext cx="883920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59"/>
          <p:cNvSpPr/>
          <p:nvPr/>
        </p:nvSpPr>
        <p:spPr>
          <a:xfrm>
            <a:off x="2905575" y="42200"/>
            <a:ext cx="469200" cy="9597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2D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60"/>
          <p:cNvSpPr txBox="1"/>
          <p:nvPr/>
        </p:nvSpPr>
        <p:spPr>
          <a:xfrm>
            <a:off x="0" y="0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Objective Function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87" name="Google Shape;8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ose Line Is It Anyway GIF" id="888" name="Google Shape;88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5900" y="1268150"/>
            <a:ext cx="4572000" cy="3438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1"/>
          <p:cNvSpPr txBox="1"/>
          <p:nvPr/>
        </p:nvSpPr>
        <p:spPr>
          <a:xfrm>
            <a:off x="0" y="0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Deterministic Scorers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94" name="Google Shape;8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61"/>
          <p:cNvSpPr txBox="1"/>
          <p:nvPr/>
        </p:nvSpPr>
        <p:spPr>
          <a:xfrm>
            <a:off x="230650" y="2024488"/>
            <a:ext cx="39750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“If item is in-budget, +50 points”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896" name="Google Shape;89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312" y="1224649"/>
            <a:ext cx="3623062" cy="2037974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61"/>
          <p:cNvSpPr txBox="1"/>
          <p:nvPr/>
        </p:nvSpPr>
        <p:spPr>
          <a:xfrm>
            <a:off x="184300" y="1516250"/>
            <a:ext cx="1197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Problem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898" name="Google Shape;898;p61"/>
          <p:cNvGrpSpPr/>
          <p:nvPr/>
        </p:nvGrpSpPr>
        <p:grpSpPr>
          <a:xfrm>
            <a:off x="184300" y="2462800"/>
            <a:ext cx="4021350" cy="876588"/>
            <a:chOff x="184300" y="2462800"/>
            <a:chExt cx="4021350" cy="876588"/>
          </a:xfrm>
        </p:grpSpPr>
        <p:sp>
          <p:nvSpPr>
            <p:cNvPr id="899" name="Google Shape;899;p61"/>
            <p:cNvSpPr txBox="1"/>
            <p:nvPr/>
          </p:nvSpPr>
          <p:spPr>
            <a:xfrm>
              <a:off x="184300" y="2462800"/>
              <a:ext cx="11979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Karla"/>
                  <a:ea typeface="Karla"/>
                  <a:cs typeface="Karla"/>
                  <a:sym typeface="Karla"/>
                </a:rPr>
                <a:t>Solution</a:t>
              </a:r>
              <a:endParaRPr sz="1800"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900" name="Google Shape;900;p61"/>
            <p:cNvSpPr txBox="1"/>
            <p:nvPr/>
          </p:nvSpPr>
          <p:spPr>
            <a:xfrm>
              <a:off x="230650" y="2901088"/>
              <a:ext cx="39750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Pre-calculate and aggregate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D9CCE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1409"/>
            <a:ext cx="9144000" cy="334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62"/>
          <p:cNvSpPr txBox="1"/>
          <p:nvPr/>
        </p:nvSpPr>
        <p:spPr>
          <a:xfrm>
            <a:off x="0" y="0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Stochastic</a:t>
            </a: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Scorers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06" name="Google Shape;9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major payne" id="907" name="Google Shape;90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8525" y="1063325"/>
            <a:ext cx="2711300" cy="3480376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62"/>
          <p:cNvSpPr txBox="1"/>
          <p:nvPr/>
        </p:nvSpPr>
        <p:spPr>
          <a:xfrm>
            <a:off x="234600" y="2024488"/>
            <a:ext cx="39750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“If `outfit` in box, +100 points”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09" name="Google Shape;909;p62"/>
          <p:cNvSpPr txBox="1"/>
          <p:nvPr/>
        </p:nvSpPr>
        <p:spPr>
          <a:xfrm>
            <a:off x="184300" y="1516250"/>
            <a:ext cx="1197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Problem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910" name="Google Shape;910;p62"/>
          <p:cNvGrpSpPr/>
          <p:nvPr/>
        </p:nvGrpSpPr>
        <p:grpSpPr>
          <a:xfrm>
            <a:off x="184300" y="2462800"/>
            <a:ext cx="4025300" cy="876588"/>
            <a:chOff x="184300" y="2462800"/>
            <a:chExt cx="4025300" cy="876588"/>
          </a:xfrm>
        </p:grpSpPr>
        <p:sp>
          <p:nvSpPr>
            <p:cNvPr id="911" name="Google Shape;911;p62"/>
            <p:cNvSpPr txBox="1"/>
            <p:nvPr/>
          </p:nvSpPr>
          <p:spPr>
            <a:xfrm>
              <a:off x="184300" y="2462800"/>
              <a:ext cx="11979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Karla"/>
                  <a:ea typeface="Karla"/>
                  <a:cs typeface="Karla"/>
                  <a:sym typeface="Karla"/>
                </a:rPr>
                <a:t>Solution</a:t>
              </a:r>
              <a:endParaRPr sz="1800"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912" name="Google Shape;912;p62"/>
            <p:cNvSpPr txBox="1"/>
            <p:nvPr/>
          </p:nvSpPr>
          <p:spPr>
            <a:xfrm>
              <a:off x="234600" y="2901088"/>
              <a:ext cx="39750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Create mini-optimization problem with new decision variables and constraints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  <p:sp>
        <p:nvSpPr>
          <p:cNvPr id="913" name="Google Shape;913;p62"/>
          <p:cNvSpPr/>
          <p:nvPr/>
        </p:nvSpPr>
        <p:spPr>
          <a:xfrm rot="-561843">
            <a:off x="454090" y="3699676"/>
            <a:ext cx="3623080" cy="664337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2DA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 Tip: Use “Big M”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(carefully, see </a:t>
            </a:r>
            <a:r>
              <a:rPr lang="en" u="sng">
                <a:solidFill>
                  <a:schemeClr val="hlink"/>
                </a:solidFill>
                <a:hlinkClick r:id="rId5"/>
              </a:rPr>
              <a:t>Perils of “Big M”</a:t>
            </a:r>
            <a:r>
              <a:rPr lang="en"/>
              <a:t> blog post)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Google Shape;91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13" y="776288"/>
            <a:ext cx="883920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63"/>
          <p:cNvSpPr/>
          <p:nvPr/>
        </p:nvSpPr>
        <p:spPr>
          <a:xfrm>
            <a:off x="5694675" y="42200"/>
            <a:ext cx="469200" cy="9597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2D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4"/>
          <p:cNvSpPr txBox="1"/>
          <p:nvPr/>
        </p:nvSpPr>
        <p:spPr>
          <a:xfrm>
            <a:off x="0" y="0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Deterministic Constraints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26" name="Google Shape;92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64"/>
          <p:cNvSpPr txBox="1"/>
          <p:nvPr/>
        </p:nvSpPr>
        <p:spPr>
          <a:xfrm>
            <a:off x="230650" y="2024500"/>
            <a:ext cx="46437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“User can only receive items that fit”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928" name="Google Shape;928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312" y="1224649"/>
            <a:ext cx="3623062" cy="2037974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64"/>
          <p:cNvSpPr txBox="1"/>
          <p:nvPr/>
        </p:nvSpPr>
        <p:spPr>
          <a:xfrm>
            <a:off x="184300" y="1516250"/>
            <a:ext cx="1197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Problem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930" name="Google Shape;930;p64"/>
          <p:cNvGrpSpPr/>
          <p:nvPr/>
        </p:nvGrpSpPr>
        <p:grpSpPr>
          <a:xfrm>
            <a:off x="184300" y="2462800"/>
            <a:ext cx="4746000" cy="876600"/>
            <a:chOff x="184300" y="2462800"/>
            <a:chExt cx="4746000" cy="876600"/>
          </a:xfrm>
        </p:grpSpPr>
        <p:sp>
          <p:nvSpPr>
            <p:cNvPr id="931" name="Google Shape;931;p64"/>
            <p:cNvSpPr txBox="1"/>
            <p:nvPr/>
          </p:nvSpPr>
          <p:spPr>
            <a:xfrm>
              <a:off x="184300" y="2462800"/>
              <a:ext cx="11979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Karla"/>
                  <a:ea typeface="Karla"/>
                  <a:cs typeface="Karla"/>
                  <a:sym typeface="Karla"/>
                </a:rPr>
                <a:t>Solution</a:t>
              </a:r>
              <a:endParaRPr sz="1800"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932" name="Google Shape;932;p64"/>
            <p:cNvSpPr txBox="1"/>
            <p:nvPr/>
          </p:nvSpPr>
          <p:spPr>
            <a:xfrm>
              <a:off x="286600" y="2901100"/>
              <a:ext cx="46437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Don’t make these decision variables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</p:grpSp>
      <p:sp>
        <p:nvSpPr>
          <p:cNvPr id="933" name="Google Shape;933;p64"/>
          <p:cNvSpPr/>
          <p:nvPr/>
        </p:nvSpPr>
        <p:spPr>
          <a:xfrm rot="-561843">
            <a:off x="454090" y="3699676"/>
            <a:ext cx="3623080" cy="664337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2DA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 Tip: Use graph structure (networkx) to store sparse many-to-many relations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65"/>
          <p:cNvSpPr txBox="1"/>
          <p:nvPr/>
        </p:nvSpPr>
        <p:spPr>
          <a:xfrm>
            <a:off x="0" y="0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Stochastic Constraints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39" name="Google Shape;93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037" y="4936975"/>
            <a:ext cx="9222077" cy="206525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65"/>
          <p:cNvSpPr txBox="1"/>
          <p:nvPr/>
        </p:nvSpPr>
        <p:spPr>
          <a:xfrm>
            <a:off x="230650" y="1904300"/>
            <a:ext cx="49296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“Customers </a:t>
            </a: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must receive between X and Y shirts</a:t>
            </a: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”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41" name="Google Shape;941;p65"/>
          <p:cNvSpPr txBox="1"/>
          <p:nvPr/>
        </p:nvSpPr>
        <p:spPr>
          <a:xfrm>
            <a:off x="184300" y="1516250"/>
            <a:ext cx="1197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Problem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942" name="Google Shape;942;p65"/>
          <p:cNvGrpSpPr/>
          <p:nvPr/>
        </p:nvGrpSpPr>
        <p:grpSpPr>
          <a:xfrm>
            <a:off x="184300" y="2462800"/>
            <a:ext cx="4975950" cy="929400"/>
            <a:chOff x="184300" y="2462800"/>
            <a:chExt cx="4975950" cy="929400"/>
          </a:xfrm>
        </p:grpSpPr>
        <p:sp>
          <p:nvSpPr>
            <p:cNvPr id="943" name="Google Shape;943;p65"/>
            <p:cNvSpPr txBox="1"/>
            <p:nvPr/>
          </p:nvSpPr>
          <p:spPr>
            <a:xfrm>
              <a:off x="230650" y="2901100"/>
              <a:ext cx="49296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Mental gymnastics to define constraints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944" name="Google Shape;944;p65"/>
            <p:cNvSpPr txBox="1"/>
            <p:nvPr/>
          </p:nvSpPr>
          <p:spPr>
            <a:xfrm>
              <a:off x="184300" y="2462800"/>
              <a:ext cx="11979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Karla"/>
                  <a:ea typeface="Karla"/>
                  <a:cs typeface="Karla"/>
                  <a:sym typeface="Karla"/>
                </a:rPr>
                <a:t>Solution</a:t>
              </a:r>
              <a:endParaRPr sz="1800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pic>
        <p:nvPicPr>
          <p:cNvPr id="945" name="Google Shape;94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300" y="1190175"/>
            <a:ext cx="3167274" cy="316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66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2" name="Google Shape;95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66"/>
          <p:cNvSpPr txBox="1"/>
          <p:nvPr/>
        </p:nvSpPr>
        <p:spPr>
          <a:xfrm>
            <a:off x="93470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Software Architecture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2DA3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Testing</a:t>
            </a:r>
            <a:endParaRPr sz="3400">
              <a:solidFill>
                <a:srgbClr val="FF2DA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Interfaces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Failure Planning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Iteration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7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BADB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67"/>
          <p:cNvSpPr txBox="1"/>
          <p:nvPr/>
        </p:nvSpPr>
        <p:spPr>
          <a:xfrm>
            <a:off x="987450" y="19474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Karla"/>
                <a:ea typeface="Karla"/>
                <a:cs typeface="Karla"/>
                <a:sym typeface="Karla"/>
              </a:rPr>
              <a:t>Unit Tests are Hard</a:t>
            </a:r>
            <a:endParaRPr b="1"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60" name="Google Shape;96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68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BADB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68"/>
          <p:cNvSpPr txBox="1"/>
          <p:nvPr/>
        </p:nvSpPr>
        <p:spPr>
          <a:xfrm>
            <a:off x="987450" y="19474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Karla"/>
                <a:ea typeface="Karla"/>
                <a:cs typeface="Karla"/>
                <a:sym typeface="Karla"/>
              </a:rPr>
              <a:t>Test for Behavior</a:t>
            </a:r>
            <a:endParaRPr b="1"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67" name="Google Shape;96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69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BADBE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69"/>
          <p:cNvSpPr txBox="1"/>
          <p:nvPr/>
        </p:nvSpPr>
        <p:spPr>
          <a:xfrm>
            <a:off x="987450" y="1947499"/>
            <a:ext cx="71691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Karla"/>
                <a:ea typeface="Karla"/>
                <a:cs typeface="Karla"/>
                <a:sym typeface="Karla"/>
              </a:rPr>
              <a:t>Invest in Test Setup Functions</a:t>
            </a:r>
            <a:endParaRPr b="1" sz="1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74" name="Google Shape;97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70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1" name="Google Shape;98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38724"/>
            <a:ext cx="9144000" cy="204776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70"/>
          <p:cNvSpPr txBox="1"/>
          <p:nvPr/>
        </p:nvSpPr>
        <p:spPr>
          <a:xfrm>
            <a:off x="93470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Software Architecture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Testing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2DA3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Interfaces</a:t>
            </a:r>
            <a:endParaRPr sz="3400">
              <a:solidFill>
                <a:srgbClr val="FF2DA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Failure Planning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Iteration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71"/>
          <p:cNvSpPr txBox="1"/>
          <p:nvPr/>
        </p:nvSpPr>
        <p:spPr>
          <a:xfrm>
            <a:off x="1619100" y="1839300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Microservices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88" name="Google Shape;98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24"/>
            <a:ext cx="9144000" cy="20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856500" y="944850"/>
            <a:ext cx="7431000" cy="3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Algorithmically style all boxes for a day at once</a:t>
            </a:r>
            <a:endParaRPr sz="1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24"/>
            <a:ext cx="9144000" cy="20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4200" y="178588"/>
            <a:ext cx="5575597" cy="463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3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73"/>
          <p:cNvSpPr txBox="1"/>
          <p:nvPr/>
        </p:nvSpPr>
        <p:spPr>
          <a:xfrm>
            <a:off x="93470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Software Architecture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Testing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Interfaces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2DA3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Failure Planning</a:t>
            </a:r>
            <a:endParaRPr sz="3400">
              <a:solidFill>
                <a:srgbClr val="FF2DA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Iteration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02" name="Google Shape;100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1475"/>
            <a:ext cx="9144000" cy="2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1475"/>
            <a:ext cx="9144000" cy="2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74"/>
          <p:cNvSpPr txBox="1"/>
          <p:nvPr/>
        </p:nvSpPr>
        <p:spPr>
          <a:xfrm>
            <a:off x="458850" y="1389350"/>
            <a:ext cx="82263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Perfect is the </a:t>
            </a:r>
            <a:endParaRPr b="1" sz="4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enemy of good</a:t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09" name="Google Shape;100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5975" y="3251848"/>
            <a:ext cx="6455123" cy="9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1475"/>
            <a:ext cx="9144000" cy="2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75"/>
          <p:cNvSpPr txBox="1"/>
          <p:nvPr/>
        </p:nvSpPr>
        <p:spPr>
          <a:xfrm>
            <a:off x="458850" y="1389350"/>
            <a:ext cx="82263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Minimum Viable Solution</a:t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16" name="Google Shape;1016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2716113"/>
            <a:ext cx="4419600" cy="18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88" y="2716113"/>
            <a:ext cx="4419600" cy="184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75"/>
          <p:cNvSpPr/>
          <p:nvPr/>
        </p:nvSpPr>
        <p:spPr>
          <a:xfrm>
            <a:off x="1065650" y="3509525"/>
            <a:ext cx="887100" cy="944400"/>
          </a:xfrm>
          <a:prstGeom prst="mathMultiply">
            <a:avLst>
              <a:gd fmla="val 10793" name="adj1"/>
            </a:avLst>
          </a:prstGeom>
          <a:solidFill>
            <a:srgbClr val="FF2D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75"/>
          <p:cNvSpPr/>
          <p:nvPr/>
        </p:nvSpPr>
        <p:spPr>
          <a:xfrm>
            <a:off x="4351850" y="3586125"/>
            <a:ext cx="453000" cy="1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2D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38706"/>
            <a:ext cx="9144000" cy="20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76"/>
          <p:cNvSpPr/>
          <p:nvPr/>
        </p:nvSpPr>
        <p:spPr>
          <a:xfrm>
            <a:off x="50" y="-14837"/>
            <a:ext cx="9144000" cy="515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76"/>
          <p:cNvSpPr txBox="1"/>
          <p:nvPr/>
        </p:nvSpPr>
        <p:spPr>
          <a:xfrm>
            <a:off x="934700" y="1538125"/>
            <a:ext cx="71691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Software Architecture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Testing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Interfaces</a:t>
            </a:r>
            <a:endParaRPr sz="3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400"/>
              <a:buFont typeface="Karla"/>
              <a:buChar char="●"/>
            </a:pPr>
            <a:r>
              <a:rPr lang="en" sz="3400">
                <a:latin typeface="Karla"/>
                <a:ea typeface="Karla"/>
                <a:cs typeface="Karla"/>
                <a:sym typeface="Karla"/>
              </a:rPr>
              <a:t>Failure Planning</a:t>
            </a:r>
            <a:endParaRPr sz="3400">
              <a:latin typeface="Karla"/>
              <a:ea typeface="Karla"/>
              <a:cs typeface="Karla"/>
              <a:sym typeface="Karla"/>
            </a:endParaRPr>
          </a:p>
          <a:p>
            <a:pPr indent="-444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2DA3"/>
              </a:buClr>
              <a:buSzPts val="3400"/>
              <a:buFont typeface="Karla"/>
              <a:buChar char="●"/>
            </a:pPr>
            <a:r>
              <a:rPr lang="en" sz="34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Iteration</a:t>
            </a:r>
            <a:endParaRPr sz="3400">
              <a:solidFill>
                <a:srgbClr val="FF2DA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27" name="Google Shape;102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5550"/>
            <a:ext cx="9144000" cy="1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77"/>
          <p:cNvSpPr txBox="1"/>
          <p:nvPr/>
        </p:nvSpPr>
        <p:spPr>
          <a:xfrm>
            <a:off x="1665975" y="1394625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Frequent Deployments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33" name="Google Shape;103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5550"/>
            <a:ext cx="9144000" cy="19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4" name="Google Shape;1034;p77"/>
          <p:cNvGrpSpPr/>
          <p:nvPr/>
        </p:nvGrpSpPr>
        <p:grpSpPr>
          <a:xfrm>
            <a:off x="122652" y="293725"/>
            <a:ext cx="8896873" cy="4504676"/>
            <a:chOff x="122652" y="293725"/>
            <a:chExt cx="8896873" cy="4504676"/>
          </a:xfrm>
        </p:grpSpPr>
        <p:pic>
          <p:nvPicPr>
            <p:cNvPr id="1035" name="Google Shape;1035;p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88138" y="293725"/>
              <a:ext cx="3409925" cy="818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6" name="Google Shape;1036;p7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2652" y="1112100"/>
              <a:ext cx="2093375" cy="173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7" name="Google Shape;1037;p7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728800" y="1423025"/>
              <a:ext cx="2290725" cy="149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40527" y="3643875"/>
              <a:ext cx="4356700" cy="1154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78"/>
          <p:cNvSpPr txBox="1"/>
          <p:nvPr/>
        </p:nvSpPr>
        <p:spPr>
          <a:xfrm>
            <a:off x="1665975" y="1394625"/>
            <a:ext cx="59058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Model Improvements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44" name="Google Shape;104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5550"/>
            <a:ext cx="9144000" cy="1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9"/>
          <p:cNvSpPr txBox="1"/>
          <p:nvPr/>
        </p:nvSpPr>
        <p:spPr>
          <a:xfrm>
            <a:off x="0" y="0"/>
            <a:ext cx="4518300" cy="15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      Tests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50" name="Google Shape;105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5550"/>
            <a:ext cx="9144000" cy="1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6" y="36925"/>
            <a:ext cx="868225" cy="8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3925" y="1169500"/>
            <a:ext cx="4716165" cy="313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6" y="0"/>
            <a:ext cx="9008404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81"/>
          <p:cNvSpPr txBox="1"/>
          <p:nvPr/>
        </p:nvSpPr>
        <p:spPr>
          <a:xfrm>
            <a:off x="1148850" y="1387350"/>
            <a:ext cx="68463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2DA3"/>
                </a:solidFill>
                <a:latin typeface="Karla"/>
                <a:ea typeface="Karla"/>
                <a:cs typeface="Karla"/>
                <a:sym typeface="Karla"/>
              </a:rPr>
              <a:t>Points -&gt; Coefficients</a:t>
            </a:r>
            <a:endParaRPr b="1" sz="4800">
              <a:solidFill>
                <a:srgbClr val="FF2DA3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Each scorer becomes an indicator “feature”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Each observation/sample is a box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Karla"/>
                <a:ea typeface="Karla"/>
                <a:cs typeface="Karla"/>
                <a:sym typeface="Karla"/>
              </a:rPr>
              <a:t>Learn</a:t>
            </a:r>
            <a:r>
              <a:rPr lang="en" sz="1800">
                <a:latin typeface="Karla"/>
                <a:ea typeface="Karla"/>
                <a:cs typeface="Karla"/>
                <a:sym typeface="Karla"/>
              </a:rPr>
              <a:t> to predict some box-level metric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63" name="Google Shape;106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5550"/>
            <a:ext cx="9144000" cy="1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296" y="0"/>
            <a:ext cx="73478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5550"/>
            <a:ext cx="9144000" cy="1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82"/>
          <p:cNvSpPr txBox="1"/>
          <p:nvPr/>
        </p:nvSpPr>
        <p:spPr>
          <a:xfrm>
            <a:off x="298600" y="4176225"/>
            <a:ext cx="7622700" cy="95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2DA3"/>
                </a:solidFill>
                <a:latin typeface="Roboto Mono"/>
                <a:ea typeface="Roboto Mono"/>
                <a:cs typeface="Roboto Mono"/>
                <a:sym typeface="Roboto Mono"/>
              </a:rPr>
              <a:t>f(X) =  X  *  w    ~    y</a:t>
            </a:r>
            <a:endParaRPr b="1" sz="3600">
              <a:solidFill>
                <a:srgbClr val="FF2DA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1070" name="Google Shape;1070;p82"/>
          <p:cNvGrpSpPr/>
          <p:nvPr/>
        </p:nvGrpSpPr>
        <p:grpSpPr>
          <a:xfrm>
            <a:off x="43350" y="-924321"/>
            <a:ext cx="9054325" cy="5362521"/>
            <a:chOff x="43350" y="-924321"/>
            <a:chExt cx="9054325" cy="5362521"/>
          </a:xfrm>
        </p:grpSpPr>
        <p:sp>
          <p:nvSpPr>
            <p:cNvPr id="1071" name="Google Shape;1071;p82"/>
            <p:cNvSpPr/>
            <p:nvPr/>
          </p:nvSpPr>
          <p:spPr>
            <a:xfrm>
              <a:off x="969000" y="1288500"/>
              <a:ext cx="246900" cy="3149700"/>
            </a:xfrm>
            <a:prstGeom prst="leftBracket">
              <a:avLst>
                <a:gd fmla="val 8333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82"/>
            <p:cNvSpPr/>
            <p:nvPr/>
          </p:nvSpPr>
          <p:spPr>
            <a:xfrm flipH="1">
              <a:off x="2974325" y="1288500"/>
              <a:ext cx="246900" cy="3149700"/>
            </a:xfrm>
            <a:prstGeom prst="leftBracket">
              <a:avLst>
                <a:gd fmla="val 8333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82"/>
            <p:cNvSpPr txBox="1"/>
            <p:nvPr/>
          </p:nvSpPr>
          <p:spPr>
            <a:xfrm>
              <a:off x="43350" y="1288500"/>
              <a:ext cx="9009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box 1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box 2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.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.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.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box n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74" name="Google Shape;1074;p82"/>
            <p:cNvSpPr txBox="1"/>
            <p:nvPr/>
          </p:nvSpPr>
          <p:spPr>
            <a:xfrm rot="-2701282">
              <a:off x="801939" y="498696"/>
              <a:ext cx="1707027" cy="342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outfit_in_box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75" name="Google Shape;1075;p82"/>
            <p:cNvSpPr txBox="1"/>
            <p:nvPr/>
          </p:nvSpPr>
          <p:spPr>
            <a:xfrm rot="-2699475">
              <a:off x="1339789" y="7994"/>
              <a:ext cx="2778930" cy="342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number_items_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in_budget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76" name="Google Shape;1076;p82"/>
            <p:cNvSpPr txBox="1"/>
            <p:nvPr/>
          </p:nvSpPr>
          <p:spPr>
            <a:xfrm>
              <a:off x="1014175" y="1374975"/>
              <a:ext cx="2469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77" name="Google Shape;1077;p82"/>
            <p:cNvSpPr txBox="1"/>
            <p:nvPr/>
          </p:nvSpPr>
          <p:spPr>
            <a:xfrm>
              <a:off x="1737625" y="1374975"/>
              <a:ext cx="2469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4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78" name="Google Shape;1078;p82"/>
            <p:cNvSpPr txBox="1"/>
            <p:nvPr/>
          </p:nvSpPr>
          <p:spPr>
            <a:xfrm>
              <a:off x="1737625" y="1770625"/>
              <a:ext cx="2469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5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79" name="Google Shape;1079;p82"/>
            <p:cNvSpPr txBox="1"/>
            <p:nvPr/>
          </p:nvSpPr>
          <p:spPr>
            <a:xfrm>
              <a:off x="1014175" y="1770625"/>
              <a:ext cx="2469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1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1080" name="Google Shape;1080;p82"/>
            <p:cNvGrpSpPr/>
            <p:nvPr/>
          </p:nvGrpSpPr>
          <p:grpSpPr>
            <a:xfrm>
              <a:off x="1075875" y="2430125"/>
              <a:ext cx="246900" cy="1475750"/>
              <a:chOff x="1152075" y="2658725"/>
              <a:chExt cx="246900" cy="1475750"/>
            </a:xfrm>
          </p:grpSpPr>
          <p:sp>
            <p:nvSpPr>
              <p:cNvPr id="1081" name="Google Shape;1081;p82"/>
              <p:cNvSpPr txBox="1"/>
              <p:nvPr/>
            </p:nvSpPr>
            <p:spPr>
              <a:xfrm>
                <a:off x="1152075" y="265872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82" name="Google Shape;1082;p82"/>
              <p:cNvSpPr txBox="1"/>
              <p:nvPr/>
            </p:nvSpPr>
            <p:spPr>
              <a:xfrm>
                <a:off x="1152075" y="3297600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83" name="Google Shape;1083;p82"/>
              <p:cNvSpPr txBox="1"/>
              <p:nvPr/>
            </p:nvSpPr>
            <p:spPr>
              <a:xfrm>
                <a:off x="1152075" y="39364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084" name="Google Shape;1084;p82"/>
            <p:cNvGrpSpPr/>
            <p:nvPr/>
          </p:nvGrpSpPr>
          <p:grpSpPr>
            <a:xfrm>
              <a:off x="1737625" y="2430125"/>
              <a:ext cx="246900" cy="1475750"/>
              <a:chOff x="1152075" y="2658725"/>
              <a:chExt cx="246900" cy="1475750"/>
            </a:xfrm>
          </p:grpSpPr>
          <p:sp>
            <p:nvSpPr>
              <p:cNvPr id="1085" name="Google Shape;1085;p82"/>
              <p:cNvSpPr txBox="1"/>
              <p:nvPr/>
            </p:nvSpPr>
            <p:spPr>
              <a:xfrm>
                <a:off x="1152075" y="265872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86" name="Google Shape;1086;p82"/>
              <p:cNvSpPr txBox="1"/>
              <p:nvPr/>
            </p:nvSpPr>
            <p:spPr>
              <a:xfrm>
                <a:off x="1152075" y="3297600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87" name="Google Shape;1087;p82"/>
              <p:cNvSpPr txBox="1"/>
              <p:nvPr/>
            </p:nvSpPr>
            <p:spPr>
              <a:xfrm>
                <a:off x="1152075" y="39364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sp>
          <p:nvSpPr>
            <p:cNvPr id="1088" name="Google Shape;1088;p82"/>
            <p:cNvSpPr txBox="1"/>
            <p:nvPr/>
          </p:nvSpPr>
          <p:spPr>
            <a:xfrm>
              <a:off x="1799325" y="4103900"/>
              <a:ext cx="2469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3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sp>
          <p:nvSpPr>
            <p:cNvPr id="1089" name="Google Shape;1089;p82"/>
            <p:cNvSpPr txBox="1"/>
            <p:nvPr/>
          </p:nvSpPr>
          <p:spPr>
            <a:xfrm>
              <a:off x="1075875" y="4103900"/>
              <a:ext cx="246900" cy="1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 Mono"/>
                  <a:ea typeface="Roboto Mono"/>
                  <a:cs typeface="Roboto Mono"/>
                  <a:sym typeface="Roboto Mono"/>
                </a:rPr>
                <a:t>1</a:t>
              </a:r>
              <a:endParaRPr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grpSp>
          <p:nvGrpSpPr>
            <p:cNvPr id="1090" name="Google Shape;1090;p82"/>
            <p:cNvGrpSpPr/>
            <p:nvPr/>
          </p:nvGrpSpPr>
          <p:grpSpPr>
            <a:xfrm>
              <a:off x="2298450" y="1374975"/>
              <a:ext cx="778600" cy="198000"/>
              <a:chOff x="2374650" y="1603575"/>
              <a:chExt cx="778600" cy="198000"/>
            </a:xfrm>
          </p:grpSpPr>
          <p:sp>
            <p:nvSpPr>
              <p:cNvPr id="1091" name="Google Shape;1091;p82"/>
              <p:cNvSpPr txBox="1"/>
              <p:nvPr/>
            </p:nvSpPr>
            <p:spPr>
              <a:xfrm>
                <a:off x="2374650" y="16035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92" name="Google Shape;1092;p82"/>
              <p:cNvSpPr txBox="1"/>
              <p:nvPr/>
            </p:nvSpPr>
            <p:spPr>
              <a:xfrm>
                <a:off x="2906350" y="16035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093" name="Google Shape;1093;p82"/>
            <p:cNvGrpSpPr/>
            <p:nvPr/>
          </p:nvGrpSpPr>
          <p:grpSpPr>
            <a:xfrm>
              <a:off x="2298450" y="1770625"/>
              <a:ext cx="778600" cy="198000"/>
              <a:chOff x="2374650" y="1603575"/>
              <a:chExt cx="778600" cy="198000"/>
            </a:xfrm>
          </p:grpSpPr>
          <p:sp>
            <p:nvSpPr>
              <p:cNvPr id="1094" name="Google Shape;1094;p82"/>
              <p:cNvSpPr txBox="1"/>
              <p:nvPr/>
            </p:nvSpPr>
            <p:spPr>
              <a:xfrm>
                <a:off x="2374650" y="16035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95" name="Google Shape;1095;p82"/>
              <p:cNvSpPr txBox="1"/>
              <p:nvPr/>
            </p:nvSpPr>
            <p:spPr>
              <a:xfrm>
                <a:off x="2906350" y="16035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096" name="Google Shape;1096;p82"/>
            <p:cNvGrpSpPr/>
            <p:nvPr/>
          </p:nvGrpSpPr>
          <p:grpSpPr>
            <a:xfrm>
              <a:off x="2298450" y="2430125"/>
              <a:ext cx="246900" cy="1475750"/>
              <a:chOff x="1152075" y="2658725"/>
              <a:chExt cx="246900" cy="1475750"/>
            </a:xfrm>
          </p:grpSpPr>
          <p:sp>
            <p:nvSpPr>
              <p:cNvPr id="1097" name="Google Shape;1097;p82"/>
              <p:cNvSpPr txBox="1"/>
              <p:nvPr/>
            </p:nvSpPr>
            <p:spPr>
              <a:xfrm>
                <a:off x="1152075" y="265872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98" name="Google Shape;1098;p82"/>
              <p:cNvSpPr txBox="1"/>
              <p:nvPr/>
            </p:nvSpPr>
            <p:spPr>
              <a:xfrm>
                <a:off x="1152075" y="3297600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099" name="Google Shape;1099;p82"/>
              <p:cNvSpPr txBox="1"/>
              <p:nvPr/>
            </p:nvSpPr>
            <p:spPr>
              <a:xfrm>
                <a:off x="1152075" y="39364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100" name="Google Shape;1100;p82"/>
            <p:cNvGrpSpPr/>
            <p:nvPr/>
          </p:nvGrpSpPr>
          <p:grpSpPr>
            <a:xfrm>
              <a:off x="2805750" y="2430125"/>
              <a:ext cx="246900" cy="1475750"/>
              <a:chOff x="1152075" y="2658725"/>
              <a:chExt cx="246900" cy="1475750"/>
            </a:xfrm>
          </p:grpSpPr>
          <p:sp>
            <p:nvSpPr>
              <p:cNvPr id="1101" name="Google Shape;1101;p82"/>
              <p:cNvSpPr txBox="1"/>
              <p:nvPr/>
            </p:nvSpPr>
            <p:spPr>
              <a:xfrm>
                <a:off x="1152075" y="265872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102" name="Google Shape;1102;p82"/>
              <p:cNvSpPr txBox="1"/>
              <p:nvPr/>
            </p:nvSpPr>
            <p:spPr>
              <a:xfrm>
                <a:off x="1152075" y="3297600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103" name="Google Shape;1103;p82"/>
              <p:cNvSpPr txBox="1"/>
              <p:nvPr/>
            </p:nvSpPr>
            <p:spPr>
              <a:xfrm>
                <a:off x="1152075" y="39364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104" name="Google Shape;1104;p82"/>
            <p:cNvGrpSpPr/>
            <p:nvPr/>
          </p:nvGrpSpPr>
          <p:grpSpPr>
            <a:xfrm>
              <a:off x="2274050" y="4103900"/>
              <a:ext cx="778600" cy="198000"/>
              <a:chOff x="2374650" y="1603575"/>
              <a:chExt cx="778600" cy="198000"/>
            </a:xfrm>
          </p:grpSpPr>
          <p:sp>
            <p:nvSpPr>
              <p:cNvPr id="1105" name="Google Shape;1105;p82"/>
              <p:cNvSpPr txBox="1"/>
              <p:nvPr/>
            </p:nvSpPr>
            <p:spPr>
              <a:xfrm>
                <a:off x="2374650" y="16035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106" name="Google Shape;1106;p82"/>
              <p:cNvSpPr txBox="1"/>
              <p:nvPr/>
            </p:nvSpPr>
            <p:spPr>
              <a:xfrm>
                <a:off x="2906350" y="1603575"/>
                <a:ext cx="246900" cy="19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107" name="Google Shape;1107;p82"/>
            <p:cNvGrpSpPr/>
            <p:nvPr/>
          </p:nvGrpSpPr>
          <p:grpSpPr>
            <a:xfrm>
              <a:off x="3898913" y="1288500"/>
              <a:ext cx="900900" cy="3149700"/>
              <a:chOff x="6392100" y="1413875"/>
              <a:chExt cx="900900" cy="3149700"/>
            </a:xfrm>
          </p:grpSpPr>
          <p:sp>
            <p:nvSpPr>
              <p:cNvPr id="1108" name="Google Shape;1108;p82"/>
              <p:cNvSpPr/>
              <p:nvPr/>
            </p:nvSpPr>
            <p:spPr>
              <a:xfrm>
                <a:off x="6392100" y="1413875"/>
                <a:ext cx="246900" cy="3149700"/>
              </a:xfrm>
              <a:prstGeom prst="leftBracket">
                <a:avLst>
                  <a:gd fmla="val 8333" name="adj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82"/>
              <p:cNvSpPr/>
              <p:nvPr/>
            </p:nvSpPr>
            <p:spPr>
              <a:xfrm flipH="1">
                <a:off x="7008100" y="1413875"/>
                <a:ext cx="246900" cy="3149700"/>
              </a:xfrm>
              <a:prstGeom prst="leftBracket">
                <a:avLst>
                  <a:gd fmla="val 8333" name="adj"/>
                </a:avLst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82"/>
              <p:cNvSpPr txBox="1"/>
              <p:nvPr/>
            </p:nvSpPr>
            <p:spPr>
              <a:xfrm>
                <a:off x="6392100" y="1434675"/>
                <a:ext cx="9009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w_0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w_1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w_n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</p:grpSp>
        <p:grpSp>
          <p:nvGrpSpPr>
            <p:cNvPr id="1111" name="Google Shape;1111;p82"/>
            <p:cNvGrpSpPr/>
            <p:nvPr/>
          </p:nvGrpSpPr>
          <p:grpSpPr>
            <a:xfrm>
              <a:off x="5470425" y="-180023"/>
              <a:ext cx="3627250" cy="4618223"/>
              <a:chOff x="5394225" y="277177"/>
              <a:chExt cx="3627250" cy="4618223"/>
            </a:xfrm>
          </p:grpSpPr>
          <p:grpSp>
            <p:nvGrpSpPr>
              <p:cNvPr id="1112" name="Google Shape;1112;p82"/>
              <p:cNvGrpSpPr/>
              <p:nvPr/>
            </p:nvGrpSpPr>
            <p:grpSpPr>
              <a:xfrm>
                <a:off x="6560475" y="1745700"/>
                <a:ext cx="900900" cy="3149700"/>
                <a:chOff x="6392100" y="1413875"/>
                <a:chExt cx="900900" cy="3149700"/>
              </a:xfrm>
            </p:grpSpPr>
            <p:sp>
              <p:nvSpPr>
                <p:cNvPr id="1113" name="Google Shape;1113;p82"/>
                <p:cNvSpPr/>
                <p:nvPr/>
              </p:nvSpPr>
              <p:spPr>
                <a:xfrm>
                  <a:off x="6392100" y="1413875"/>
                  <a:ext cx="246900" cy="31497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4" name="Google Shape;1114;p82"/>
                <p:cNvSpPr/>
                <p:nvPr/>
              </p:nvSpPr>
              <p:spPr>
                <a:xfrm flipH="1">
                  <a:off x="7008100" y="1413875"/>
                  <a:ext cx="246900" cy="3149700"/>
                </a:xfrm>
                <a:prstGeom prst="leftBracket">
                  <a:avLst>
                    <a:gd fmla="val 8333" name="adj"/>
                  </a:avLst>
                </a:prstGeom>
                <a:noFill/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5" name="Google Shape;1115;p82"/>
                <p:cNvSpPr txBox="1"/>
                <p:nvPr/>
              </p:nvSpPr>
              <p:spPr>
                <a:xfrm>
                  <a:off x="6392100" y="1434675"/>
                  <a:ext cx="9009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Roboto Mono"/>
                      <a:ea typeface="Roboto Mono"/>
                      <a:cs typeface="Roboto Mono"/>
                      <a:sym typeface="Roboto Mono"/>
                    </a:rPr>
                    <a:t>?</a:t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Roboto Mono"/>
                      <a:ea typeface="Roboto Mono"/>
                      <a:cs typeface="Roboto Mono"/>
                      <a:sym typeface="Roboto Mono"/>
                    </a:rPr>
                    <a:t>?</a:t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Roboto Mono"/>
                      <a:ea typeface="Roboto Mono"/>
                      <a:cs typeface="Roboto Mono"/>
                      <a:sym typeface="Roboto Mono"/>
                    </a:rPr>
                    <a:t>.</a:t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Roboto Mono"/>
                      <a:ea typeface="Roboto Mono"/>
                      <a:cs typeface="Roboto Mono"/>
                      <a:sym typeface="Roboto Mono"/>
                    </a:rPr>
                    <a:t>.</a:t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Roboto Mono"/>
                      <a:ea typeface="Roboto Mono"/>
                      <a:cs typeface="Roboto Mono"/>
                      <a:sym typeface="Roboto Mono"/>
                    </a:rPr>
                    <a:t>.</a:t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latin typeface="Roboto Mono"/>
                      <a:ea typeface="Roboto Mono"/>
                      <a:cs typeface="Roboto Mono"/>
                      <a:sym typeface="Roboto Mono"/>
                    </a:rPr>
                    <a:t>?</a:t>
                  </a:r>
                  <a:endParaRPr>
                    <a:latin typeface="Roboto Mono"/>
                    <a:ea typeface="Roboto Mono"/>
                    <a:cs typeface="Roboto Mono"/>
                    <a:sym typeface="Roboto Mono"/>
                  </a:endParaRPr>
                </a:p>
              </p:txBody>
            </p:sp>
          </p:grpSp>
          <p:sp>
            <p:nvSpPr>
              <p:cNvPr id="1116" name="Google Shape;1116;p82"/>
              <p:cNvSpPr txBox="1"/>
              <p:nvPr/>
            </p:nvSpPr>
            <p:spPr>
              <a:xfrm rot="-2701371">
                <a:off x="7084995" y="979393"/>
                <a:ext cx="2127260" cy="3421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number_items_kept,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revenue,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Roboto Mono"/>
                    <a:ea typeface="Roboto Mono"/>
                    <a:cs typeface="Roboto Mono"/>
                    <a:sym typeface="Roboto Mono"/>
                  </a:rPr>
                  <a:t>etc...</a:t>
                </a:r>
                <a:endParaRPr>
                  <a:latin typeface="Roboto Mono"/>
                  <a:ea typeface="Roboto Mono"/>
                  <a:cs typeface="Roboto Mono"/>
                  <a:sym typeface="Roboto Mono"/>
                </a:endParaRPr>
              </a:p>
            </p:txBody>
          </p:sp>
          <p:sp>
            <p:nvSpPr>
              <p:cNvPr id="1117" name="Google Shape;1117;p82"/>
              <p:cNvSpPr txBox="1"/>
              <p:nvPr/>
            </p:nvSpPr>
            <p:spPr>
              <a:xfrm>
                <a:off x="5394225" y="3029400"/>
                <a:ext cx="680400" cy="58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4800">
                    <a:solidFill>
                      <a:srgbClr val="FF2DA3"/>
                    </a:solidFill>
                    <a:latin typeface="Roboto Mono"/>
                    <a:ea typeface="Roboto Mono"/>
                    <a:cs typeface="Roboto Mono"/>
                    <a:sym typeface="Roboto Mono"/>
                  </a:rPr>
                  <a:t>~</a:t>
                </a:r>
                <a:endParaRPr sz="4800"/>
              </a:p>
            </p:txBody>
          </p:sp>
        </p:grpSp>
        <p:sp>
          <p:nvSpPr>
            <p:cNvPr id="1118" name="Google Shape;1118;p82"/>
            <p:cNvSpPr txBox="1"/>
            <p:nvPr/>
          </p:nvSpPr>
          <p:spPr>
            <a:xfrm>
              <a:off x="3274337" y="2682900"/>
              <a:ext cx="4191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800">
                  <a:solidFill>
                    <a:srgbClr val="FF2DA3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*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83"/>
          <p:cNvSpPr txBox="1"/>
          <p:nvPr/>
        </p:nvSpPr>
        <p:spPr>
          <a:xfrm>
            <a:off x="477000" y="1384100"/>
            <a:ext cx="81900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E30B4"/>
                </a:solidFill>
                <a:latin typeface="Karla"/>
                <a:ea typeface="Karla"/>
                <a:cs typeface="Karla"/>
                <a:sym typeface="Karla"/>
              </a:rPr>
              <a:t>Thank You!</a:t>
            </a:r>
            <a:endParaRPr b="1" sz="4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E30B4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We’re hiring! </a:t>
            </a:r>
            <a:r>
              <a:rPr b="1" lang="en" sz="24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3"/>
              </a:rPr>
              <a:t>www.dia.com/careers</a:t>
            </a:r>
            <a:r>
              <a:rPr b="1"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E3D96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E3D9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124" name="Google Shape;1124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941475"/>
            <a:ext cx="9144000" cy="20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6275" y="3929204"/>
            <a:ext cx="283624" cy="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83"/>
          <p:cNvSpPr txBox="1"/>
          <p:nvPr/>
        </p:nvSpPr>
        <p:spPr>
          <a:xfrm>
            <a:off x="7319900" y="3886438"/>
            <a:ext cx="14292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eprosenthal</a:t>
            </a:r>
            <a:endParaRPr>
              <a:solidFill>
                <a:srgbClr val="59595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127" name="Google Shape;1127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6275" y="4276738"/>
            <a:ext cx="230675" cy="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83"/>
          <p:cNvSpPr txBox="1"/>
          <p:nvPr/>
        </p:nvSpPr>
        <p:spPr>
          <a:xfrm>
            <a:off x="7319900" y="4159888"/>
            <a:ext cx="1625100" cy="4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EthanRosenthal</a:t>
            </a:r>
            <a:endParaRPr>
              <a:solidFill>
                <a:srgbClr val="595959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29" name="Google Shape;1129;p83"/>
          <p:cNvSpPr txBox="1"/>
          <p:nvPr/>
        </p:nvSpPr>
        <p:spPr>
          <a:xfrm>
            <a:off x="6918300" y="4554425"/>
            <a:ext cx="25260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Karla"/>
                <a:ea typeface="Karla"/>
                <a:cs typeface="Karla"/>
                <a:sym typeface="Karla"/>
              </a:rPr>
              <a:t>www.ethanrosenthal.com</a:t>
            </a:r>
            <a:endParaRPr>
              <a:solidFill>
                <a:srgbClr val="595959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0" y="-7500"/>
            <a:ext cx="9144000" cy="5158500"/>
          </a:xfrm>
          <a:prstGeom prst="rect">
            <a:avLst/>
          </a:prstGeom>
          <a:solidFill>
            <a:srgbClr val="D9CCE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836550" y="1839300"/>
            <a:ext cx="74709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Karla"/>
                <a:ea typeface="Karla"/>
                <a:cs typeface="Karla"/>
                <a:sym typeface="Karla"/>
              </a:rPr>
              <a:t>Greedy Humans-in-the-loop</a:t>
            </a:r>
            <a:endParaRPr sz="3000"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6206"/>
            <a:ext cx="9144000" cy="204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63" y="251050"/>
            <a:ext cx="7735675" cy="4641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