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6"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roxima Nova"/>
      <p:regular r:id="rId24"/>
      <p:bold r:id="rId25"/>
      <p:italic r:id="rId26"/>
      <p:boldItalic r:id="rId27"/>
    </p:embeddedFont>
    <p:embeddedFont>
      <p:font typeface="Roboto"/>
      <p:regular r:id="rId28"/>
      <p:bold r:id="rId29"/>
      <p:italic r:id="rId30"/>
      <p:boldItalic r:id="rId31"/>
    </p:embeddedFont>
    <p:embeddedFont>
      <p:font typeface="Proxima Nova Extrabold"/>
      <p:bold r:id="rId32"/>
    </p:embeddedFont>
    <p:embeddedFont>
      <p:font typeface="Proxima Nova Semibold"/>
      <p:regular r:id="rId33"/>
      <p:bold r:id="rId34"/>
      <p:boldItalic r:id="rId35"/>
    </p:embeddedFont>
    <p:embeddedFont>
      <p:font typeface="Helvetica Neue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roximaNova-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Roboto-regular.fntdata"/><Relationship Id="rId27" Type="http://schemas.openxmlformats.org/officeDocument/2006/relationships/font" Target="fonts/ProximaNov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ProximaNovaSemibold-regular.fntdata"/><Relationship Id="rId10" Type="http://schemas.openxmlformats.org/officeDocument/2006/relationships/slide" Target="slides/slide4.xml"/><Relationship Id="rId32" Type="http://schemas.openxmlformats.org/officeDocument/2006/relationships/font" Target="fonts/ProximaNovaExtrabold-bold.fntdata"/><Relationship Id="rId13" Type="http://schemas.openxmlformats.org/officeDocument/2006/relationships/slide" Target="slides/slide7.xml"/><Relationship Id="rId35" Type="http://schemas.openxmlformats.org/officeDocument/2006/relationships/font" Target="fonts/ProximaNovaSemibold-boldItalic.fntdata"/><Relationship Id="rId12" Type="http://schemas.openxmlformats.org/officeDocument/2006/relationships/slide" Target="slides/slide6.xml"/><Relationship Id="rId34" Type="http://schemas.openxmlformats.org/officeDocument/2006/relationships/font" Target="fonts/ProximaNovaSemibold-bold.fntdata"/><Relationship Id="rId15" Type="http://schemas.openxmlformats.org/officeDocument/2006/relationships/slide" Target="slides/slide9.xml"/><Relationship Id="rId37" Type="http://schemas.openxmlformats.org/officeDocument/2006/relationships/font" Target="fonts/HelveticaNeueLight-bold.fntdata"/><Relationship Id="rId14" Type="http://schemas.openxmlformats.org/officeDocument/2006/relationships/slide" Target="slides/slide8.xml"/><Relationship Id="rId36" Type="http://schemas.openxmlformats.org/officeDocument/2006/relationships/font" Target="fonts/HelveticaNeueLight-regular.fntdata"/><Relationship Id="rId17" Type="http://schemas.openxmlformats.org/officeDocument/2006/relationships/slide" Target="slides/slide11.xml"/><Relationship Id="rId39" Type="http://schemas.openxmlformats.org/officeDocument/2006/relationships/font" Target="fonts/HelveticaNeueLight-boldItalic.fntdata"/><Relationship Id="rId16" Type="http://schemas.openxmlformats.org/officeDocument/2006/relationships/slide" Target="slides/slide10.xml"/><Relationship Id="rId38" Type="http://schemas.openxmlformats.org/officeDocument/2006/relationships/font" Target="fonts/HelveticaNeue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3b18b16be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43b18b16b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47b62b8d2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7b62b8d2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Looked at precision (intersection/number of auto generated items)</a:t>
            </a:r>
            <a:endParaRPr/>
          </a:p>
          <a:p>
            <a:pPr indent="-298450" lvl="0" marL="457200" rtl="0" algn="l">
              <a:spcBef>
                <a:spcPts val="0"/>
              </a:spcBef>
              <a:spcAft>
                <a:spcPts val="0"/>
              </a:spcAft>
              <a:buSzPts val="1100"/>
              <a:buChar char="-"/>
            </a:pPr>
            <a:r>
              <a:rPr lang="en"/>
              <a:t>Recall (intersetion/number of editor recommended)</a:t>
            </a:r>
            <a:endParaRPr/>
          </a:p>
          <a:p>
            <a:pPr indent="-298450" lvl="0" marL="457200" rtl="0" algn="l">
              <a:spcBef>
                <a:spcPts val="0"/>
              </a:spcBef>
              <a:spcAft>
                <a:spcPts val="0"/>
              </a:spcAft>
              <a:buSzPts val="1100"/>
              <a:buChar char="-"/>
            </a:pPr>
            <a:r>
              <a:rPr lang="en"/>
              <a:t>Average ranking of editor generated recs</a:t>
            </a:r>
            <a:endParaRPr/>
          </a:p>
          <a:p>
            <a:pPr indent="-298450" lvl="0" marL="457200" rtl="0" algn="l">
              <a:spcBef>
                <a:spcPts val="0"/>
              </a:spcBef>
              <a:spcAft>
                <a:spcPts val="0"/>
              </a:spcAft>
              <a:buSzPts val="1100"/>
              <a:buChar char="-"/>
            </a:pPr>
            <a:r>
              <a:rPr lang="en"/>
              <a:t>Number of articles where at least one auto generated rec overlapped with cthe editor generated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47b62b8d2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47b62b8d2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7b62b8d2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7b62b8d2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7b62b8d21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7b62b8d2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A json file containing all the buzzes, their related content, and scores is sent to the recsys spark s3 bucket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Message is sent to a queue reader telling separate service to store vectors in redis </a:t>
            </a:r>
            <a:endParaRPr sz="1800">
              <a:solidFill>
                <a:schemeClr val="dk1"/>
              </a:solidFill>
            </a:endParaRPr>
          </a:p>
          <a:p>
            <a:pPr indent="0" lvl="0" marL="457200" rtl="0" algn="l">
              <a:lnSpc>
                <a:spcPct val="115000"/>
              </a:lnSpc>
              <a:spcBef>
                <a:spcPts val="1600"/>
              </a:spcBef>
              <a:spcAft>
                <a:spcPts val="1600"/>
              </a:spcAft>
              <a:buNone/>
            </a:pPr>
            <a:r>
              <a:t/>
            </a:r>
            <a:endParaRPr sz="18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47b62b8d21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7b62b8d21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47b62b8d2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47b62b8d2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47b62b8d21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47b62b8d21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47b62b8d21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47b62b8d2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3eaa7ce59_0_1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rPr>
              <a:t>We connect to our audiences regardless where they are.</a:t>
            </a:r>
            <a:endParaRPr sz="1100">
              <a:solidFill>
                <a:schemeClr val="dk1"/>
              </a:solidFill>
            </a:endParaRPr>
          </a:p>
          <a:p>
            <a:pPr indent="0" lvl="0" marL="0" rtl="0" algn="l">
              <a:spcBef>
                <a:spcPts val="0"/>
              </a:spcBef>
              <a:spcAft>
                <a:spcPts val="0"/>
              </a:spcAft>
              <a:buNone/>
            </a:pPr>
            <a:r>
              <a:rPr lang="en" sz="1100">
                <a:solidFill>
                  <a:schemeClr val="dk1"/>
                </a:solidFill>
              </a:rPr>
              <a:t>BuzzFeed is unique in how it has embraced distributed platforms (earliest, wide capacity)</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Every platform provides unique data points -- ways for us to stay closer to our readers</a:t>
            </a:r>
            <a:endParaRPr/>
          </a:p>
        </p:txBody>
      </p:sp>
      <p:sp>
        <p:nvSpPr>
          <p:cNvPr id="214" name="Google Shape;214;g43eaa7ce59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7b62b8d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7b62b8d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3b62ef0bc_0_362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Char char="-"/>
            </a:pPr>
            <a:r>
              <a:rPr lang="en" sz="1200">
                <a:solidFill>
                  <a:schemeClr val="dk1"/>
                </a:solidFill>
              </a:rPr>
              <a:t>Reverse chronological feeds, trending calculated based on clicks over a sliding time window, CF, MAB CTR optimized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Authors may not know how to find most related articles as the entire content library is too large to sort through for a single person</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Authors may bias towards their own work</a:t>
            </a:r>
            <a:endParaRPr/>
          </a:p>
          <a:p>
            <a:pPr indent="0" lvl="0" marL="0" rtl="0" algn="l">
              <a:spcBef>
                <a:spcPts val="1600"/>
              </a:spcBef>
              <a:spcAft>
                <a:spcPts val="0"/>
              </a:spcAft>
              <a:buClr>
                <a:schemeClr val="dk1"/>
              </a:buClr>
              <a:buSzPts val="1100"/>
              <a:buFont typeface="Arial"/>
              <a:buNone/>
            </a:pPr>
            <a:r>
              <a:rPr lang="en" sz="1100">
                <a:solidFill>
                  <a:schemeClr val="dk1"/>
                </a:solidFill>
              </a:rPr>
              <a:t>We believe data gives our teams superpowers, and help us build more efficient tools, and better informed decisions.</a:t>
            </a:r>
            <a:endParaRPr sz="1100">
              <a:solidFill>
                <a:schemeClr val="dk1"/>
              </a:solidFill>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
        <p:nvSpPr>
          <p:cNvPr id="227" name="Google Shape;227;g43b62ef0bc_0_36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7b62b8d2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7b62b8d2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started on the As/Is team, buzzfeed’s beauty and style destination. </a:t>
            </a:r>
            <a:endParaRPr/>
          </a:p>
          <a:p>
            <a:pPr indent="0" lvl="0" marL="0" rtl="0" algn="l">
              <a:spcBef>
                <a:spcPts val="0"/>
              </a:spcBef>
              <a:spcAft>
                <a:spcPts val="0"/>
              </a:spcAft>
              <a:buNone/>
            </a:pPr>
            <a:r>
              <a:rPr lang="en"/>
              <a:t>At the time, As/Is was recently launched and we had a discussion between tech and edit on how to improve recirc</a:t>
            </a:r>
            <a:endParaRPr/>
          </a:p>
          <a:p>
            <a:pPr indent="0" lvl="0" marL="0" rtl="0" algn="l">
              <a:spcBef>
                <a:spcPts val="0"/>
              </a:spcBef>
              <a:spcAft>
                <a:spcPts val="0"/>
              </a:spcAft>
              <a:buNone/>
            </a:pPr>
            <a:r>
              <a:rPr lang="en"/>
              <a:t>The most popular idea from both groups was to include a unit that surface related content</a:t>
            </a:r>
            <a:endParaRPr/>
          </a:p>
          <a:p>
            <a:pPr indent="0" lvl="0" marL="0" rtl="0" algn="l">
              <a:spcBef>
                <a:spcPts val="0"/>
              </a:spcBef>
              <a:spcAft>
                <a:spcPts val="0"/>
              </a:spcAft>
              <a:buNone/>
            </a:pPr>
            <a:r>
              <a:rPr lang="en"/>
              <a:t>At the time the training corpus was only 3k given we only planned to use it for As/Is</a:t>
            </a:r>
            <a:endParaRPr/>
          </a:p>
          <a:p>
            <a:pPr indent="0" lvl="0" marL="0" rtl="0" algn="l">
              <a:spcBef>
                <a:spcPts val="0"/>
              </a:spcBef>
              <a:spcAft>
                <a:spcPts val="0"/>
              </a:spcAft>
              <a:buNone/>
            </a:pPr>
            <a:r>
              <a:rPr lang="en"/>
              <a:t>This helped inform some of the models I tried</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7b62b8d2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7b62b8d2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 sz="1400">
                <a:solidFill>
                  <a:schemeClr val="dk1"/>
                </a:solidFill>
              </a:rPr>
              <a:t>For the first iteration of this model, we only care about evaluating document embeddings based on content similarity rather than more complicated tasks such as sentiment, objectivity/subjectivity, etc.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Buzzfeed articles, with Tasty and possibly News as exceptions, generally have a unique writing style and vocabulary usage so we did not use pretrained embeddings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First step of any text processing model is to transform a set of text is to vectorize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How? There are lots and lots of different embedding models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There are count based methods and predict based methods (lsi, word2vec)</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Count based - computes co-occurance stats and applies dimensionality reduction to get a dense representation</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Predictive - learns dense embeddings by predicting word neighbors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There are word and sentence based embeddings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The simplest count based model is one hot encoding of word and bag of words for document</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This just counts words per article but how do we make it better?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Tfidf calculates relative importance of word to doucment (tf - time word appears/all words in doc) (idf - log(number of docs/number of docs word appears) aka if the word cake appears in a cake recipe many times but the rest of the recipes are about cookies, cake would be have a tf-idf weight</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Main issues with bag of words models - very sparse and does not consider semantic relationships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Topic models main idea - A document is a mixture of topics and a topic is a mixture of words and represents a document as a topic distribution probability vector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Learn low dimensional embeddings based on word context</a:t>
            </a:r>
            <a:endParaRPr sz="1400">
              <a:solidFill>
                <a:schemeClr val="dk1"/>
              </a:solidFill>
            </a:endParaRPr>
          </a:p>
          <a:p>
            <a:pPr indent="0" lvl="0" marL="457200" rtl="0" algn="l">
              <a:lnSpc>
                <a:spcPct val="115000"/>
              </a:lnSpc>
              <a:spcBef>
                <a:spcPts val="1600"/>
              </a:spcBef>
              <a:spcAft>
                <a:spcPts val="16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7b62b8d2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7b62b8d2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Train a shallow neural network on a task, Instead of using the outputs from the trained task we instead use the hidden weights!</a:t>
            </a:r>
            <a:endParaRPr/>
          </a:p>
          <a:p>
            <a:pPr indent="-298450" lvl="0" marL="457200" rtl="0" algn="l">
              <a:spcBef>
                <a:spcPts val="0"/>
              </a:spcBef>
              <a:spcAft>
                <a:spcPts val="0"/>
              </a:spcAft>
              <a:buSzPts val="1100"/>
              <a:buChar char="-"/>
            </a:pPr>
            <a:r>
              <a:rPr lang="en"/>
              <a:t>Similar to how one might use an autoencoder to learn the lower dimensional representation of an input by using the hidden layer where the input layer is compressed and the output tries to the learn the input layer using the compressed hidden layer.</a:t>
            </a:r>
            <a:endParaRPr/>
          </a:p>
          <a:p>
            <a:pPr indent="-298450" lvl="0" marL="457200" rtl="0" algn="l">
              <a:spcBef>
                <a:spcPts val="0"/>
              </a:spcBef>
              <a:spcAft>
                <a:spcPts val="0"/>
              </a:spcAft>
              <a:buSzPts val="1100"/>
              <a:buChar char="-"/>
            </a:pPr>
            <a:r>
              <a:rPr lang="en"/>
              <a:t>T</a:t>
            </a:r>
            <a:r>
              <a:rPr lang="en"/>
              <a:t>wo flavors continuous bag of words, skipgram</a:t>
            </a:r>
            <a:endParaRPr/>
          </a:p>
          <a:p>
            <a:pPr indent="-298450" lvl="1" marL="914400" rtl="0" algn="l">
              <a:spcBef>
                <a:spcPts val="0"/>
              </a:spcBef>
              <a:spcAft>
                <a:spcPts val="0"/>
              </a:spcAft>
              <a:buSzPts val="1100"/>
              <a:buChar char="-"/>
            </a:pPr>
            <a:r>
              <a:rPr lang="en"/>
              <a:t>Hidden layer identity is passed to outer layer and the softmax is applied to the outer layer to maximize the probability of depending on cbow or skipgram, a target word given context words or context words given a target word </a:t>
            </a:r>
            <a:endParaRPr/>
          </a:p>
          <a:p>
            <a:pPr indent="-298450" lvl="1" marL="914400" rtl="0" algn="l">
              <a:spcBef>
                <a:spcPts val="0"/>
              </a:spcBef>
              <a:spcAft>
                <a:spcPts val="0"/>
              </a:spcAft>
              <a:buSzPts val="1100"/>
              <a:buChar char="-"/>
            </a:pPr>
            <a:r>
              <a:rPr lang="en"/>
              <a:t>Skip gram we have a vector the size of our training corpus </a:t>
            </a:r>
            <a:endParaRPr/>
          </a:p>
          <a:p>
            <a:pPr indent="-298450" lvl="1" marL="914400" rtl="0" algn="l">
              <a:spcBef>
                <a:spcPts val="0"/>
              </a:spcBef>
              <a:spcAft>
                <a:spcPts val="0"/>
              </a:spcAft>
              <a:buSzPts val="1100"/>
              <a:buChar char="-"/>
            </a:pPr>
            <a:r>
              <a:rPr lang="en"/>
              <a:t>Hidden layer is a weight matrix of dimensions our training corpus size and our embedding size</a:t>
            </a:r>
            <a:endParaRPr/>
          </a:p>
          <a:p>
            <a:pPr indent="-298450" lvl="1" marL="914400" rtl="0" algn="l">
              <a:spcBef>
                <a:spcPts val="0"/>
              </a:spcBef>
              <a:spcAft>
                <a:spcPts val="0"/>
              </a:spcAft>
              <a:buSzPts val="1100"/>
              <a:buChar char="-"/>
            </a:pPr>
            <a:r>
              <a:rPr lang="en"/>
              <a:t>Output layer is a single vector of probabilities</a:t>
            </a:r>
            <a:endParaRPr/>
          </a:p>
          <a:p>
            <a:pPr indent="-298450" lvl="1" marL="914400" rtl="0" algn="l">
              <a:spcBef>
                <a:spcPts val="0"/>
              </a:spcBef>
              <a:spcAft>
                <a:spcPts val="0"/>
              </a:spcAft>
              <a:buSzPts val="1100"/>
              <a:buChar char="-"/>
            </a:pPr>
            <a:r>
              <a:rPr lang="en"/>
              <a:t>Input layer is embedding matrix</a:t>
            </a:r>
            <a:endParaRPr/>
          </a:p>
          <a:p>
            <a:pPr indent="0" lvl="0" marL="0" rtl="0" algn="l">
              <a:spcBef>
                <a:spcPts val="0"/>
              </a:spcBef>
              <a:spcAft>
                <a:spcPts val="0"/>
              </a:spcAft>
              <a:buNone/>
            </a:pPr>
            <a:r>
              <a:rPr lang="en"/>
              <a:t>Given what we train on the embeddings are learning how to predict the context of a word and as one can imagine words with similar meanings have similar contexts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to scale up</a:t>
            </a:r>
            <a:endParaRPr/>
          </a:p>
          <a:p>
            <a:pPr indent="-298450" lvl="0" marL="457200" rtl="0" algn="l">
              <a:spcBef>
                <a:spcPts val="0"/>
              </a:spcBef>
              <a:spcAft>
                <a:spcPts val="0"/>
              </a:spcAft>
              <a:buSzPts val="1100"/>
              <a:buChar char="-"/>
            </a:pPr>
            <a:r>
              <a:rPr lang="en"/>
              <a:t>Subsampling - we calculate the probability of keeping a word based on how frequently it appears in the corpus</a:t>
            </a:r>
            <a:endParaRPr/>
          </a:p>
          <a:p>
            <a:pPr indent="-298450" lvl="0" marL="457200" rtl="0" algn="l">
              <a:spcBef>
                <a:spcPts val="0"/>
              </a:spcBef>
              <a:spcAft>
                <a:spcPts val="0"/>
              </a:spcAft>
              <a:buSzPts val="1100"/>
              <a:buChar char="-"/>
            </a:pPr>
            <a:r>
              <a:rPr lang="en"/>
              <a:t>Negative sampling - prevents the network from having to update the full set of weights on each training iteration by updating weights only for the positive (target word) and a subset of negative words. Negative words are calculated by frequency of word/ sum(frequency of all words)/ </a:t>
            </a:r>
            <a:endParaRPr/>
          </a:p>
          <a:p>
            <a:pPr indent="0" lvl="0" marL="45720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7b62b8d2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7b62b8d2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Doc2vec and fasttext are closely related to word2vec and use the same underlying architecture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Doc2vec also has the 2 variants, DMM and DBOW </a:t>
            </a:r>
            <a:endParaRPr/>
          </a:p>
          <a:p>
            <a:pPr indent="-298450" lvl="0" marL="457200" rtl="0" algn="l">
              <a:spcBef>
                <a:spcPts val="0"/>
              </a:spcBef>
              <a:spcAft>
                <a:spcPts val="0"/>
              </a:spcAft>
              <a:buSzPts val="1100"/>
              <a:buChar char="-"/>
            </a:pPr>
            <a:r>
              <a:rPr lang="en"/>
              <a:t>DMM uses context words to predict target (like CBOW) but includes a document vector in the input layer and attempts to learn the document concept at the end of training</a:t>
            </a:r>
            <a:endParaRPr/>
          </a:p>
          <a:p>
            <a:pPr indent="-298450" lvl="0" marL="457200" rtl="0" algn="l">
              <a:spcBef>
                <a:spcPts val="0"/>
              </a:spcBef>
              <a:spcAft>
                <a:spcPts val="0"/>
              </a:spcAft>
              <a:buSzPts val="1100"/>
              <a:buChar char="-"/>
            </a:pPr>
            <a:r>
              <a:rPr lang="en"/>
              <a:t>DBOW takes a input layer of document ids and learns a document vector based and is trained to predict the probability of words occuring within the document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FastText does not treat a word a single atomic entity</a:t>
            </a:r>
            <a:endParaRPr/>
          </a:p>
          <a:p>
            <a:pPr indent="-298450" lvl="0" marL="457200" rtl="0" algn="l">
              <a:spcBef>
                <a:spcPts val="0"/>
              </a:spcBef>
              <a:spcAft>
                <a:spcPts val="0"/>
              </a:spcAft>
              <a:buSzPts val="1100"/>
              <a:buChar char="-"/>
            </a:pPr>
            <a:r>
              <a:rPr lang="en"/>
              <a:t>No parameter sharing and ignore internal word structure</a:t>
            </a:r>
            <a:endParaRPr/>
          </a:p>
          <a:p>
            <a:pPr indent="-298450" lvl="0" marL="457200" rtl="0" algn="l">
              <a:spcBef>
                <a:spcPts val="0"/>
              </a:spcBef>
              <a:spcAft>
                <a:spcPts val="0"/>
              </a:spcAft>
              <a:buSzPts val="1100"/>
              <a:buChar char="-"/>
            </a:pPr>
            <a:r>
              <a:rPr lang="en"/>
              <a:t>Learn n-grams and represent the word as the sum of n-grams</a:t>
            </a:r>
            <a:endParaRPr/>
          </a:p>
          <a:p>
            <a:pPr indent="-298450" lvl="0" marL="457200" rtl="0" algn="l">
              <a:spcBef>
                <a:spcPts val="0"/>
              </a:spcBef>
              <a:spcAft>
                <a:spcPts val="0"/>
              </a:spcAft>
              <a:buSzPts val="1100"/>
              <a:buChar char="-"/>
            </a:pPr>
            <a:r>
              <a:rPr lang="en"/>
              <a:t>Share subword infomration between words, good for rare words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7b62b8d2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7b62b8d2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 sz="1400">
                <a:solidFill>
                  <a:schemeClr val="dk1"/>
                </a:solidFill>
              </a:rPr>
              <a:t>A document is a mixture of topics and a topic is a mixture of words and represents a document as a topic distribution probability vector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Lets start with LSI</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We begin with a sparse document term matrix (can just be the counts of the terms or tfidf) </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We use SVD to decompoes the document term matrix into a document topic matrix, singular values, and term topic matrix </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The document term matrix then reduces the document into a vector representing the topic mixture, we can choose </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Largest singular values represent the most “important features”</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Can’t interpret features</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pLSA defines a probability distribution to generate our observed data</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P(topic t|document d) - document-topic matrix</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P(word w|topic t) - word-topic matrix </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Generate our data given how given a document, what is it’s topic distribution, and given the topic distribution how likely will we find a word within that document</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So topic distribution is singular value matrix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LDA is then just pLSA but uses the diririchlect priors to initialize the topic, d and word, topic matrix. </a:t>
            </a:r>
            <a:endParaRPr sz="1400">
              <a:solidFill>
                <a:schemeClr val="dk1"/>
              </a:solidFill>
            </a:endParaRPr>
          </a:p>
          <a:p>
            <a:pPr indent="0" lvl="0" marL="914400" rtl="0" algn="l">
              <a:lnSpc>
                <a:spcPct val="115000"/>
              </a:lnSpc>
              <a:spcBef>
                <a:spcPts val="1600"/>
              </a:spcBef>
              <a:spcAft>
                <a:spcPts val="1600"/>
              </a:spcAft>
              <a:buNone/>
            </a:pPr>
            <a:r>
              <a:t/>
            </a:r>
            <a:endParaRPr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d">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5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
  <p:cSld name="White ">
    <p:bg>
      <p:bgPr>
        <a:solidFill>
          <a:srgbClr val="FFFFFF"/>
        </a:solidFill>
      </p:bgPr>
    </p:bg>
    <p:spTree>
      <p:nvGrpSpPr>
        <p:cNvPr id="52" name="Shape 52"/>
        <p:cNvGrpSpPr/>
        <p:nvPr/>
      </p:nvGrpSpPr>
      <p:grpSpPr>
        <a:xfrm>
          <a:off x="0" y="0"/>
          <a:ext cx="0" cy="0"/>
          <a:chOff x="0" y="0"/>
          <a:chExt cx="0" cy="0"/>
        </a:xfrm>
      </p:grpSpPr>
      <p:sp>
        <p:nvSpPr>
          <p:cNvPr id="53" name="Google Shape;53;p14"/>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500">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p:cSld name="TITLE_1">
    <p:spTree>
      <p:nvGrpSpPr>
        <p:cNvPr id="54" name="Shape 54"/>
        <p:cNvGrpSpPr/>
        <p:nvPr/>
      </p:nvGrpSpPr>
      <p:grpSpPr>
        <a:xfrm>
          <a:off x="0" y="0"/>
          <a:ext cx="0" cy="0"/>
          <a:chOff x="0" y="0"/>
          <a:chExt cx="0" cy="0"/>
        </a:xfrm>
      </p:grpSpPr>
      <p:sp>
        <p:nvSpPr>
          <p:cNvPr id="55" name="Google Shape;55;p15"/>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500">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Gray">
  <p:cSld name="Dark Gray">
    <p:bg>
      <p:bgPr>
        <a:solidFill>
          <a:srgbClr val="3B3B3B"/>
        </a:solidFill>
      </p:bgPr>
    </p:bg>
    <p:spTree>
      <p:nvGrpSpPr>
        <p:cNvPr id="56" name="Shape 56"/>
        <p:cNvGrpSpPr/>
        <p:nvPr/>
      </p:nvGrpSpPr>
      <p:grpSpPr>
        <a:xfrm>
          <a:off x="0" y="0"/>
          <a:ext cx="0" cy="0"/>
          <a:chOff x="0" y="0"/>
          <a:chExt cx="0" cy="0"/>
        </a:xfrm>
      </p:grpSpPr>
      <p:sp>
        <p:nvSpPr>
          <p:cNvPr id="57" name="Google Shape;57;p16"/>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500">
              <a:solidFill>
                <a:schemeClr val="dk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Gray">
  <p:cSld name="Light Gray">
    <p:bg>
      <p:bgPr>
        <a:solidFill>
          <a:srgbClr val="E0E0E0"/>
        </a:solidFill>
      </p:bgPr>
    </p:bg>
    <p:spTree>
      <p:nvGrpSpPr>
        <p:cNvPr id="58" name="Shape 58"/>
        <p:cNvGrpSpPr/>
        <p:nvPr/>
      </p:nvGrpSpPr>
      <p:grpSpPr>
        <a:xfrm>
          <a:off x="0" y="0"/>
          <a:ext cx="0" cy="0"/>
          <a:chOff x="0" y="0"/>
          <a:chExt cx="0" cy="0"/>
        </a:xfrm>
      </p:grpSpPr>
      <p:sp>
        <p:nvSpPr>
          <p:cNvPr id="59" name="Google Shape;59;p17"/>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500">
              <a:solidFill>
                <a:schemeClr val="dk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Intro A" showMasterSp="0">
  <p:cSld name="Content - Intro A">
    <p:spTree>
      <p:nvGrpSpPr>
        <p:cNvPr id="60" name="Shape 60"/>
        <p:cNvGrpSpPr/>
        <p:nvPr/>
      </p:nvGrpSpPr>
      <p:grpSpPr>
        <a:xfrm>
          <a:off x="0" y="0"/>
          <a:ext cx="0" cy="0"/>
          <a:chOff x="0" y="0"/>
          <a:chExt cx="0" cy="0"/>
        </a:xfrm>
      </p:grpSpPr>
      <p:sp>
        <p:nvSpPr>
          <p:cNvPr id="61" name="Google Shape;61;p18"/>
          <p:cNvSpPr txBox="1"/>
          <p:nvPr>
            <p:ph type="title"/>
          </p:nvPr>
        </p:nvSpPr>
        <p:spPr>
          <a:xfrm>
            <a:off x="335639" y="617725"/>
            <a:ext cx="4194600" cy="38985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rgbClr val="FFFFFF"/>
              </a:buClr>
              <a:buSzPts val="2800"/>
              <a:buFont typeface="Proxima Nova Extrabold"/>
              <a:buNone/>
              <a:defRPr b="0" i="0" sz="3000" u="none" cap="none" strike="noStrike">
                <a:solidFill>
                  <a:srgbClr val="FFFFFF"/>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62" name="Google Shape;62;p18"/>
          <p:cNvSpPr/>
          <p:nvPr/>
        </p:nvSpPr>
        <p:spPr>
          <a:xfrm>
            <a:off x="384224" y="386705"/>
            <a:ext cx="1833000" cy="5730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pic>
        <p:nvPicPr>
          <p:cNvPr id="63" name="Google Shape;63;p18"/>
          <p:cNvPicPr preferRelativeResize="0"/>
          <p:nvPr/>
        </p:nvPicPr>
        <p:blipFill rotWithShape="1">
          <a:blip r:embed="rId2">
            <a:alphaModFix/>
          </a:blip>
          <a:srcRect b="0" l="0" r="0" t="0"/>
          <a:stretch/>
        </p:blipFill>
        <p:spPr>
          <a:xfrm rot="-5400000">
            <a:off x="6374863" y="2296472"/>
            <a:ext cx="4082100" cy="700800"/>
          </a:xfrm>
          <a:prstGeom prst="rect">
            <a:avLst/>
          </a:prstGeom>
          <a:noFill/>
          <a:ln>
            <a:noFill/>
          </a:ln>
        </p:spPr>
      </p:pic>
      <p:sp>
        <p:nvSpPr>
          <p:cNvPr id="64" name="Google Shape;64;p18"/>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Intro B - Red" showMasterSp="0">
  <p:cSld name="Content - Intro B - Red">
    <p:spTree>
      <p:nvGrpSpPr>
        <p:cNvPr id="65" name="Shape 65"/>
        <p:cNvGrpSpPr/>
        <p:nvPr/>
      </p:nvGrpSpPr>
      <p:grpSpPr>
        <a:xfrm>
          <a:off x="0" y="0"/>
          <a:ext cx="0" cy="0"/>
          <a:chOff x="0" y="0"/>
          <a:chExt cx="0" cy="0"/>
        </a:xfrm>
      </p:grpSpPr>
      <p:sp>
        <p:nvSpPr>
          <p:cNvPr id="66" name="Google Shape;66;p19"/>
          <p:cNvSpPr txBox="1"/>
          <p:nvPr>
            <p:ph type="title"/>
          </p:nvPr>
        </p:nvSpPr>
        <p:spPr>
          <a:xfrm>
            <a:off x="335639" y="617725"/>
            <a:ext cx="4194600" cy="38985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rgbClr val="FFFFFF"/>
              </a:buClr>
              <a:buSzPts val="2800"/>
              <a:buFont typeface="Proxima Nova Extrabold"/>
              <a:buNone/>
              <a:defRPr b="0" i="0" sz="3000" u="none" cap="none" strike="noStrike">
                <a:solidFill>
                  <a:srgbClr val="FFFFFF"/>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67" name="Google Shape;67;p19"/>
          <p:cNvSpPr/>
          <p:nvPr/>
        </p:nvSpPr>
        <p:spPr>
          <a:xfrm>
            <a:off x="384224" y="386705"/>
            <a:ext cx="1833000" cy="5730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68" name="Google Shape;68;p19"/>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Intro B - White" showMasterSp="0">
  <p:cSld name="Content - Intro B - White">
    <p:bg>
      <p:bgPr>
        <a:solidFill>
          <a:srgbClr val="FFFFFF"/>
        </a:solidFill>
      </p:bgPr>
    </p:bg>
    <p:spTree>
      <p:nvGrpSpPr>
        <p:cNvPr id="69" name="Shape 69"/>
        <p:cNvGrpSpPr/>
        <p:nvPr/>
      </p:nvGrpSpPr>
      <p:grpSpPr>
        <a:xfrm>
          <a:off x="0" y="0"/>
          <a:ext cx="0" cy="0"/>
          <a:chOff x="0" y="0"/>
          <a:chExt cx="0" cy="0"/>
        </a:xfrm>
      </p:grpSpPr>
      <p:sp>
        <p:nvSpPr>
          <p:cNvPr id="70" name="Google Shape;70;p20"/>
          <p:cNvSpPr txBox="1"/>
          <p:nvPr>
            <p:ph type="title"/>
          </p:nvPr>
        </p:nvSpPr>
        <p:spPr>
          <a:xfrm>
            <a:off x="335639" y="617725"/>
            <a:ext cx="4194600" cy="38985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rgbClr val="EE3322"/>
              </a:buClr>
              <a:buSzPts val="2800"/>
              <a:buFont typeface="Proxima Nova Extrabold"/>
              <a:buNone/>
              <a:defRPr b="0" i="0" sz="3000" u="none" cap="none" strike="noStrike">
                <a:solidFill>
                  <a:srgbClr val="EE3322"/>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71" name="Google Shape;71;p20"/>
          <p:cNvSpPr/>
          <p:nvPr/>
        </p:nvSpPr>
        <p:spPr>
          <a:xfrm>
            <a:off x="384224" y="386705"/>
            <a:ext cx="1833000" cy="57300"/>
          </a:xfrm>
          <a:prstGeom prst="rect">
            <a:avLst/>
          </a:prstGeom>
          <a:solidFill>
            <a:srgbClr val="0F65E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72" name="Google Shape;72;p20"/>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Key Point 1" showMasterSp="0">
  <p:cSld name="Content - Key Point 1">
    <p:bg>
      <p:bgPr>
        <a:solidFill>
          <a:srgbClr val="FFFFFF"/>
        </a:solidFill>
      </p:bgPr>
    </p:bg>
    <p:spTree>
      <p:nvGrpSpPr>
        <p:cNvPr id="73" name="Shape 73"/>
        <p:cNvGrpSpPr/>
        <p:nvPr/>
      </p:nvGrpSpPr>
      <p:grpSpPr>
        <a:xfrm>
          <a:off x="0" y="0"/>
          <a:ext cx="0" cy="0"/>
          <a:chOff x="0" y="0"/>
          <a:chExt cx="0" cy="0"/>
        </a:xfrm>
      </p:grpSpPr>
      <p:sp>
        <p:nvSpPr>
          <p:cNvPr id="74" name="Google Shape;74;p21"/>
          <p:cNvSpPr/>
          <p:nvPr/>
        </p:nvSpPr>
        <p:spPr>
          <a:xfrm>
            <a:off x="384224" y="386705"/>
            <a:ext cx="1833000" cy="57300"/>
          </a:xfrm>
          <a:prstGeom prst="rect">
            <a:avLst/>
          </a:prstGeom>
          <a:solidFill>
            <a:srgbClr val="0F65E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75" name="Google Shape;75;p21"/>
          <p:cNvSpPr txBox="1"/>
          <p:nvPr>
            <p:ph type="title"/>
          </p:nvPr>
        </p:nvSpPr>
        <p:spPr>
          <a:xfrm>
            <a:off x="335639" y="617725"/>
            <a:ext cx="5996100" cy="4761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rgbClr val="EE3322"/>
              </a:buClr>
              <a:buSzPts val="2800"/>
              <a:buFont typeface="Proxima Nova Extrabold"/>
              <a:buNone/>
              <a:defRPr b="0" i="0" sz="3000" u="none" cap="none" strike="noStrike">
                <a:solidFill>
                  <a:srgbClr val="EE3322"/>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EE3322"/>
              </a:buClr>
              <a:buSzPts val="2800"/>
              <a:buFont typeface="Proxima Nova Extrabold"/>
              <a:buNone/>
              <a:defRPr b="0" i="0" sz="5600" u="none" cap="none" strike="noStrike">
                <a:solidFill>
                  <a:srgbClr val="EE3322"/>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EE3322"/>
              </a:buClr>
              <a:buSzPts val="2800"/>
              <a:buFont typeface="Proxima Nova Extrabold"/>
              <a:buNone/>
              <a:defRPr b="0" i="0" sz="5600" u="none" cap="none" strike="noStrike">
                <a:solidFill>
                  <a:srgbClr val="EE3322"/>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EE3322"/>
              </a:buClr>
              <a:buSzPts val="2800"/>
              <a:buFont typeface="Proxima Nova Extrabold"/>
              <a:buNone/>
              <a:defRPr b="0" i="0" sz="5600" u="none" cap="none" strike="noStrike">
                <a:solidFill>
                  <a:srgbClr val="EE3322"/>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EE3322"/>
              </a:buClr>
              <a:buSzPts val="2800"/>
              <a:buFont typeface="Proxima Nova Extrabold"/>
              <a:buNone/>
              <a:defRPr b="0" i="0" sz="5600" u="none" cap="none" strike="noStrike">
                <a:solidFill>
                  <a:srgbClr val="EE3322"/>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EE3322"/>
              </a:buClr>
              <a:buSzPts val="2800"/>
              <a:buFont typeface="Proxima Nova Extrabold"/>
              <a:buNone/>
              <a:defRPr b="0" i="0" sz="5600" u="none" cap="none" strike="noStrike">
                <a:solidFill>
                  <a:srgbClr val="EE3322"/>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EE3322"/>
              </a:buClr>
              <a:buSzPts val="2800"/>
              <a:buFont typeface="Proxima Nova Extrabold"/>
              <a:buNone/>
              <a:defRPr b="0" i="0" sz="5600" u="none" cap="none" strike="noStrike">
                <a:solidFill>
                  <a:srgbClr val="EE3322"/>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EE3322"/>
              </a:buClr>
              <a:buSzPts val="2800"/>
              <a:buFont typeface="Proxima Nova Extrabold"/>
              <a:buNone/>
              <a:defRPr b="0" i="0" sz="5600" u="none" cap="none" strike="noStrike">
                <a:solidFill>
                  <a:srgbClr val="EE3322"/>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EE3322"/>
              </a:buClr>
              <a:buSzPts val="2800"/>
              <a:buFont typeface="Proxima Nova Extrabold"/>
              <a:buNone/>
              <a:defRPr b="0" i="0" sz="5600" u="none" cap="none" strike="noStrike">
                <a:solidFill>
                  <a:srgbClr val="EE3322"/>
                </a:solidFill>
                <a:latin typeface="Proxima Nova Extrabold"/>
                <a:ea typeface="Proxima Nova Extrabold"/>
                <a:cs typeface="Proxima Nova Extrabold"/>
                <a:sym typeface="Proxima Nova Extrabold"/>
              </a:defRPr>
            </a:lvl9pPr>
          </a:lstStyle>
          <a:p/>
        </p:txBody>
      </p:sp>
      <p:sp>
        <p:nvSpPr>
          <p:cNvPr id="76" name="Google Shape;76;p21"/>
          <p:cNvSpPr txBox="1"/>
          <p:nvPr>
            <p:ph idx="1" type="body"/>
          </p:nvPr>
        </p:nvSpPr>
        <p:spPr>
          <a:xfrm>
            <a:off x="307572" y="1267782"/>
            <a:ext cx="4202700" cy="3425100"/>
          </a:xfrm>
          <a:prstGeom prst="rect">
            <a:avLst/>
          </a:prstGeom>
          <a:noFill/>
          <a:ln>
            <a:noFill/>
          </a:ln>
        </p:spPr>
        <p:txBody>
          <a:bodyPr anchorCtr="0" anchor="t" bIns="91425" lIns="91425" spcFirstLastPara="1" rIns="91425" wrap="square" tIns="91425"/>
          <a:lstStyle>
            <a:lvl1pPr indent="-228600" lvl="0" marL="457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77" name="Google Shape;77;p21"/>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Key Point 2" showMasterSp="0">
  <p:cSld name="Content - Key Point 2">
    <p:bg>
      <p:bgPr>
        <a:solidFill>
          <a:srgbClr val="FFFFFF"/>
        </a:solidFill>
      </p:bgPr>
    </p:bg>
    <p:spTree>
      <p:nvGrpSpPr>
        <p:cNvPr id="78" name="Shape 78"/>
        <p:cNvGrpSpPr/>
        <p:nvPr/>
      </p:nvGrpSpPr>
      <p:grpSpPr>
        <a:xfrm>
          <a:off x="0" y="0"/>
          <a:ext cx="0" cy="0"/>
          <a:chOff x="0" y="0"/>
          <a:chExt cx="0" cy="0"/>
        </a:xfrm>
      </p:grpSpPr>
      <p:sp>
        <p:nvSpPr>
          <p:cNvPr id="79" name="Google Shape;79;p22"/>
          <p:cNvSpPr/>
          <p:nvPr/>
        </p:nvSpPr>
        <p:spPr>
          <a:xfrm>
            <a:off x="384224" y="386705"/>
            <a:ext cx="1833000" cy="57300"/>
          </a:xfrm>
          <a:prstGeom prst="rect">
            <a:avLst/>
          </a:prstGeom>
          <a:solidFill>
            <a:srgbClr val="0F65E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80" name="Google Shape;80;p22"/>
          <p:cNvSpPr txBox="1"/>
          <p:nvPr>
            <p:ph idx="1" type="body"/>
          </p:nvPr>
        </p:nvSpPr>
        <p:spPr>
          <a:xfrm>
            <a:off x="307572" y="1267782"/>
            <a:ext cx="3994500" cy="3425100"/>
          </a:xfrm>
          <a:prstGeom prst="rect">
            <a:avLst/>
          </a:prstGeom>
          <a:noFill/>
          <a:ln>
            <a:noFill/>
          </a:ln>
        </p:spPr>
        <p:txBody>
          <a:bodyPr anchorCtr="0" anchor="t" bIns="91425" lIns="91425" spcFirstLastPara="1" rIns="91425" wrap="square" tIns="91425"/>
          <a:lstStyle>
            <a:lvl1pPr indent="-228600" lvl="0" marL="457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81" name="Google Shape;81;p22"/>
          <p:cNvSpPr txBox="1"/>
          <p:nvPr>
            <p:ph idx="2" type="body"/>
          </p:nvPr>
        </p:nvSpPr>
        <p:spPr>
          <a:xfrm>
            <a:off x="4765649" y="1267782"/>
            <a:ext cx="3994500" cy="3425100"/>
          </a:xfrm>
          <a:prstGeom prst="rect">
            <a:avLst/>
          </a:prstGeom>
          <a:noFill/>
          <a:ln>
            <a:noFill/>
          </a:ln>
        </p:spPr>
        <p:txBody>
          <a:bodyPr anchorCtr="0" anchor="t" bIns="91425" lIns="91425" spcFirstLastPara="1" rIns="91425" wrap="square" tIns="91425"/>
          <a:lstStyle>
            <a:lvl1pPr indent="-228600" lvl="0" marL="457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82" name="Google Shape;82;p22"/>
          <p:cNvSpPr txBox="1"/>
          <p:nvPr>
            <p:ph type="title"/>
          </p:nvPr>
        </p:nvSpPr>
        <p:spPr>
          <a:xfrm>
            <a:off x="335639" y="617725"/>
            <a:ext cx="5996100" cy="4761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rgbClr val="EE3322"/>
              </a:buClr>
              <a:buSzPts val="2800"/>
              <a:buFont typeface="Proxima Nova Extrabold"/>
              <a:buNone/>
              <a:defRPr b="0" i="0" sz="3000" u="none" cap="none" strike="noStrike">
                <a:solidFill>
                  <a:srgbClr val="EE3322"/>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83" name="Google Shape;83;p22"/>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Key Point 3" showMasterSp="0">
  <p:cSld name="Content - Key Point 3">
    <p:bg>
      <p:bgPr>
        <a:solidFill>
          <a:srgbClr val="FFFFFF"/>
        </a:solidFill>
      </p:bgPr>
    </p:bg>
    <p:spTree>
      <p:nvGrpSpPr>
        <p:cNvPr id="84" name="Shape 84"/>
        <p:cNvGrpSpPr/>
        <p:nvPr/>
      </p:nvGrpSpPr>
      <p:grpSpPr>
        <a:xfrm>
          <a:off x="0" y="0"/>
          <a:ext cx="0" cy="0"/>
          <a:chOff x="0" y="0"/>
          <a:chExt cx="0" cy="0"/>
        </a:xfrm>
      </p:grpSpPr>
      <p:sp>
        <p:nvSpPr>
          <p:cNvPr id="85" name="Google Shape;85;p23"/>
          <p:cNvSpPr txBox="1"/>
          <p:nvPr>
            <p:ph type="title"/>
          </p:nvPr>
        </p:nvSpPr>
        <p:spPr>
          <a:xfrm>
            <a:off x="335639" y="617725"/>
            <a:ext cx="5851500" cy="4761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rgbClr val="EE3322"/>
              </a:buClr>
              <a:buSzPts val="2800"/>
              <a:buFont typeface="Proxima Nova Extrabold"/>
              <a:buNone/>
              <a:defRPr b="0" i="0" sz="3000" u="none" cap="none" strike="noStrike">
                <a:solidFill>
                  <a:srgbClr val="EE3322"/>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86" name="Google Shape;86;p23"/>
          <p:cNvSpPr/>
          <p:nvPr/>
        </p:nvSpPr>
        <p:spPr>
          <a:xfrm>
            <a:off x="384224" y="386705"/>
            <a:ext cx="1833000" cy="57300"/>
          </a:xfrm>
          <a:prstGeom prst="rect">
            <a:avLst/>
          </a:prstGeom>
          <a:solidFill>
            <a:srgbClr val="0F65E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87" name="Google Shape;87;p23"/>
          <p:cNvSpPr txBox="1"/>
          <p:nvPr>
            <p:ph idx="1" type="body"/>
          </p:nvPr>
        </p:nvSpPr>
        <p:spPr>
          <a:xfrm>
            <a:off x="307572" y="1267782"/>
            <a:ext cx="2537100" cy="3425100"/>
          </a:xfrm>
          <a:prstGeom prst="rect">
            <a:avLst/>
          </a:prstGeom>
          <a:noFill/>
          <a:ln>
            <a:noFill/>
          </a:ln>
        </p:spPr>
        <p:txBody>
          <a:bodyPr anchorCtr="0" anchor="t" bIns="91425" lIns="91425" spcFirstLastPara="1" rIns="91425" wrap="square" tIns="91425"/>
          <a:lstStyle>
            <a:lvl1pPr indent="-228600" lvl="0" marL="457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88" name="Google Shape;88;p23"/>
          <p:cNvSpPr txBox="1"/>
          <p:nvPr>
            <p:ph idx="2" type="body"/>
          </p:nvPr>
        </p:nvSpPr>
        <p:spPr>
          <a:xfrm>
            <a:off x="3270475" y="1267782"/>
            <a:ext cx="2537100" cy="34251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89" name="Google Shape;89;p23"/>
          <p:cNvSpPr txBox="1"/>
          <p:nvPr>
            <p:ph idx="3" type="body"/>
          </p:nvPr>
        </p:nvSpPr>
        <p:spPr>
          <a:xfrm>
            <a:off x="6233254" y="1267782"/>
            <a:ext cx="2537100" cy="34251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90" name="Google Shape;90;p23"/>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Titled Key Point 3" showMasterSp="0">
  <p:cSld name="Content - Titled Key Point 3">
    <p:bg>
      <p:bgPr>
        <a:solidFill>
          <a:srgbClr val="FFFFFF"/>
        </a:solidFill>
      </p:bgPr>
    </p:bg>
    <p:spTree>
      <p:nvGrpSpPr>
        <p:cNvPr id="91" name="Shape 91"/>
        <p:cNvGrpSpPr/>
        <p:nvPr/>
      </p:nvGrpSpPr>
      <p:grpSpPr>
        <a:xfrm>
          <a:off x="0" y="0"/>
          <a:ext cx="0" cy="0"/>
          <a:chOff x="0" y="0"/>
          <a:chExt cx="0" cy="0"/>
        </a:xfrm>
      </p:grpSpPr>
      <p:sp>
        <p:nvSpPr>
          <p:cNvPr id="92" name="Google Shape;92;p24"/>
          <p:cNvSpPr txBox="1"/>
          <p:nvPr>
            <p:ph type="title"/>
          </p:nvPr>
        </p:nvSpPr>
        <p:spPr>
          <a:xfrm>
            <a:off x="335639" y="617725"/>
            <a:ext cx="5851500" cy="4761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rgbClr val="F44B2C"/>
              </a:buClr>
              <a:buSzPts val="2800"/>
              <a:buFont typeface="Proxima Nova Extrabold"/>
              <a:buNone/>
              <a:defRPr b="0" i="0" sz="3000" u="none" cap="none" strike="noStrike">
                <a:solidFill>
                  <a:srgbClr val="F44B2C"/>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93" name="Google Shape;93;p24"/>
          <p:cNvSpPr/>
          <p:nvPr/>
        </p:nvSpPr>
        <p:spPr>
          <a:xfrm>
            <a:off x="384224" y="386705"/>
            <a:ext cx="1833000" cy="57300"/>
          </a:xfrm>
          <a:prstGeom prst="rect">
            <a:avLst/>
          </a:prstGeom>
          <a:solidFill>
            <a:srgbClr val="0F65E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94" name="Google Shape;94;p24"/>
          <p:cNvSpPr txBox="1"/>
          <p:nvPr>
            <p:ph idx="1" type="body"/>
          </p:nvPr>
        </p:nvSpPr>
        <p:spPr>
          <a:xfrm>
            <a:off x="307572" y="1662881"/>
            <a:ext cx="2537100" cy="30357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95" name="Google Shape;95;p24"/>
          <p:cNvSpPr txBox="1"/>
          <p:nvPr>
            <p:ph idx="2" type="body"/>
          </p:nvPr>
        </p:nvSpPr>
        <p:spPr>
          <a:xfrm>
            <a:off x="3270475" y="1662881"/>
            <a:ext cx="2537100" cy="30357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96" name="Google Shape;96;p24"/>
          <p:cNvSpPr txBox="1"/>
          <p:nvPr>
            <p:ph idx="3" type="body"/>
          </p:nvPr>
        </p:nvSpPr>
        <p:spPr>
          <a:xfrm>
            <a:off x="3270475" y="1255475"/>
            <a:ext cx="2537100" cy="383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SzPts val="1800"/>
              <a:buFont typeface="Proxima Nova Extrabold"/>
              <a:buNone/>
              <a:defRPr i="0" sz="1900" u="none" cap="none" strike="noStrike">
                <a:latin typeface="Proxima Nova Extrabold"/>
                <a:ea typeface="Proxima Nova Extrabold"/>
                <a:cs typeface="Proxima Nova Extrabold"/>
                <a:sym typeface="Proxima Nova Extrabold"/>
              </a:defRPr>
            </a:lvl1pPr>
            <a:lvl2pPr indent="-228600" lvl="1" marL="9144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2pPr>
            <a:lvl3pPr indent="-228600" lvl="2" marL="13716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3pPr>
            <a:lvl4pPr indent="-228600" lvl="3" marL="18288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4pPr>
            <a:lvl5pPr indent="-228600" lvl="4" marL="22860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5pPr>
            <a:lvl6pPr indent="-228600" lvl="5" marL="27432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6pPr>
            <a:lvl7pPr indent="-228600" lvl="6" marL="32004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7pPr>
            <a:lvl8pPr indent="-228600" lvl="7" marL="36576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8pPr>
            <a:lvl9pPr indent="-228600" lvl="8" marL="41148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9pPr>
          </a:lstStyle>
          <a:p/>
        </p:txBody>
      </p:sp>
      <p:sp>
        <p:nvSpPr>
          <p:cNvPr id="97" name="Google Shape;97;p24"/>
          <p:cNvSpPr txBox="1"/>
          <p:nvPr>
            <p:ph idx="4" type="body"/>
          </p:nvPr>
        </p:nvSpPr>
        <p:spPr>
          <a:xfrm>
            <a:off x="307572" y="1255475"/>
            <a:ext cx="2537100" cy="383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SzPts val="1800"/>
              <a:buFont typeface="Proxima Nova Extrabold"/>
              <a:buNone/>
              <a:defRPr i="0" sz="1900" u="none" cap="none" strike="noStrike">
                <a:latin typeface="Proxima Nova Extrabold"/>
                <a:ea typeface="Proxima Nova Extrabold"/>
                <a:cs typeface="Proxima Nova Extrabold"/>
                <a:sym typeface="Proxima Nova Extrabold"/>
              </a:defRPr>
            </a:lvl1pPr>
            <a:lvl2pPr indent="-228600" lvl="1" marL="9144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2pPr>
            <a:lvl3pPr indent="-228600" lvl="2" marL="13716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3pPr>
            <a:lvl4pPr indent="-228600" lvl="3" marL="18288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4pPr>
            <a:lvl5pPr indent="-228600" lvl="4" marL="22860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5pPr>
            <a:lvl6pPr indent="-228600" lvl="5" marL="27432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6pPr>
            <a:lvl7pPr indent="-228600" lvl="6" marL="32004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7pPr>
            <a:lvl8pPr indent="-228600" lvl="7" marL="36576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8pPr>
            <a:lvl9pPr indent="-228600" lvl="8" marL="41148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9pPr>
          </a:lstStyle>
          <a:p/>
        </p:txBody>
      </p:sp>
      <p:sp>
        <p:nvSpPr>
          <p:cNvPr id="98" name="Google Shape;98;p24"/>
          <p:cNvSpPr txBox="1"/>
          <p:nvPr>
            <p:ph idx="5" type="body"/>
          </p:nvPr>
        </p:nvSpPr>
        <p:spPr>
          <a:xfrm>
            <a:off x="6233254" y="1255475"/>
            <a:ext cx="2537100" cy="383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SzPts val="1800"/>
              <a:buFont typeface="Proxima Nova Extrabold"/>
              <a:buNone/>
              <a:defRPr i="0" sz="1900" u="none" cap="none" strike="noStrike">
                <a:latin typeface="Proxima Nova Extrabold"/>
                <a:ea typeface="Proxima Nova Extrabold"/>
                <a:cs typeface="Proxima Nova Extrabold"/>
                <a:sym typeface="Proxima Nova Extrabold"/>
              </a:defRPr>
            </a:lvl1pPr>
            <a:lvl2pPr indent="-228600" lvl="1" marL="9144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2pPr>
            <a:lvl3pPr indent="-228600" lvl="2" marL="13716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3pPr>
            <a:lvl4pPr indent="-228600" lvl="3" marL="18288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4pPr>
            <a:lvl5pPr indent="-228600" lvl="4" marL="22860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5pPr>
            <a:lvl6pPr indent="-228600" lvl="5" marL="27432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6pPr>
            <a:lvl7pPr indent="-228600" lvl="6" marL="32004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7pPr>
            <a:lvl8pPr indent="-228600" lvl="7" marL="36576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8pPr>
            <a:lvl9pPr indent="-228600" lvl="8" marL="4114800" marR="0" rtl="0" algn="ctr">
              <a:lnSpc>
                <a:spcPct val="100000"/>
              </a:lnSpc>
              <a:spcBef>
                <a:spcPts val="0"/>
              </a:spcBef>
              <a:spcAft>
                <a:spcPts val="0"/>
              </a:spcAft>
              <a:buSzPts val="1400"/>
              <a:buFont typeface="Proxima Nova Extrabold"/>
              <a:buNone/>
              <a:defRPr i="0" sz="1900" u="none" cap="none" strike="noStrike">
                <a:latin typeface="Proxima Nova Extrabold"/>
                <a:ea typeface="Proxima Nova Extrabold"/>
                <a:cs typeface="Proxima Nova Extrabold"/>
                <a:sym typeface="Proxima Nova Extrabold"/>
              </a:defRPr>
            </a:lvl9pPr>
          </a:lstStyle>
          <a:p/>
        </p:txBody>
      </p:sp>
      <p:sp>
        <p:nvSpPr>
          <p:cNvPr id="99" name="Google Shape;99;p24"/>
          <p:cNvSpPr txBox="1"/>
          <p:nvPr>
            <p:ph idx="6" type="body"/>
          </p:nvPr>
        </p:nvSpPr>
        <p:spPr>
          <a:xfrm>
            <a:off x="6233254" y="1662881"/>
            <a:ext cx="2537100" cy="30357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gn="ctr">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100" name="Google Shape;100;p24"/>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Copy + Image A" showMasterSp="0">
  <p:cSld name="Content - Copy + Image A">
    <p:bg>
      <p:bgPr>
        <a:solidFill>
          <a:srgbClr val="FFFFFF"/>
        </a:solidFill>
      </p:bgPr>
    </p:bg>
    <p:spTree>
      <p:nvGrpSpPr>
        <p:cNvPr id="101" name="Shape 101"/>
        <p:cNvGrpSpPr/>
        <p:nvPr/>
      </p:nvGrpSpPr>
      <p:grpSpPr>
        <a:xfrm>
          <a:off x="0" y="0"/>
          <a:ext cx="0" cy="0"/>
          <a:chOff x="0" y="0"/>
          <a:chExt cx="0" cy="0"/>
        </a:xfrm>
      </p:grpSpPr>
      <p:sp>
        <p:nvSpPr>
          <p:cNvPr id="102" name="Google Shape;102;p25"/>
          <p:cNvSpPr/>
          <p:nvPr/>
        </p:nvSpPr>
        <p:spPr>
          <a:xfrm>
            <a:off x="384224" y="386705"/>
            <a:ext cx="1833000" cy="57300"/>
          </a:xfrm>
          <a:prstGeom prst="rect">
            <a:avLst/>
          </a:prstGeom>
          <a:solidFill>
            <a:srgbClr val="0F65E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103" name="Google Shape;103;p25"/>
          <p:cNvSpPr txBox="1"/>
          <p:nvPr>
            <p:ph idx="1" type="body"/>
          </p:nvPr>
        </p:nvSpPr>
        <p:spPr>
          <a:xfrm>
            <a:off x="307572" y="1267782"/>
            <a:ext cx="4021800" cy="3425100"/>
          </a:xfrm>
          <a:prstGeom prst="rect">
            <a:avLst/>
          </a:prstGeom>
          <a:noFill/>
          <a:ln>
            <a:noFill/>
          </a:ln>
        </p:spPr>
        <p:txBody>
          <a:bodyPr anchorCtr="0" anchor="t" bIns="91425" lIns="91425" spcFirstLastPara="1" rIns="91425" wrap="square" tIns="91425"/>
          <a:lstStyle>
            <a:lvl1pPr indent="-228600" lvl="0" marL="457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1pPr>
            <a:lvl2pPr indent="-228600" lvl="1" marL="914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2pPr>
            <a:lvl3pPr indent="-228600" lvl="2" marL="1371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3pPr>
            <a:lvl4pPr indent="-228600" lvl="3" marL="1828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4pPr>
            <a:lvl5pPr indent="-228600" lvl="4" marL="22860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5pPr>
            <a:lvl6pPr indent="-228600" lvl="5" marL="27432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6pPr>
            <a:lvl7pPr indent="-228600" lvl="6" marL="32004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7pPr>
            <a:lvl8pPr indent="-228600" lvl="7" marL="36576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8pPr>
            <a:lvl9pPr indent="-228600" lvl="8" marL="4114800" marR="0" rtl="0">
              <a:lnSpc>
                <a:spcPct val="100000"/>
              </a:lnSpc>
              <a:spcBef>
                <a:spcPts val="0"/>
              </a:spcBef>
              <a:spcAft>
                <a:spcPts val="0"/>
              </a:spcAft>
              <a:buSzPts val="1700"/>
              <a:buFont typeface="Proxima Nova Semibold"/>
              <a:buNone/>
              <a:defRPr i="0" sz="1700" u="none" cap="none" strike="noStrike">
                <a:latin typeface="Proxima Nova Semibold"/>
                <a:ea typeface="Proxima Nova Semibold"/>
                <a:cs typeface="Proxima Nova Semibold"/>
                <a:sym typeface="Proxima Nova Semibold"/>
              </a:defRPr>
            </a:lvl9pPr>
          </a:lstStyle>
          <a:p/>
        </p:txBody>
      </p:sp>
      <p:sp>
        <p:nvSpPr>
          <p:cNvPr id="104" name="Google Shape;104;p25"/>
          <p:cNvSpPr txBox="1"/>
          <p:nvPr>
            <p:ph type="title"/>
          </p:nvPr>
        </p:nvSpPr>
        <p:spPr>
          <a:xfrm>
            <a:off x="335639" y="617725"/>
            <a:ext cx="4013400" cy="476100"/>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0"/>
              </a:spcBef>
              <a:spcAft>
                <a:spcPts val="0"/>
              </a:spcAft>
              <a:buClr>
                <a:srgbClr val="EE3322"/>
              </a:buClr>
              <a:buSzPts val="2800"/>
              <a:buFont typeface="Proxima Nova Extrabold"/>
              <a:buNone/>
              <a:defRPr b="0" i="0" sz="3000" u="none" cap="none" strike="noStrike">
                <a:solidFill>
                  <a:srgbClr val="EE3322"/>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105" name="Google Shape;105;p25"/>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
        <p:nvSpPr>
          <p:cNvPr id="106" name="Google Shape;106;p25"/>
          <p:cNvSpPr/>
          <p:nvPr/>
        </p:nvSpPr>
        <p:spPr>
          <a:xfrm>
            <a:off x="5657675" y="1368975"/>
            <a:ext cx="2405400" cy="2405400"/>
          </a:xfrm>
          <a:prstGeom prst="ellipse">
            <a:avLst/>
          </a:prstGeom>
          <a:no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5"/>
          <p:cNvSpPr txBox="1"/>
          <p:nvPr/>
        </p:nvSpPr>
        <p:spPr>
          <a:xfrm>
            <a:off x="6071625" y="2288625"/>
            <a:ext cx="1612800" cy="56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B7B7B7"/>
                </a:solidFill>
                <a:latin typeface="Proxima Nova"/>
                <a:ea typeface="Proxima Nova"/>
                <a:cs typeface="Proxima Nova"/>
                <a:sym typeface="Proxima Nova"/>
              </a:rPr>
              <a:t>PLACE IMAGE HERE</a:t>
            </a:r>
            <a:endParaRPr sz="1000">
              <a:solidFill>
                <a:srgbClr val="B7B7B7"/>
              </a:solidFill>
              <a:latin typeface="Proxima Nova"/>
              <a:ea typeface="Proxima Nova"/>
              <a:cs typeface="Proxima Nova"/>
              <a:sym typeface="Proxima Nova"/>
            </a:endParaRPr>
          </a:p>
          <a:p>
            <a:pPr indent="0" lvl="0" marL="0" rtl="0" algn="ctr">
              <a:spcBef>
                <a:spcPts val="0"/>
              </a:spcBef>
              <a:spcAft>
                <a:spcPts val="0"/>
              </a:spcAft>
              <a:buNone/>
            </a:pPr>
            <a:r>
              <a:t/>
            </a:r>
            <a:endParaRPr sz="1000">
              <a:solidFill>
                <a:srgbClr val="B7B7B7"/>
              </a:solidFill>
              <a:latin typeface="Proxima Nova"/>
              <a:ea typeface="Proxima Nova"/>
              <a:cs typeface="Proxima Nova"/>
              <a:sym typeface="Proxima Nova"/>
            </a:endParaRPr>
          </a:p>
          <a:p>
            <a:pPr indent="0" lvl="0" marL="0" rtl="0" algn="ctr">
              <a:spcBef>
                <a:spcPts val="0"/>
              </a:spcBef>
              <a:spcAft>
                <a:spcPts val="0"/>
              </a:spcAft>
              <a:buNone/>
            </a:pPr>
            <a:r>
              <a:rPr lang="en" sz="1000">
                <a:solidFill>
                  <a:srgbClr val="B7B7B7"/>
                </a:solidFill>
                <a:latin typeface="Proxima Nova"/>
                <a:ea typeface="Proxima Nova"/>
                <a:cs typeface="Proxima Nova"/>
                <a:sym typeface="Proxima Nova"/>
              </a:rPr>
              <a:t>IT </a:t>
            </a:r>
            <a:r>
              <a:rPr b="1" lang="en" sz="1000">
                <a:solidFill>
                  <a:srgbClr val="B7B7B7"/>
                </a:solidFill>
                <a:latin typeface="Proxima Nova"/>
                <a:ea typeface="Proxima Nova"/>
                <a:cs typeface="Proxima Nova"/>
                <a:sym typeface="Proxima Nova"/>
              </a:rPr>
              <a:t>DOES NOT </a:t>
            </a:r>
            <a:endParaRPr b="1" sz="1000">
              <a:solidFill>
                <a:srgbClr val="B7B7B7"/>
              </a:solidFill>
              <a:latin typeface="Proxima Nova"/>
              <a:ea typeface="Proxima Nova"/>
              <a:cs typeface="Proxima Nova"/>
              <a:sym typeface="Proxima Nova"/>
            </a:endParaRPr>
          </a:p>
          <a:p>
            <a:pPr indent="0" lvl="0" marL="0" rtl="0" algn="ctr">
              <a:spcBef>
                <a:spcPts val="0"/>
              </a:spcBef>
              <a:spcAft>
                <a:spcPts val="0"/>
              </a:spcAft>
              <a:buNone/>
            </a:pPr>
            <a:r>
              <a:rPr lang="en" sz="1000">
                <a:solidFill>
                  <a:srgbClr val="B7B7B7"/>
                </a:solidFill>
                <a:latin typeface="Proxima Nova"/>
                <a:ea typeface="Proxima Nova"/>
                <a:cs typeface="Proxima Nova"/>
                <a:sym typeface="Proxima Nova"/>
              </a:rPr>
              <a:t>HAVE TO BE IN A CIRCLE</a:t>
            </a:r>
            <a:endParaRPr sz="1000">
              <a:solidFill>
                <a:srgbClr val="B7B7B7"/>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A" showMasterSp="0">
  <p:cSld name="Title copy">
    <p:spTree>
      <p:nvGrpSpPr>
        <p:cNvPr id="108" name="Shape 108"/>
        <p:cNvGrpSpPr/>
        <p:nvPr/>
      </p:nvGrpSpPr>
      <p:grpSpPr>
        <a:xfrm>
          <a:off x="0" y="0"/>
          <a:ext cx="0" cy="0"/>
          <a:chOff x="0" y="0"/>
          <a:chExt cx="0" cy="0"/>
        </a:xfrm>
      </p:grpSpPr>
      <p:pic>
        <p:nvPicPr>
          <p:cNvPr id="109" name="Google Shape;109;p26"/>
          <p:cNvPicPr preferRelativeResize="0"/>
          <p:nvPr/>
        </p:nvPicPr>
        <p:blipFill rotWithShape="1">
          <a:blip r:embed="rId2">
            <a:alphaModFix/>
          </a:blip>
          <a:srcRect b="0" l="0" r="0" t="0"/>
          <a:stretch/>
        </p:blipFill>
        <p:spPr>
          <a:xfrm>
            <a:off x="4131770" y="4539086"/>
            <a:ext cx="880500" cy="151200"/>
          </a:xfrm>
          <a:prstGeom prst="rect">
            <a:avLst/>
          </a:prstGeom>
          <a:noFill/>
          <a:ln>
            <a:noFill/>
          </a:ln>
        </p:spPr>
      </p:pic>
      <p:sp>
        <p:nvSpPr>
          <p:cNvPr id="110" name="Google Shape;110;p26"/>
          <p:cNvSpPr txBox="1"/>
          <p:nvPr>
            <p:ph idx="1" type="body"/>
          </p:nvPr>
        </p:nvSpPr>
        <p:spPr>
          <a:xfrm>
            <a:off x="679756" y="2028825"/>
            <a:ext cx="7784400" cy="1086000"/>
          </a:xfrm>
          <a:prstGeom prst="rect">
            <a:avLst/>
          </a:prstGeom>
          <a:noFill/>
          <a:ln>
            <a:noFill/>
          </a:ln>
        </p:spPr>
        <p:txBody>
          <a:bodyPr anchorCtr="0" anchor="ctr" bIns="91425" lIns="91425" spcFirstLastPara="1" rIns="91425" wrap="square" tIns="91425"/>
          <a:lstStyle>
            <a:lvl1pPr indent="-228600" lvl="0" marL="457200" marR="0" rtl="0" algn="ctr">
              <a:lnSpc>
                <a:spcPct val="100000"/>
              </a:lnSpc>
              <a:spcBef>
                <a:spcPts val="0"/>
              </a:spcBef>
              <a:spcAft>
                <a:spcPts val="0"/>
              </a:spcAft>
              <a:buClr>
                <a:srgbClr val="FFFFFF"/>
              </a:buClr>
              <a:buSzPts val="1800"/>
              <a:buFont typeface="Proxima Nova Extrabold"/>
              <a:buNone/>
              <a:defRPr b="0" i="0" sz="6800" u="none" cap="none" strike="noStrike">
                <a:solidFill>
                  <a:srgbClr val="FFFFFF"/>
                </a:solidFill>
                <a:latin typeface="Proxima Nova Extrabold"/>
                <a:ea typeface="Proxima Nova Extrabold"/>
                <a:cs typeface="Proxima Nova Extrabold"/>
                <a:sym typeface="Proxima Nova Extrabold"/>
              </a:defRPr>
            </a:lvl1pPr>
            <a:lvl2pPr indent="-228600" lvl="1" marL="914400" marR="0" rtl="0" algn="ctr">
              <a:lnSpc>
                <a:spcPct val="100000"/>
              </a:lnSpc>
              <a:spcBef>
                <a:spcPts val="0"/>
              </a:spcBef>
              <a:spcAft>
                <a:spcPts val="0"/>
              </a:spcAft>
              <a:buClr>
                <a:srgbClr val="FFFFFF"/>
              </a:buClr>
              <a:buSzPts val="1400"/>
              <a:buFont typeface="Proxima Nova Extrabold"/>
              <a:buNone/>
              <a:defRPr b="0" i="0" sz="1900" u="none" cap="none" strike="noStrike">
                <a:solidFill>
                  <a:srgbClr val="FFFFFF"/>
                </a:solidFill>
                <a:latin typeface="Proxima Nova Extrabold"/>
                <a:ea typeface="Proxima Nova Extrabold"/>
                <a:cs typeface="Proxima Nova Extrabold"/>
                <a:sym typeface="Proxima Nova Extrabold"/>
              </a:defRPr>
            </a:lvl2pPr>
            <a:lvl3pPr indent="-228600" lvl="2" marL="1371600" marR="0" rtl="0" algn="ctr">
              <a:lnSpc>
                <a:spcPct val="100000"/>
              </a:lnSpc>
              <a:spcBef>
                <a:spcPts val="0"/>
              </a:spcBef>
              <a:spcAft>
                <a:spcPts val="0"/>
              </a:spcAft>
              <a:buClr>
                <a:srgbClr val="FFFFFF"/>
              </a:buClr>
              <a:buSzPts val="1400"/>
              <a:buFont typeface="Proxima Nova Extrabold"/>
              <a:buNone/>
              <a:defRPr b="0" i="0" sz="1900" u="none" cap="none" strike="noStrike">
                <a:solidFill>
                  <a:srgbClr val="FFFFFF"/>
                </a:solidFill>
                <a:latin typeface="Proxima Nova Extrabold"/>
                <a:ea typeface="Proxima Nova Extrabold"/>
                <a:cs typeface="Proxima Nova Extrabold"/>
                <a:sym typeface="Proxima Nova Extrabold"/>
              </a:defRPr>
            </a:lvl3pPr>
            <a:lvl4pPr indent="-228600" lvl="3" marL="1828800" marR="0" rtl="0" algn="ctr">
              <a:lnSpc>
                <a:spcPct val="100000"/>
              </a:lnSpc>
              <a:spcBef>
                <a:spcPts val="0"/>
              </a:spcBef>
              <a:spcAft>
                <a:spcPts val="0"/>
              </a:spcAft>
              <a:buClr>
                <a:srgbClr val="FFFFFF"/>
              </a:buClr>
              <a:buSzPts val="1400"/>
              <a:buFont typeface="Proxima Nova Extrabold"/>
              <a:buNone/>
              <a:defRPr b="0" i="0" sz="1900" u="none" cap="none" strike="noStrike">
                <a:solidFill>
                  <a:srgbClr val="FFFFFF"/>
                </a:solidFill>
                <a:latin typeface="Proxima Nova Extrabold"/>
                <a:ea typeface="Proxima Nova Extrabold"/>
                <a:cs typeface="Proxima Nova Extrabold"/>
                <a:sym typeface="Proxima Nova Extrabold"/>
              </a:defRPr>
            </a:lvl4pPr>
            <a:lvl5pPr indent="-228600" lvl="4" marL="2286000" marR="0" rtl="0" algn="ctr">
              <a:lnSpc>
                <a:spcPct val="100000"/>
              </a:lnSpc>
              <a:spcBef>
                <a:spcPts val="0"/>
              </a:spcBef>
              <a:spcAft>
                <a:spcPts val="0"/>
              </a:spcAft>
              <a:buClr>
                <a:srgbClr val="FFFFFF"/>
              </a:buClr>
              <a:buSzPts val="1400"/>
              <a:buFont typeface="Proxima Nova Extrabold"/>
              <a:buNone/>
              <a:defRPr b="0" i="0" sz="1900" u="none" cap="none" strike="noStrike">
                <a:solidFill>
                  <a:srgbClr val="FFFFFF"/>
                </a:solidFill>
                <a:latin typeface="Proxima Nova Extrabold"/>
                <a:ea typeface="Proxima Nova Extrabold"/>
                <a:cs typeface="Proxima Nova Extrabold"/>
                <a:sym typeface="Proxima Nova Extrabold"/>
              </a:defRPr>
            </a:lvl5pPr>
            <a:lvl6pPr indent="-228600" lvl="5" marL="2743200" marR="0" rtl="0" algn="ctr">
              <a:lnSpc>
                <a:spcPct val="100000"/>
              </a:lnSpc>
              <a:spcBef>
                <a:spcPts val="0"/>
              </a:spcBef>
              <a:spcAft>
                <a:spcPts val="0"/>
              </a:spcAft>
              <a:buClr>
                <a:srgbClr val="FFFFFF"/>
              </a:buClr>
              <a:buSzPts val="1400"/>
              <a:buFont typeface="Proxima Nova Extrabold"/>
              <a:buNone/>
              <a:defRPr b="0" i="0" sz="1900" u="none" cap="none" strike="noStrike">
                <a:solidFill>
                  <a:srgbClr val="FFFFFF"/>
                </a:solidFill>
                <a:latin typeface="Proxima Nova Extrabold"/>
                <a:ea typeface="Proxima Nova Extrabold"/>
                <a:cs typeface="Proxima Nova Extrabold"/>
                <a:sym typeface="Proxima Nova Extrabold"/>
              </a:defRPr>
            </a:lvl6pPr>
            <a:lvl7pPr indent="-228600" lvl="6" marL="3200400" marR="0" rtl="0" algn="ctr">
              <a:lnSpc>
                <a:spcPct val="100000"/>
              </a:lnSpc>
              <a:spcBef>
                <a:spcPts val="0"/>
              </a:spcBef>
              <a:spcAft>
                <a:spcPts val="0"/>
              </a:spcAft>
              <a:buClr>
                <a:srgbClr val="FFFFFF"/>
              </a:buClr>
              <a:buSzPts val="1400"/>
              <a:buFont typeface="Proxima Nova Extrabold"/>
              <a:buNone/>
              <a:defRPr b="0" i="0" sz="1900" u="none" cap="none" strike="noStrike">
                <a:solidFill>
                  <a:srgbClr val="FFFFFF"/>
                </a:solidFill>
                <a:latin typeface="Proxima Nova Extrabold"/>
                <a:ea typeface="Proxima Nova Extrabold"/>
                <a:cs typeface="Proxima Nova Extrabold"/>
                <a:sym typeface="Proxima Nova Extrabold"/>
              </a:defRPr>
            </a:lvl7pPr>
            <a:lvl8pPr indent="-228600" lvl="7" marL="3657600" marR="0" rtl="0" algn="ctr">
              <a:lnSpc>
                <a:spcPct val="100000"/>
              </a:lnSpc>
              <a:spcBef>
                <a:spcPts val="0"/>
              </a:spcBef>
              <a:spcAft>
                <a:spcPts val="0"/>
              </a:spcAft>
              <a:buClr>
                <a:srgbClr val="FFFFFF"/>
              </a:buClr>
              <a:buSzPts val="1400"/>
              <a:buFont typeface="Proxima Nova Extrabold"/>
              <a:buNone/>
              <a:defRPr b="0" i="0" sz="1900" u="none" cap="none" strike="noStrike">
                <a:solidFill>
                  <a:srgbClr val="FFFFFF"/>
                </a:solidFill>
                <a:latin typeface="Proxima Nova Extrabold"/>
                <a:ea typeface="Proxima Nova Extrabold"/>
                <a:cs typeface="Proxima Nova Extrabold"/>
                <a:sym typeface="Proxima Nova Extrabold"/>
              </a:defRPr>
            </a:lvl8pPr>
            <a:lvl9pPr indent="-228600" lvl="8" marL="4114800" marR="0" rtl="0" algn="ctr">
              <a:lnSpc>
                <a:spcPct val="100000"/>
              </a:lnSpc>
              <a:spcBef>
                <a:spcPts val="0"/>
              </a:spcBef>
              <a:spcAft>
                <a:spcPts val="0"/>
              </a:spcAft>
              <a:buClr>
                <a:srgbClr val="FFFFFF"/>
              </a:buClr>
              <a:buSzPts val="1400"/>
              <a:buFont typeface="Proxima Nova Extrabold"/>
              <a:buNone/>
              <a:defRPr b="0" i="0" sz="19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111" name="Google Shape;111;p26"/>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Image" showMasterSp="0">
  <p:cSld name="Content - Image">
    <p:bg>
      <p:bgPr>
        <a:solidFill>
          <a:srgbClr val="000000"/>
        </a:solidFill>
      </p:bgPr>
    </p:bg>
    <p:spTree>
      <p:nvGrpSpPr>
        <p:cNvPr id="112" name="Shape 112"/>
        <p:cNvGrpSpPr/>
        <p:nvPr/>
      </p:nvGrpSpPr>
      <p:grpSpPr>
        <a:xfrm>
          <a:off x="0" y="0"/>
          <a:ext cx="0" cy="0"/>
          <a:chOff x="0" y="0"/>
          <a:chExt cx="0" cy="0"/>
        </a:xfrm>
      </p:grpSpPr>
      <p:sp>
        <p:nvSpPr>
          <p:cNvPr id="113" name="Google Shape;113;p27"/>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
        <p:nvSpPr>
          <p:cNvPr id="114" name="Google Shape;114;p27"/>
          <p:cNvSpPr txBox="1"/>
          <p:nvPr/>
        </p:nvSpPr>
        <p:spPr>
          <a:xfrm>
            <a:off x="3114175" y="2288550"/>
            <a:ext cx="2915700" cy="56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Proxima Nova"/>
                <a:ea typeface="Proxima Nova"/>
                <a:cs typeface="Proxima Nova"/>
                <a:sym typeface="Proxima Nova"/>
              </a:rPr>
              <a:t>PLACE FULL WIDTH + HEIGHT IMAGE HERE</a:t>
            </a:r>
            <a:endParaRPr sz="1000">
              <a:solidFill>
                <a:srgbClr val="999999"/>
              </a:solidFill>
              <a:latin typeface="Proxima Nova"/>
              <a:ea typeface="Proxima Nova"/>
              <a:cs typeface="Proxima Nova"/>
              <a:sym typeface="Proxima Nova"/>
            </a:endParaRPr>
          </a:p>
        </p:txBody>
      </p:sp>
      <p:grpSp>
        <p:nvGrpSpPr>
          <p:cNvPr id="115" name="Google Shape;115;p27"/>
          <p:cNvGrpSpPr/>
          <p:nvPr/>
        </p:nvGrpSpPr>
        <p:grpSpPr>
          <a:xfrm>
            <a:off x="240475" y="198450"/>
            <a:ext cx="8663100" cy="4746600"/>
            <a:chOff x="240475" y="198450"/>
            <a:chExt cx="8663100" cy="4746600"/>
          </a:xfrm>
        </p:grpSpPr>
        <p:cxnSp>
          <p:nvCxnSpPr>
            <p:cNvPr id="116" name="Google Shape;116;p27"/>
            <p:cNvCxnSpPr/>
            <p:nvPr/>
          </p:nvCxnSpPr>
          <p:spPr>
            <a:xfrm rot="10800000">
              <a:off x="240475" y="198450"/>
              <a:ext cx="2873700" cy="2090100"/>
            </a:xfrm>
            <a:prstGeom prst="straightConnector1">
              <a:avLst/>
            </a:prstGeom>
            <a:noFill/>
            <a:ln cap="flat" cmpd="sng" w="9525">
              <a:solidFill>
                <a:srgbClr val="666666"/>
              </a:solidFill>
              <a:prstDash val="dash"/>
              <a:round/>
              <a:headEnd len="med" w="med" type="none"/>
              <a:tailEnd len="med" w="med" type="triangle"/>
            </a:ln>
          </p:spPr>
        </p:cxnSp>
        <p:cxnSp>
          <p:nvCxnSpPr>
            <p:cNvPr id="117" name="Google Shape;117;p27"/>
            <p:cNvCxnSpPr/>
            <p:nvPr/>
          </p:nvCxnSpPr>
          <p:spPr>
            <a:xfrm flipH="1" rot="10800000">
              <a:off x="6029875" y="198450"/>
              <a:ext cx="2873700" cy="2090100"/>
            </a:xfrm>
            <a:prstGeom prst="straightConnector1">
              <a:avLst/>
            </a:prstGeom>
            <a:noFill/>
            <a:ln cap="flat" cmpd="sng" w="9525">
              <a:solidFill>
                <a:srgbClr val="666666"/>
              </a:solidFill>
              <a:prstDash val="dash"/>
              <a:round/>
              <a:headEnd len="med" w="med" type="none"/>
              <a:tailEnd len="med" w="med" type="triangle"/>
            </a:ln>
          </p:spPr>
        </p:cxnSp>
        <p:cxnSp>
          <p:nvCxnSpPr>
            <p:cNvPr id="118" name="Google Shape;118;p27"/>
            <p:cNvCxnSpPr/>
            <p:nvPr/>
          </p:nvCxnSpPr>
          <p:spPr>
            <a:xfrm flipH="1">
              <a:off x="240475" y="2854950"/>
              <a:ext cx="2873700" cy="2090100"/>
            </a:xfrm>
            <a:prstGeom prst="straightConnector1">
              <a:avLst/>
            </a:prstGeom>
            <a:noFill/>
            <a:ln cap="flat" cmpd="sng" w="9525">
              <a:solidFill>
                <a:srgbClr val="666666"/>
              </a:solidFill>
              <a:prstDash val="dash"/>
              <a:round/>
              <a:headEnd len="med" w="med" type="none"/>
              <a:tailEnd len="med" w="med" type="triangle"/>
            </a:ln>
          </p:spPr>
        </p:cxnSp>
        <p:cxnSp>
          <p:nvCxnSpPr>
            <p:cNvPr id="119" name="Google Shape;119;p27"/>
            <p:cNvCxnSpPr/>
            <p:nvPr/>
          </p:nvCxnSpPr>
          <p:spPr>
            <a:xfrm>
              <a:off x="6029875" y="2854950"/>
              <a:ext cx="2873700" cy="2090100"/>
            </a:xfrm>
            <a:prstGeom prst="straightConnector1">
              <a:avLst/>
            </a:prstGeom>
            <a:noFill/>
            <a:ln cap="flat" cmpd="sng" w="9525">
              <a:solidFill>
                <a:srgbClr val="666666"/>
              </a:solidFill>
              <a:prstDash val="dash"/>
              <a:round/>
              <a:headEnd len="med" w="med" type="none"/>
              <a:tailEnd len="med" w="med" type="triangle"/>
            </a:ln>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 - White" showMasterSp="0">
  <p:cSld name="Section Title A - White">
    <p:bg>
      <p:bgPr>
        <a:solidFill>
          <a:srgbClr val="FFFFFF"/>
        </a:solidFill>
      </p:bgPr>
    </p:bg>
    <p:spTree>
      <p:nvGrpSpPr>
        <p:cNvPr id="120" name="Shape 120"/>
        <p:cNvGrpSpPr/>
        <p:nvPr/>
      </p:nvGrpSpPr>
      <p:grpSpPr>
        <a:xfrm>
          <a:off x="0" y="0"/>
          <a:ext cx="0" cy="0"/>
          <a:chOff x="0" y="0"/>
          <a:chExt cx="0" cy="0"/>
        </a:xfrm>
      </p:grpSpPr>
      <p:sp>
        <p:nvSpPr>
          <p:cNvPr id="121" name="Google Shape;121;p28"/>
          <p:cNvSpPr txBox="1"/>
          <p:nvPr>
            <p:ph type="title"/>
          </p:nvPr>
        </p:nvSpPr>
        <p:spPr>
          <a:xfrm>
            <a:off x="387891" y="1280709"/>
            <a:ext cx="8368200" cy="2277300"/>
          </a:xfrm>
          <a:prstGeom prst="rect">
            <a:avLst/>
          </a:prstGeom>
          <a:noFill/>
          <a:ln>
            <a:noFill/>
          </a:ln>
        </p:spPr>
        <p:txBody>
          <a:bodyPr anchorCtr="0" anchor="ctr" bIns="91425" lIns="91425" spcFirstLastPara="1" rIns="91425" wrap="square" tIns="91425"/>
          <a:lstStyle>
            <a:lvl1pPr indent="0" lvl="0" marL="0" marR="0" rtl="0" algn="ctr">
              <a:lnSpc>
                <a:spcPct val="90000"/>
              </a:lnSpc>
              <a:spcBef>
                <a:spcPts val="0"/>
              </a:spcBef>
              <a:spcAft>
                <a:spcPts val="0"/>
              </a:spcAft>
              <a:buClr>
                <a:srgbClr val="000000"/>
              </a:buClr>
              <a:buSzPts val="2800"/>
              <a:buFont typeface="Proxima Nova Extrabold"/>
              <a:buNone/>
              <a:defRPr b="0" i="0" sz="4500" u="none" cap="none" strike="noStrike">
                <a:solidFill>
                  <a:srgbClr val="000000"/>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sp>
        <p:nvSpPr>
          <p:cNvPr id="122" name="Google Shape;122;p28"/>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pic>
        <p:nvPicPr>
          <p:cNvPr id="123" name="Google Shape;123;p28"/>
          <p:cNvPicPr preferRelativeResize="0"/>
          <p:nvPr/>
        </p:nvPicPr>
        <p:blipFill rotWithShape="1">
          <a:blip r:embed="rId2">
            <a:alphaModFix/>
          </a:blip>
          <a:srcRect b="0" l="0" r="0" t="0"/>
          <a:stretch/>
        </p:blipFill>
        <p:spPr>
          <a:xfrm>
            <a:off x="326498" y="4623224"/>
            <a:ext cx="628500" cy="217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 - Gray" showMasterSp="0">
  <p:cSld name="Section Title A - Gray">
    <p:bg>
      <p:bgPr>
        <a:solidFill>
          <a:srgbClr val="3B3B3B"/>
        </a:solidFill>
      </p:bgPr>
    </p:bg>
    <p:spTree>
      <p:nvGrpSpPr>
        <p:cNvPr id="124" name="Shape 124"/>
        <p:cNvGrpSpPr/>
        <p:nvPr/>
      </p:nvGrpSpPr>
      <p:grpSpPr>
        <a:xfrm>
          <a:off x="0" y="0"/>
          <a:ext cx="0" cy="0"/>
          <a:chOff x="0" y="0"/>
          <a:chExt cx="0" cy="0"/>
        </a:xfrm>
      </p:grpSpPr>
      <p:sp>
        <p:nvSpPr>
          <p:cNvPr id="125" name="Google Shape;125;p29"/>
          <p:cNvSpPr txBox="1"/>
          <p:nvPr>
            <p:ph type="title"/>
          </p:nvPr>
        </p:nvSpPr>
        <p:spPr>
          <a:xfrm>
            <a:off x="387891" y="1280709"/>
            <a:ext cx="8368200" cy="2277300"/>
          </a:xfrm>
          <a:prstGeom prst="rect">
            <a:avLst/>
          </a:prstGeom>
          <a:noFill/>
          <a:ln>
            <a:noFill/>
          </a:ln>
        </p:spPr>
        <p:txBody>
          <a:bodyPr anchorCtr="0" anchor="ctr" bIns="91425" lIns="91425" spcFirstLastPara="1" rIns="91425" wrap="square" tIns="91425"/>
          <a:lstStyle>
            <a:lvl1pPr indent="0" lvl="0" marL="0" marR="0" rtl="0">
              <a:lnSpc>
                <a:spcPct val="90000"/>
              </a:lnSpc>
              <a:spcBef>
                <a:spcPts val="0"/>
              </a:spcBef>
              <a:spcAft>
                <a:spcPts val="0"/>
              </a:spcAft>
              <a:buClr>
                <a:srgbClr val="FFFFFF"/>
              </a:buClr>
              <a:buSzPts val="2800"/>
              <a:buFont typeface="Proxima Nova Extrabold"/>
              <a:buNone/>
              <a:defRPr b="0" i="0" sz="4500" u="none" cap="none" strike="noStrike">
                <a:solidFill>
                  <a:srgbClr val="FFFFFF"/>
                </a:solidFill>
                <a:latin typeface="Proxima Nova Extrabold"/>
                <a:ea typeface="Proxima Nova Extrabold"/>
                <a:cs typeface="Proxima Nova Extrabold"/>
                <a:sym typeface="Proxima Nova Extrabold"/>
              </a:defRPr>
            </a:lvl1pPr>
            <a:lvl2pPr indent="88900" lvl="1" marL="0" marR="0" rtl="0">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pic>
        <p:nvPicPr>
          <p:cNvPr id="126" name="Google Shape;126;p29"/>
          <p:cNvPicPr preferRelativeResize="0"/>
          <p:nvPr/>
        </p:nvPicPr>
        <p:blipFill rotWithShape="1">
          <a:blip r:embed="rId2">
            <a:alphaModFix/>
          </a:blip>
          <a:srcRect b="0" l="0" r="0" t="0"/>
          <a:stretch/>
        </p:blipFill>
        <p:spPr>
          <a:xfrm>
            <a:off x="388812" y="4689992"/>
            <a:ext cx="488100" cy="83700"/>
          </a:xfrm>
          <a:prstGeom prst="rect">
            <a:avLst/>
          </a:prstGeom>
          <a:noFill/>
          <a:ln>
            <a:noFill/>
          </a:ln>
        </p:spPr>
      </p:pic>
      <p:sp>
        <p:nvSpPr>
          <p:cNvPr id="127" name="Google Shape;127;p29"/>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 - Image" showMasterSp="0">
  <p:cSld name="Section Title A - Image">
    <p:bg>
      <p:bgPr>
        <a:solidFill>
          <a:srgbClr val="000000"/>
        </a:solidFill>
      </p:bgPr>
    </p:bg>
    <p:spTree>
      <p:nvGrpSpPr>
        <p:cNvPr id="128" name="Shape 128"/>
        <p:cNvGrpSpPr/>
        <p:nvPr/>
      </p:nvGrpSpPr>
      <p:grpSpPr>
        <a:xfrm>
          <a:off x="0" y="0"/>
          <a:ext cx="0" cy="0"/>
          <a:chOff x="0" y="0"/>
          <a:chExt cx="0" cy="0"/>
        </a:xfrm>
      </p:grpSpPr>
      <p:sp>
        <p:nvSpPr>
          <p:cNvPr id="129" name="Google Shape;129;p30"/>
          <p:cNvSpPr txBox="1"/>
          <p:nvPr>
            <p:ph type="title"/>
          </p:nvPr>
        </p:nvSpPr>
        <p:spPr>
          <a:xfrm>
            <a:off x="387891" y="1280709"/>
            <a:ext cx="8368200" cy="2277300"/>
          </a:xfrm>
          <a:prstGeom prst="rect">
            <a:avLst/>
          </a:prstGeom>
          <a:noFill/>
          <a:ln>
            <a:noFill/>
          </a:ln>
        </p:spPr>
        <p:txBody>
          <a:bodyPr anchorCtr="0" anchor="ctr" bIns="91425" lIns="91425" spcFirstLastPara="1" rIns="91425" wrap="square" tIns="91425"/>
          <a:lstStyle>
            <a:lvl1pPr indent="0" lvl="0" marL="0" marR="0" rtl="0" algn="ctr">
              <a:lnSpc>
                <a:spcPct val="90000"/>
              </a:lnSpc>
              <a:spcBef>
                <a:spcPts val="0"/>
              </a:spcBef>
              <a:spcAft>
                <a:spcPts val="0"/>
              </a:spcAft>
              <a:buClr>
                <a:srgbClr val="FFFFFF"/>
              </a:buClr>
              <a:buSzPts val="2800"/>
              <a:buFont typeface="Proxima Nova Extrabold"/>
              <a:buNone/>
              <a:defRPr b="0" i="0" sz="4500" u="none" cap="none" strike="noStrike">
                <a:solidFill>
                  <a:srgbClr val="FFFFFF"/>
                </a:solidFill>
                <a:latin typeface="Proxima Nova Extrabold"/>
                <a:ea typeface="Proxima Nova Extrabold"/>
                <a:cs typeface="Proxima Nova Extrabold"/>
                <a:sym typeface="Proxima Nova Extrabold"/>
              </a:defRPr>
            </a:lvl1pPr>
            <a:lvl2pPr indent="88900" lvl="1"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2pPr>
            <a:lvl3pPr indent="177800" lvl="2"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3pPr>
            <a:lvl4pPr indent="254000" lvl="3"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4pPr>
            <a:lvl5pPr indent="342900" lvl="4"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5pPr>
            <a:lvl6pPr indent="431800" lvl="5"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6pPr>
            <a:lvl7pPr indent="520700" lvl="6"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7pPr>
            <a:lvl8pPr indent="596900" lvl="7"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8pPr>
            <a:lvl9pPr indent="685800" lvl="8" marL="0" marR="0" rtl="0" algn="ctr">
              <a:lnSpc>
                <a:spcPct val="100000"/>
              </a:lnSpc>
              <a:spcBef>
                <a:spcPts val="0"/>
              </a:spcBef>
              <a:spcAft>
                <a:spcPts val="0"/>
              </a:spcAft>
              <a:buClr>
                <a:srgbClr val="FFFFFF"/>
              </a:buClr>
              <a:buSzPts val="2800"/>
              <a:buFont typeface="Proxima Nova Extrabold"/>
              <a:buNone/>
              <a:defRPr b="0" i="0" sz="5600" u="none" cap="none" strike="noStrike">
                <a:solidFill>
                  <a:srgbClr val="FFFFFF"/>
                </a:solidFill>
                <a:latin typeface="Proxima Nova Extrabold"/>
                <a:ea typeface="Proxima Nova Extrabold"/>
                <a:cs typeface="Proxima Nova Extrabold"/>
                <a:sym typeface="Proxima Nova Extrabold"/>
              </a:defRPr>
            </a:lvl9pPr>
          </a:lstStyle>
          <a:p/>
        </p:txBody>
      </p:sp>
      <p:pic>
        <p:nvPicPr>
          <p:cNvPr id="130" name="Google Shape;130;p30"/>
          <p:cNvPicPr preferRelativeResize="0"/>
          <p:nvPr/>
        </p:nvPicPr>
        <p:blipFill rotWithShape="1">
          <a:blip r:embed="rId2">
            <a:alphaModFix/>
          </a:blip>
          <a:srcRect b="0" l="0" r="0" t="0"/>
          <a:stretch/>
        </p:blipFill>
        <p:spPr>
          <a:xfrm>
            <a:off x="388812" y="4689992"/>
            <a:ext cx="488100" cy="83700"/>
          </a:xfrm>
          <a:prstGeom prst="rect">
            <a:avLst/>
          </a:prstGeom>
          <a:noFill/>
          <a:ln>
            <a:noFill/>
          </a:ln>
        </p:spPr>
      </p:pic>
      <p:sp>
        <p:nvSpPr>
          <p:cNvPr id="131" name="Google Shape;131;p30"/>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edia Slide">
  <p:cSld name="TITLE_2">
    <p:bg>
      <p:bgPr>
        <a:solidFill>
          <a:srgbClr val="F4F4F4"/>
        </a:solidFill>
      </p:bgPr>
    </p:bg>
    <p:spTree>
      <p:nvGrpSpPr>
        <p:cNvPr id="136" name="Shape 136"/>
        <p:cNvGrpSpPr/>
        <p:nvPr/>
      </p:nvGrpSpPr>
      <p:grpSpPr>
        <a:xfrm>
          <a:off x="0" y="0"/>
          <a:ext cx="0" cy="0"/>
          <a:chOff x="0" y="0"/>
          <a:chExt cx="0" cy="0"/>
        </a:xfrm>
      </p:grpSpPr>
      <p:sp>
        <p:nvSpPr>
          <p:cNvPr id="137" name="Google Shape;137;p32"/>
          <p:cNvSpPr txBox="1"/>
          <p:nvPr/>
        </p:nvSpPr>
        <p:spPr>
          <a:xfrm>
            <a:off x="380975" y="1063125"/>
            <a:ext cx="2700000" cy="3654000"/>
          </a:xfrm>
          <a:prstGeom prst="rect">
            <a:avLst/>
          </a:prstGeom>
          <a:solidFill>
            <a:srgbClr val="ED463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Proxima Nova"/>
              <a:buNone/>
            </a:pPr>
            <a:r>
              <a:rPr b="1" i="0" lang="en" sz="3200" u="none" cap="none" strike="noStrike">
                <a:solidFill>
                  <a:srgbClr val="FFFFFF"/>
                </a:solidFill>
                <a:latin typeface="Proxima Nova"/>
                <a:ea typeface="Proxima Nova"/>
                <a:cs typeface="Proxima Nova"/>
                <a:sym typeface="Proxima Nova"/>
              </a:rPr>
              <a:t>$</a:t>
            </a:r>
            <a:r>
              <a:rPr b="1" lang="en" sz="3200">
                <a:solidFill>
                  <a:srgbClr val="FFFFFF"/>
                </a:solidFill>
                <a:latin typeface="Proxima Nova"/>
                <a:ea typeface="Proxima Nova"/>
                <a:cs typeface="Proxima Nova"/>
                <a:sym typeface="Proxima Nova"/>
              </a:rPr>
              <a:t>000k</a:t>
            </a:r>
            <a:endParaRPr sz="3200">
              <a:solidFill>
                <a:srgbClr val="FFFFFF"/>
              </a:solidFill>
            </a:endParaRPr>
          </a:p>
          <a:p>
            <a:pPr indent="0" lvl="0" marL="0" marR="0" rtl="0" algn="l">
              <a:lnSpc>
                <a:spcPct val="100000"/>
              </a:lnSpc>
              <a:spcBef>
                <a:spcPts val="0"/>
              </a:spcBef>
              <a:spcAft>
                <a:spcPts val="0"/>
              </a:spcAft>
              <a:buClr>
                <a:srgbClr val="FFFFFF"/>
              </a:buClr>
              <a:buFont typeface="Proxima Nova"/>
              <a:buNone/>
            </a:pPr>
            <a:r>
              <a:t/>
            </a:r>
            <a:endParaRPr b="1" sz="1400">
              <a:solidFill>
                <a:srgbClr val="FFFF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FFFFFF"/>
              </a:buClr>
              <a:buFont typeface="Proxima Nova"/>
              <a:buNone/>
            </a:pPr>
            <a:r>
              <a:rPr b="1" lang="en">
                <a:solidFill>
                  <a:srgbClr val="FFFFFF"/>
                </a:solidFill>
                <a:latin typeface="Proxima Nova"/>
                <a:ea typeface="Proxima Nova"/>
                <a:cs typeface="Proxima Nova"/>
                <a:sym typeface="Proxima Nova"/>
              </a:rPr>
              <a:t>X</a:t>
            </a:r>
            <a:r>
              <a:rPr b="1" i="0" lang="en" sz="1400" u="none" cap="none" strike="noStrike">
                <a:solidFill>
                  <a:srgbClr val="FFFFFF"/>
                </a:solidFill>
                <a:latin typeface="Proxima Nova"/>
                <a:ea typeface="Proxima Nova"/>
                <a:cs typeface="Proxima Nova"/>
                <a:sym typeface="Proxima Nova"/>
              </a:rPr>
              <a:t> Tasty Videos </a:t>
            </a:r>
            <a:r>
              <a:rPr b="0" i="1" lang="en" sz="1400" u="none" cap="none" strike="noStrike">
                <a:solidFill>
                  <a:srgbClr val="FFFFFF"/>
                </a:solidFill>
                <a:latin typeface="Proxima Nova"/>
                <a:ea typeface="Proxima Nova"/>
                <a:cs typeface="Proxima Nova"/>
                <a:sym typeface="Proxima Nova"/>
              </a:rPr>
              <a:t>with</a:t>
            </a:r>
            <a:br>
              <a:rPr b="0" i="1" lang="en" sz="1400" u="none" cap="none" strike="noStrike">
                <a:solidFill>
                  <a:srgbClr val="FFFFFF"/>
                </a:solidFill>
                <a:latin typeface="Proxima Nova"/>
                <a:ea typeface="Proxima Nova"/>
                <a:cs typeface="Proxima Nova"/>
                <a:sym typeface="Proxima Nova"/>
              </a:rPr>
            </a:br>
            <a:r>
              <a:rPr b="1" lang="en">
                <a:solidFill>
                  <a:srgbClr val="FFFFFF"/>
                </a:solidFill>
                <a:latin typeface="Proxima Nova"/>
                <a:ea typeface="Proxima Nova"/>
                <a:cs typeface="Proxima Nova"/>
                <a:sym typeface="Proxima Nova"/>
              </a:rPr>
              <a:t>X</a:t>
            </a:r>
            <a:r>
              <a:rPr b="1" i="0" lang="en" sz="1400" u="none" cap="none" strike="noStrike">
                <a:solidFill>
                  <a:srgbClr val="FFFFFF"/>
                </a:solidFill>
                <a:latin typeface="Proxima Nova"/>
                <a:ea typeface="Proxima Nova"/>
                <a:cs typeface="Proxima Nova"/>
                <a:sym typeface="Proxima Nova"/>
              </a:rPr>
              <a:t> Social Optimized Assets </a:t>
            </a:r>
            <a:endParaRPr b="1" i="0" sz="1400" u="none" cap="none" strike="noStrike">
              <a:solidFill>
                <a:srgbClr val="FFFFFF"/>
              </a:solidFill>
              <a:latin typeface="Proxima Nova"/>
              <a:ea typeface="Proxima Nova"/>
              <a:cs typeface="Proxima Nova"/>
              <a:sym typeface="Proxima Nova"/>
            </a:endParaRPr>
          </a:p>
          <a:p>
            <a:pPr indent="0" lvl="0" marL="0" marR="0" rtl="0" algn="l">
              <a:lnSpc>
                <a:spcPct val="100000"/>
              </a:lnSpc>
              <a:spcBef>
                <a:spcPts val="1600"/>
              </a:spcBef>
              <a:spcAft>
                <a:spcPts val="0"/>
              </a:spcAft>
              <a:buClr>
                <a:srgbClr val="FFFFFF"/>
              </a:buClr>
              <a:buFont typeface="Proxima Nova"/>
              <a:buNone/>
            </a:pPr>
            <a:r>
              <a:rPr b="1" lang="en">
                <a:solidFill>
                  <a:srgbClr val="FFFFFF"/>
                </a:solidFill>
                <a:latin typeface="Proxima Nova"/>
                <a:ea typeface="Proxima Nova"/>
                <a:cs typeface="Proxima Nova"/>
                <a:sym typeface="Proxima Nova"/>
              </a:rPr>
              <a:t>X</a:t>
            </a:r>
            <a:r>
              <a:rPr b="1" i="0" lang="en" sz="1400" u="none" cap="none" strike="noStrike">
                <a:solidFill>
                  <a:srgbClr val="FFFFFF"/>
                </a:solidFill>
                <a:latin typeface="Proxima Nova"/>
                <a:ea typeface="Proxima Nova"/>
                <a:cs typeface="Proxima Nova"/>
                <a:sym typeface="Proxima Nova"/>
              </a:rPr>
              <a:t> Posts </a:t>
            </a:r>
            <a:r>
              <a:rPr b="0" i="1" lang="en" sz="1400" u="none" cap="none" strike="noStrike">
                <a:solidFill>
                  <a:srgbClr val="FFFFFF"/>
                </a:solidFill>
                <a:latin typeface="Proxima Nova"/>
                <a:ea typeface="Proxima Nova"/>
                <a:cs typeface="Proxima Nova"/>
                <a:sym typeface="Proxima Nova"/>
              </a:rPr>
              <a:t>with</a:t>
            </a:r>
            <a:br>
              <a:rPr b="0" i="1" lang="en" sz="1400" u="none" cap="none" strike="noStrike">
                <a:solidFill>
                  <a:srgbClr val="FFFFFF"/>
                </a:solidFill>
                <a:latin typeface="Proxima Nova"/>
                <a:ea typeface="Proxima Nova"/>
                <a:cs typeface="Proxima Nova"/>
                <a:sym typeface="Proxima Nova"/>
              </a:rPr>
            </a:br>
            <a:r>
              <a:rPr b="1" lang="en">
                <a:solidFill>
                  <a:srgbClr val="FFFFFF"/>
                </a:solidFill>
                <a:latin typeface="Proxima Nova"/>
                <a:ea typeface="Proxima Nova"/>
                <a:cs typeface="Proxima Nova"/>
                <a:sym typeface="Proxima Nova"/>
              </a:rPr>
              <a:t>X</a:t>
            </a:r>
            <a:r>
              <a:rPr b="1" i="0" lang="en" sz="1400" u="none" cap="none" strike="noStrike">
                <a:solidFill>
                  <a:srgbClr val="FFFFFF"/>
                </a:solidFill>
                <a:latin typeface="Proxima Nova"/>
                <a:ea typeface="Proxima Nova"/>
                <a:cs typeface="Proxima Nova"/>
                <a:sym typeface="Proxima Nova"/>
              </a:rPr>
              <a:t> Social Optimized Assets</a:t>
            </a:r>
            <a:br>
              <a:rPr b="0" i="0" lang="en" sz="1400" u="none" cap="none" strike="noStrike">
                <a:solidFill>
                  <a:srgbClr val="FFFFFF"/>
                </a:solidFill>
                <a:latin typeface="Proxima Nova"/>
                <a:ea typeface="Proxima Nova"/>
                <a:cs typeface="Proxima Nova"/>
                <a:sym typeface="Proxima Nova"/>
              </a:rPr>
            </a:br>
            <a:br>
              <a:rPr b="0" i="0" lang="en" sz="1400" u="none" cap="none" strike="noStrike">
                <a:solidFill>
                  <a:srgbClr val="FFFFFF"/>
                </a:solidFill>
                <a:latin typeface="Proxima Nova"/>
                <a:ea typeface="Proxima Nova"/>
                <a:cs typeface="Proxima Nova"/>
                <a:sym typeface="Proxima Nova"/>
              </a:rPr>
            </a:br>
            <a:r>
              <a:rPr b="1" lang="en">
                <a:solidFill>
                  <a:srgbClr val="FFFFFF"/>
                </a:solidFill>
                <a:latin typeface="Proxima Nova"/>
                <a:ea typeface="Proxima Nova"/>
                <a:cs typeface="Proxima Nova"/>
                <a:sym typeface="Proxima Nova"/>
              </a:rPr>
              <a:t>X</a:t>
            </a:r>
            <a:r>
              <a:rPr b="1" i="0" lang="en" sz="1400" u="none" cap="none" strike="noStrike">
                <a:solidFill>
                  <a:srgbClr val="FFFFFF"/>
                </a:solidFill>
                <a:latin typeface="Proxima Nova"/>
                <a:ea typeface="Proxima Nova"/>
                <a:cs typeface="Proxima Nova"/>
                <a:sym typeface="Proxima Nova"/>
              </a:rPr>
              <a:t>M Cross-Platform Views </a:t>
            </a:r>
            <a:br>
              <a:rPr b="0" i="0" lang="en" sz="1400" u="none" cap="none" strike="noStrike">
                <a:solidFill>
                  <a:srgbClr val="FFFFFF"/>
                </a:solidFill>
                <a:latin typeface="Proxima Nova"/>
                <a:ea typeface="Proxima Nova"/>
                <a:cs typeface="Proxima Nova"/>
                <a:sym typeface="Proxima Nova"/>
              </a:rPr>
            </a:br>
            <a:r>
              <a:rPr b="0" i="1" lang="en" sz="1400" u="none" cap="none" strike="noStrike">
                <a:solidFill>
                  <a:srgbClr val="FFFFFF"/>
                </a:solidFill>
                <a:latin typeface="Proxima Nova"/>
                <a:ea typeface="Proxima Nova"/>
                <a:cs typeface="Proxima Nova"/>
                <a:sym typeface="Proxima Nova"/>
              </a:rPr>
              <a:t>on FB, IG, IG Story, Snap, O&amp;O</a:t>
            </a:r>
            <a:br>
              <a:rPr b="0" i="1" lang="en" sz="1400" u="none" cap="none" strike="noStrike">
                <a:solidFill>
                  <a:srgbClr val="FFFFFF"/>
                </a:solidFill>
                <a:latin typeface="Proxima Nova"/>
                <a:ea typeface="Proxima Nova"/>
                <a:cs typeface="Proxima Nova"/>
                <a:sym typeface="Proxima Nova"/>
              </a:rPr>
            </a:br>
            <a:r>
              <a:rPr b="1" lang="en">
                <a:solidFill>
                  <a:srgbClr val="FFFFFF"/>
                </a:solidFill>
                <a:latin typeface="Proxima Nova"/>
                <a:ea typeface="Proxima Nova"/>
                <a:cs typeface="Proxima Nova"/>
                <a:sym typeface="Proxima Nova"/>
              </a:rPr>
              <a:t>X</a:t>
            </a:r>
            <a:r>
              <a:rPr b="1" i="0" lang="en" sz="1400" u="none" cap="none" strike="noStrike">
                <a:solidFill>
                  <a:srgbClr val="FFFFFF"/>
                </a:solidFill>
                <a:latin typeface="Proxima Nova"/>
                <a:ea typeface="Proxima Nova"/>
                <a:cs typeface="Proxima Nova"/>
                <a:sym typeface="Proxima Nova"/>
              </a:rPr>
              <a:t> Total Assets</a:t>
            </a:r>
            <a:br>
              <a:rPr b="1" i="0" lang="en" sz="1400" u="none" cap="none" strike="noStrike">
                <a:solidFill>
                  <a:srgbClr val="FFFFFF"/>
                </a:solidFill>
                <a:latin typeface="Proxima Nova"/>
                <a:ea typeface="Proxima Nova"/>
                <a:cs typeface="Proxima Nova"/>
                <a:sym typeface="Proxima Nova"/>
              </a:rPr>
            </a:br>
            <a:r>
              <a:rPr b="1" i="0" lang="en" sz="1400" u="none" cap="none" strike="noStrike">
                <a:solidFill>
                  <a:srgbClr val="FFFFFF"/>
                </a:solidFill>
                <a:latin typeface="Proxima Nova"/>
                <a:ea typeface="Proxima Nova"/>
                <a:cs typeface="Proxima Nova"/>
                <a:sym typeface="Proxima Nova"/>
              </a:rPr>
              <a:t>Research Included </a:t>
            </a:r>
            <a:br>
              <a:rPr b="1" i="0" lang="en" sz="1400" u="none" cap="none" strike="noStrike">
                <a:solidFill>
                  <a:srgbClr val="FFFFFF"/>
                </a:solidFill>
                <a:latin typeface="Proxima Nova"/>
                <a:ea typeface="Proxima Nova"/>
                <a:cs typeface="Proxima Nova"/>
                <a:sym typeface="Proxima Nova"/>
              </a:rPr>
            </a:br>
            <a:r>
              <a:rPr b="1" i="0" lang="en" sz="1400" u="none" cap="none" strike="noStrike">
                <a:solidFill>
                  <a:srgbClr val="FFFFFF"/>
                </a:solidFill>
                <a:latin typeface="Proxima Nova"/>
                <a:ea typeface="Proxima Nova"/>
                <a:cs typeface="Proxima Nova"/>
                <a:sym typeface="Proxima Nova"/>
              </a:rPr>
              <a:t>$</a:t>
            </a:r>
            <a:r>
              <a:rPr b="1" lang="en">
                <a:solidFill>
                  <a:srgbClr val="FFFFFF"/>
                </a:solidFill>
                <a:latin typeface="Proxima Nova"/>
                <a:ea typeface="Proxima Nova"/>
                <a:cs typeface="Proxima Nova"/>
                <a:sym typeface="Proxima Nova"/>
              </a:rPr>
              <a:t>X</a:t>
            </a:r>
            <a:r>
              <a:rPr b="1" i="0" lang="en" sz="1400" u="none" cap="none" strike="noStrike">
                <a:solidFill>
                  <a:srgbClr val="FFFFFF"/>
                </a:solidFill>
                <a:latin typeface="Proxima Nova"/>
                <a:ea typeface="Proxima Nova"/>
                <a:cs typeface="Proxima Nova"/>
                <a:sym typeface="Proxima Nova"/>
              </a:rPr>
              <a:t> CPV</a:t>
            </a:r>
            <a:endParaRPr b="1" i="0" sz="1400" u="none" cap="none" strike="noStrike">
              <a:solidFill>
                <a:srgbClr val="FFFFFF"/>
              </a:solidFill>
              <a:latin typeface="Proxima Nova"/>
              <a:ea typeface="Proxima Nova"/>
              <a:cs typeface="Proxima Nova"/>
              <a:sym typeface="Proxima Nova"/>
            </a:endParaRPr>
          </a:p>
          <a:p>
            <a:pPr indent="0" lvl="0" marL="0" marR="0" rtl="0" algn="l">
              <a:lnSpc>
                <a:spcPct val="100000"/>
              </a:lnSpc>
              <a:spcBef>
                <a:spcPts val="1600"/>
              </a:spcBef>
              <a:spcAft>
                <a:spcPts val="0"/>
              </a:spcAft>
              <a:buClr>
                <a:srgbClr val="FFFFFF"/>
              </a:buClr>
              <a:buFont typeface="Proxima Nova"/>
              <a:buNone/>
            </a:pPr>
            <a:r>
              <a:rPr b="1" i="1" lang="en" sz="1400" u="none" cap="none" strike="noStrike">
                <a:solidFill>
                  <a:srgbClr val="FFFFFF"/>
                </a:solidFill>
                <a:latin typeface="Proxima Nova"/>
                <a:ea typeface="Proxima Nova"/>
                <a:cs typeface="Proxima Nova"/>
                <a:sym typeface="Proxima Nova"/>
              </a:rPr>
              <a:t>Estimated </a:t>
            </a:r>
            <a:r>
              <a:rPr b="1" i="1" lang="en">
                <a:solidFill>
                  <a:srgbClr val="FFFFFF"/>
                </a:solidFill>
                <a:latin typeface="Proxima Nova"/>
                <a:ea typeface="Proxima Nova"/>
                <a:cs typeface="Proxima Nova"/>
                <a:sym typeface="Proxima Nova"/>
              </a:rPr>
              <a:t>X</a:t>
            </a:r>
            <a:r>
              <a:rPr b="1" i="1" lang="en" sz="1400" u="none" cap="none" strike="noStrike">
                <a:solidFill>
                  <a:srgbClr val="FFFFFF"/>
                </a:solidFill>
                <a:latin typeface="Proxima Nova"/>
                <a:ea typeface="Proxima Nova"/>
                <a:cs typeface="Proxima Nova"/>
                <a:sym typeface="Proxima Nova"/>
              </a:rPr>
              <a:t> Weeks Live</a:t>
            </a:r>
            <a:endParaRPr sz="1400">
              <a:solidFill>
                <a:srgbClr val="FFFFFF"/>
              </a:solidFill>
            </a:endParaRPr>
          </a:p>
        </p:txBody>
      </p:sp>
      <p:sp>
        <p:nvSpPr>
          <p:cNvPr descr="Shape 469" id="138" name="Google Shape;138;p32"/>
          <p:cNvSpPr/>
          <p:nvPr/>
        </p:nvSpPr>
        <p:spPr>
          <a:xfrm>
            <a:off x="3190205" y="1063125"/>
            <a:ext cx="2700000" cy="3654000"/>
          </a:xfrm>
          <a:prstGeom prst="rect">
            <a:avLst/>
          </a:prstGeom>
          <a:solidFill>
            <a:srgbClr val="FFF566"/>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Proxima Nova"/>
              <a:buNone/>
            </a:pPr>
            <a:r>
              <a:rPr b="1" i="0" lang="en" sz="3200" u="none" cap="none" strike="noStrike">
                <a:solidFill>
                  <a:srgbClr val="000000"/>
                </a:solidFill>
                <a:latin typeface="Proxima Nova"/>
                <a:ea typeface="Proxima Nova"/>
                <a:cs typeface="Proxima Nova"/>
                <a:sym typeface="Proxima Nova"/>
              </a:rPr>
              <a:t>$</a:t>
            </a:r>
            <a:r>
              <a:rPr b="1" lang="en" sz="3200">
                <a:latin typeface="Proxima Nova"/>
                <a:ea typeface="Proxima Nova"/>
                <a:cs typeface="Proxima Nova"/>
                <a:sym typeface="Proxima Nova"/>
              </a:rPr>
              <a:t>000</a:t>
            </a:r>
            <a:r>
              <a:rPr b="1" i="0" lang="en" sz="3200" u="none" cap="none" strike="noStrike">
                <a:solidFill>
                  <a:srgbClr val="000000"/>
                </a:solidFill>
                <a:latin typeface="Proxima Nova"/>
                <a:ea typeface="Proxima Nova"/>
                <a:cs typeface="Proxima Nova"/>
                <a:sym typeface="Proxima Nova"/>
              </a:rPr>
              <a:t>k</a:t>
            </a:r>
            <a:endParaRPr sz="3200"/>
          </a:p>
          <a:p>
            <a:pPr indent="0" lvl="0" marL="0" marR="0" rtl="0" algn="l">
              <a:lnSpc>
                <a:spcPct val="100000"/>
              </a:lnSpc>
              <a:spcBef>
                <a:spcPts val="0"/>
              </a:spcBef>
              <a:spcAft>
                <a:spcPts val="0"/>
              </a:spcAft>
              <a:buClr>
                <a:srgbClr val="000000"/>
              </a:buClr>
              <a:buFont typeface="Proxima Nova"/>
              <a:buNone/>
            </a:pPr>
            <a:r>
              <a:t/>
            </a:r>
            <a:endParaRPr b="1">
              <a:latin typeface="Proxima Nova"/>
              <a:ea typeface="Proxima Nova"/>
              <a:cs typeface="Proxima Nova"/>
              <a:sym typeface="Proxima Nova"/>
            </a:endParaRPr>
          </a:p>
          <a:p>
            <a:pPr indent="0" lvl="0" marL="0" rtl="0" algn="l">
              <a:spcBef>
                <a:spcPts val="0"/>
              </a:spcBef>
              <a:spcAft>
                <a:spcPts val="0"/>
              </a:spcAft>
              <a:buClr>
                <a:schemeClr val="lt1"/>
              </a:buClr>
              <a:buFont typeface="Proxima Nova"/>
              <a:buNone/>
            </a:pPr>
            <a:r>
              <a:rPr b="1" lang="en">
                <a:latin typeface="Proxima Nova"/>
                <a:ea typeface="Proxima Nova"/>
                <a:cs typeface="Proxima Nova"/>
                <a:sym typeface="Proxima Nova"/>
              </a:rPr>
              <a:t>X Tasty Videos </a:t>
            </a:r>
            <a:r>
              <a:rPr i="1" lang="en">
                <a:latin typeface="Proxima Nova"/>
                <a:ea typeface="Proxima Nova"/>
                <a:cs typeface="Proxima Nova"/>
                <a:sym typeface="Proxima Nova"/>
              </a:rPr>
              <a:t>with</a:t>
            </a:r>
            <a:br>
              <a:rPr i="1" lang="en">
                <a:latin typeface="Proxima Nova"/>
                <a:ea typeface="Proxima Nova"/>
                <a:cs typeface="Proxima Nova"/>
                <a:sym typeface="Proxima Nova"/>
              </a:rPr>
            </a:br>
            <a:r>
              <a:rPr b="1" lang="en">
                <a:latin typeface="Proxima Nova"/>
                <a:ea typeface="Proxima Nova"/>
                <a:cs typeface="Proxima Nova"/>
                <a:sym typeface="Proxima Nova"/>
              </a:rPr>
              <a:t>X Social Optimized Assets </a:t>
            </a:r>
            <a:endParaRPr b="1">
              <a:latin typeface="Proxima Nova"/>
              <a:ea typeface="Proxima Nova"/>
              <a:cs typeface="Proxima Nova"/>
              <a:sym typeface="Proxima Nova"/>
            </a:endParaRPr>
          </a:p>
          <a:p>
            <a:pPr indent="0" lvl="0" marL="0" rtl="0" algn="l">
              <a:spcBef>
                <a:spcPts val="1600"/>
              </a:spcBef>
              <a:spcAft>
                <a:spcPts val="0"/>
              </a:spcAft>
              <a:buClr>
                <a:schemeClr val="lt1"/>
              </a:buClr>
              <a:buFont typeface="Proxima Nova"/>
              <a:buNone/>
            </a:pPr>
            <a:r>
              <a:rPr b="1" lang="en">
                <a:latin typeface="Proxima Nova"/>
                <a:ea typeface="Proxima Nova"/>
                <a:cs typeface="Proxima Nova"/>
                <a:sym typeface="Proxima Nova"/>
              </a:rPr>
              <a:t>X Posts </a:t>
            </a:r>
            <a:r>
              <a:rPr i="1" lang="en">
                <a:latin typeface="Proxima Nova"/>
                <a:ea typeface="Proxima Nova"/>
                <a:cs typeface="Proxima Nova"/>
                <a:sym typeface="Proxima Nova"/>
              </a:rPr>
              <a:t>with</a:t>
            </a:r>
            <a:br>
              <a:rPr i="1" lang="en">
                <a:latin typeface="Proxima Nova"/>
                <a:ea typeface="Proxima Nova"/>
                <a:cs typeface="Proxima Nova"/>
                <a:sym typeface="Proxima Nova"/>
              </a:rPr>
            </a:br>
            <a:r>
              <a:rPr b="1" lang="en">
                <a:latin typeface="Proxima Nova"/>
                <a:ea typeface="Proxima Nova"/>
                <a:cs typeface="Proxima Nova"/>
                <a:sym typeface="Proxima Nova"/>
              </a:rPr>
              <a:t>X Social Optimized Assets</a:t>
            </a:r>
            <a:br>
              <a:rPr lang="en">
                <a:latin typeface="Proxima Nova"/>
                <a:ea typeface="Proxima Nova"/>
                <a:cs typeface="Proxima Nova"/>
                <a:sym typeface="Proxima Nova"/>
              </a:rPr>
            </a:br>
            <a:br>
              <a:rPr lang="en">
                <a:latin typeface="Proxima Nova"/>
                <a:ea typeface="Proxima Nova"/>
                <a:cs typeface="Proxima Nova"/>
                <a:sym typeface="Proxima Nova"/>
              </a:rPr>
            </a:br>
            <a:r>
              <a:rPr b="1" lang="en">
                <a:latin typeface="Proxima Nova"/>
                <a:ea typeface="Proxima Nova"/>
                <a:cs typeface="Proxima Nova"/>
                <a:sym typeface="Proxima Nova"/>
              </a:rPr>
              <a:t>XM Cross-Platform Views </a:t>
            </a:r>
            <a:br>
              <a:rPr lang="en">
                <a:latin typeface="Proxima Nova"/>
                <a:ea typeface="Proxima Nova"/>
                <a:cs typeface="Proxima Nova"/>
                <a:sym typeface="Proxima Nova"/>
              </a:rPr>
            </a:br>
            <a:r>
              <a:rPr i="1" lang="en">
                <a:latin typeface="Proxima Nova"/>
                <a:ea typeface="Proxima Nova"/>
                <a:cs typeface="Proxima Nova"/>
                <a:sym typeface="Proxima Nova"/>
              </a:rPr>
              <a:t>on FB, IG, IG Story, Snap, O&amp;O</a:t>
            </a:r>
            <a:br>
              <a:rPr i="1" lang="en">
                <a:latin typeface="Proxima Nova"/>
                <a:ea typeface="Proxima Nova"/>
                <a:cs typeface="Proxima Nova"/>
                <a:sym typeface="Proxima Nova"/>
              </a:rPr>
            </a:br>
            <a:r>
              <a:rPr b="1" lang="en">
                <a:latin typeface="Proxima Nova"/>
                <a:ea typeface="Proxima Nova"/>
                <a:cs typeface="Proxima Nova"/>
                <a:sym typeface="Proxima Nova"/>
              </a:rPr>
              <a:t>X Total Assets</a:t>
            </a:r>
            <a:br>
              <a:rPr b="1" lang="en">
                <a:latin typeface="Proxima Nova"/>
                <a:ea typeface="Proxima Nova"/>
                <a:cs typeface="Proxima Nova"/>
                <a:sym typeface="Proxima Nova"/>
              </a:rPr>
            </a:br>
            <a:r>
              <a:rPr b="1" lang="en">
                <a:latin typeface="Proxima Nova"/>
                <a:ea typeface="Proxima Nova"/>
                <a:cs typeface="Proxima Nova"/>
                <a:sym typeface="Proxima Nova"/>
              </a:rPr>
              <a:t>Research Included </a:t>
            </a:r>
            <a:br>
              <a:rPr b="1" lang="en">
                <a:latin typeface="Proxima Nova"/>
                <a:ea typeface="Proxima Nova"/>
                <a:cs typeface="Proxima Nova"/>
                <a:sym typeface="Proxima Nova"/>
              </a:rPr>
            </a:br>
            <a:r>
              <a:rPr b="1" lang="en">
                <a:latin typeface="Proxima Nova"/>
                <a:ea typeface="Proxima Nova"/>
                <a:cs typeface="Proxima Nova"/>
                <a:sym typeface="Proxima Nova"/>
              </a:rPr>
              <a:t>$X CPV</a:t>
            </a:r>
            <a:endParaRPr b="1">
              <a:latin typeface="Proxima Nova"/>
              <a:ea typeface="Proxima Nova"/>
              <a:cs typeface="Proxima Nova"/>
              <a:sym typeface="Proxima Nova"/>
            </a:endParaRPr>
          </a:p>
          <a:p>
            <a:pPr indent="0" lvl="0" marL="0" rtl="0" algn="l">
              <a:spcBef>
                <a:spcPts val="1600"/>
              </a:spcBef>
              <a:spcAft>
                <a:spcPts val="0"/>
              </a:spcAft>
              <a:buClr>
                <a:schemeClr val="lt1"/>
              </a:buClr>
              <a:buFont typeface="Proxima Nova"/>
              <a:buNone/>
            </a:pPr>
            <a:r>
              <a:rPr b="1" i="1" lang="en">
                <a:latin typeface="Proxima Nova"/>
                <a:ea typeface="Proxima Nova"/>
                <a:cs typeface="Proxima Nova"/>
                <a:sym typeface="Proxima Nova"/>
              </a:rPr>
              <a:t>Estimated X Weeks Live</a:t>
            </a:r>
            <a:endParaRPr/>
          </a:p>
          <a:p>
            <a:pPr indent="0" lvl="0" marL="0" marR="0" rtl="0" algn="l">
              <a:lnSpc>
                <a:spcPct val="100000"/>
              </a:lnSpc>
              <a:spcBef>
                <a:spcPts val="0"/>
              </a:spcBef>
              <a:spcAft>
                <a:spcPts val="0"/>
              </a:spcAft>
              <a:buClr>
                <a:srgbClr val="000000"/>
              </a:buClr>
              <a:buFont typeface="Proxima Nova"/>
              <a:buNone/>
            </a:pPr>
            <a:r>
              <a:t/>
            </a:r>
            <a:endParaRPr b="1">
              <a:latin typeface="Proxima Nova"/>
              <a:ea typeface="Proxima Nova"/>
              <a:cs typeface="Proxima Nova"/>
              <a:sym typeface="Proxima Nova"/>
            </a:endParaRPr>
          </a:p>
        </p:txBody>
      </p:sp>
      <p:sp>
        <p:nvSpPr>
          <p:cNvPr descr="Shape 470" id="139" name="Google Shape;139;p32"/>
          <p:cNvSpPr/>
          <p:nvPr/>
        </p:nvSpPr>
        <p:spPr>
          <a:xfrm>
            <a:off x="5999435" y="1063125"/>
            <a:ext cx="2700000" cy="3654000"/>
          </a:xfrm>
          <a:prstGeom prst="rect">
            <a:avLst/>
          </a:prstGeom>
          <a:solidFill>
            <a:srgbClr val="EFEFE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Proxima Nova"/>
              <a:buNone/>
            </a:pPr>
            <a:r>
              <a:rPr b="1" i="0" lang="en" sz="3200" u="none" cap="none" strike="noStrike">
                <a:latin typeface="Proxima Nova"/>
                <a:ea typeface="Proxima Nova"/>
                <a:cs typeface="Proxima Nova"/>
                <a:sym typeface="Proxima Nova"/>
              </a:rPr>
              <a:t>$</a:t>
            </a:r>
            <a:r>
              <a:rPr b="1" lang="en" sz="3200">
                <a:latin typeface="Proxima Nova"/>
                <a:ea typeface="Proxima Nova"/>
                <a:cs typeface="Proxima Nova"/>
                <a:sym typeface="Proxima Nova"/>
              </a:rPr>
              <a:t>000</a:t>
            </a:r>
            <a:r>
              <a:rPr b="1" i="0" lang="en" sz="3200" u="none" cap="none" strike="noStrike">
                <a:latin typeface="Proxima Nova"/>
                <a:ea typeface="Proxima Nova"/>
                <a:cs typeface="Proxima Nova"/>
                <a:sym typeface="Proxima Nova"/>
              </a:rPr>
              <a:t>k</a:t>
            </a:r>
            <a:endParaRPr sz="3200"/>
          </a:p>
          <a:p>
            <a:pPr indent="0" lvl="0" marL="0" marR="0" rtl="0" algn="l">
              <a:lnSpc>
                <a:spcPct val="100000"/>
              </a:lnSpc>
              <a:spcBef>
                <a:spcPts val="0"/>
              </a:spcBef>
              <a:spcAft>
                <a:spcPts val="0"/>
              </a:spcAft>
              <a:buClr>
                <a:srgbClr val="000000"/>
              </a:buClr>
              <a:buFont typeface="Proxima Nova"/>
              <a:buNone/>
            </a:pPr>
            <a:br>
              <a:rPr b="1" i="0" lang="en" u="none" cap="none" strike="noStrike">
                <a:latin typeface="Proxima Nova"/>
                <a:ea typeface="Proxima Nova"/>
                <a:cs typeface="Proxima Nova"/>
                <a:sym typeface="Proxima Nova"/>
              </a:rPr>
            </a:br>
            <a:r>
              <a:rPr b="1" lang="en">
                <a:latin typeface="Proxima Nova"/>
                <a:ea typeface="Proxima Nova"/>
                <a:cs typeface="Proxima Nova"/>
                <a:sym typeface="Proxima Nova"/>
              </a:rPr>
              <a:t>X Tasty Videos </a:t>
            </a:r>
            <a:r>
              <a:rPr i="1" lang="en">
                <a:latin typeface="Proxima Nova"/>
                <a:ea typeface="Proxima Nova"/>
                <a:cs typeface="Proxima Nova"/>
                <a:sym typeface="Proxima Nova"/>
              </a:rPr>
              <a:t>with</a:t>
            </a:r>
            <a:br>
              <a:rPr i="1" lang="en">
                <a:latin typeface="Proxima Nova"/>
                <a:ea typeface="Proxima Nova"/>
                <a:cs typeface="Proxima Nova"/>
                <a:sym typeface="Proxima Nova"/>
              </a:rPr>
            </a:br>
            <a:r>
              <a:rPr b="1" lang="en">
                <a:latin typeface="Proxima Nova"/>
                <a:ea typeface="Proxima Nova"/>
                <a:cs typeface="Proxima Nova"/>
                <a:sym typeface="Proxima Nova"/>
              </a:rPr>
              <a:t>X Social Optimized Assets </a:t>
            </a:r>
            <a:endParaRPr b="1">
              <a:latin typeface="Proxima Nova"/>
              <a:ea typeface="Proxima Nova"/>
              <a:cs typeface="Proxima Nova"/>
              <a:sym typeface="Proxima Nova"/>
            </a:endParaRPr>
          </a:p>
          <a:p>
            <a:pPr indent="0" lvl="0" marL="0" rtl="0" algn="l">
              <a:spcBef>
                <a:spcPts val="1600"/>
              </a:spcBef>
              <a:spcAft>
                <a:spcPts val="0"/>
              </a:spcAft>
              <a:buClr>
                <a:schemeClr val="lt1"/>
              </a:buClr>
              <a:buFont typeface="Proxima Nova"/>
              <a:buNone/>
            </a:pPr>
            <a:r>
              <a:rPr b="1" lang="en">
                <a:latin typeface="Proxima Nova"/>
                <a:ea typeface="Proxima Nova"/>
                <a:cs typeface="Proxima Nova"/>
                <a:sym typeface="Proxima Nova"/>
              </a:rPr>
              <a:t>X Posts </a:t>
            </a:r>
            <a:r>
              <a:rPr i="1" lang="en">
                <a:latin typeface="Proxima Nova"/>
                <a:ea typeface="Proxima Nova"/>
                <a:cs typeface="Proxima Nova"/>
                <a:sym typeface="Proxima Nova"/>
              </a:rPr>
              <a:t>with</a:t>
            </a:r>
            <a:br>
              <a:rPr i="1" lang="en">
                <a:latin typeface="Proxima Nova"/>
                <a:ea typeface="Proxima Nova"/>
                <a:cs typeface="Proxima Nova"/>
                <a:sym typeface="Proxima Nova"/>
              </a:rPr>
            </a:br>
            <a:r>
              <a:rPr b="1" lang="en">
                <a:latin typeface="Proxima Nova"/>
                <a:ea typeface="Proxima Nova"/>
                <a:cs typeface="Proxima Nova"/>
                <a:sym typeface="Proxima Nova"/>
              </a:rPr>
              <a:t>X Social Optimized Assets</a:t>
            </a:r>
            <a:br>
              <a:rPr lang="en">
                <a:latin typeface="Proxima Nova"/>
                <a:ea typeface="Proxima Nova"/>
                <a:cs typeface="Proxima Nova"/>
                <a:sym typeface="Proxima Nova"/>
              </a:rPr>
            </a:br>
            <a:br>
              <a:rPr lang="en">
                <a:latin typeface="Proxima Nova"/>
                <a:ea typeface="Proxima Nova"/>
                <a:cs typeface="Proxima Nova"/>
                <a:sym typeface="Proxima Nova"/>
              </a:rPr>
            </a:br>
            <a:r>
              <a:rPr b="1" lang="en">
                <a:latin typeface="Proxima Nova"/>
                <a:ea typeface="Proxima Nova"/>
                <a:cs typeface="Proxima Nova"/>
                <a:sym typeface="Proxima Nova"/>
              </a:rPr>
              <a:t>XM Cross-Platform Views </a:t>
            </a:r>
            <a:br>
              <a:rPr lang="en">
                <a:latin typeface="Proxima Nova"/>
                <a:ea typeface="Proxima Nova"/>
                <a:cs typeface="Proxima Nova"/>
                <a:sym typeface="Proxima Nova"/>
              </a:rPr>
            </a:br>
            <a:r>
              <a:rPr i="1" lang="en">
                <a:latin typeface="Proxima Nova"/>
                <a:ea typeface="Proxima Nova"/>
                <a:cs typeface="Proxima Nova"/>
                <a:sym typeface="Proxima Nova"/>
              </a:rPr>
              <a:t>on FB, IG, IG Story, Snap, O&amp;O</a:t>
            </a:r>
            <a:br>
              <a:rPr i="1" lang="en">
                <a:latin typeface="Proxima Nova"/>
                <a:ea typeface="Proxima Nova"/>
                <a:cs typeface="Proxima Nova"/>
                <a:sym typeface="Proxima Nova"/>
              </a:rPr>
            </a:br>
            <a:r>
              <a:rPr b="1" lang="en">
                <a:latin typeface="Proxima Nova"/>
                <a:ea typeface="Proxima Nova"/>
                <a:cs typeface="Proxima Nova"/>
                <a:sym typeface="Proxima Nova"/>
              </a:rPr>
              <a:t>X Total Assets</a:t>
            </a:r>
            <a:br>
              <a:rPr b="1" lang="en">
                <a:latin typeface="Proxima Nova"/>
                <a:ea typeface="Proxima Nova"/>
                <a:cs typeface="Proxima Nova"/>
                <a:sym typeface="Proxima Nova"/>
              </a:rPr>
            </a:br>
            <a:r>
              <a:rPr b="1" lang="en">
                <a:latin typeface="Proxima Nova"/>
                <a:ea typeface="Proxima Nova"/>
                <a:cs typeface="Proxima Nova"/>
                <a:sym typeface="Proxima Nova"/>
              </a:rPr>
              <a:t>Research Included </a:t>
            </a:r>
            <a:br>
              <a:rPr b="1" lang="en">
                <a:latin typeface="Proxima Nova"/>
                <a:ea typeface="Proxima Nova"/>
                <a:cs typeface="Proxima Nova"/>
                <a:sym typeface="Proxima Nova"/>
              </a:rPr>
            </a:br>
            <a:r>
              <a:rPr b="1" lang="en">
                <a:latin typeface="Proxima Nova"/>
                <a:ea typeface="Proxima Nova"/>
                <a:cs typeface="Proxima Nova"/>
                <a:sym typeface="Proxima Nova"/>
              </a:rPr>
              <a:t>$X CPV</a:t>
            </a:r>
            <a:endParaRPr b="1">
              <a:latin typeface="Proxima Nova"/>
              <a:ea typeface="Proxima Nova"/>
              <a:cs typeface="Proxima Nova"/>
              <a:sym typeface="Proxima Nova"/>
            </a:endParaRPr>
          </a:p>
          <a:p>
            <a:pPr indent="0" lvl="0" marL="0" rtl="0" algn="l">
              <a:spcBef>
                <a:spcPts val="1600"/>
              </a:spcBef>
              <a:spcAft>
                <a:spcPts val="0"/>
              </a:spcAft>
              <a:buClr>
                <a:schemeClr val="lt1"/>
              </a:buClr>
              <a:buFont typeface="Proxima Nova"/>
              <a:buNone/>
            </a:pPr>
            <a:r>
              <a:rPr b="1" i="1" lang="en">
                <a:latin typeface="Proxima Nova"/>
                <a:ea typeface="Proxima Nova"/>
                <a:cs typeface="Proxima Nova"/>
                <a:sym typeface="Proxima Nova"/>
              </a:rPr>
              <a:t>Estimated X Weeks Live</a:t>
            </a:r>
            <a:endParaRPr/>
          </a:p>
          <a:p>
            <a:pPr indent="0" lvl="0" marL="0" marR="0" rtl="0" algn="l">
              <a:lnSpc>
                <a:spcPct val="100000"/>
              </a:lnSpc>
              <a:spcBef>
                <a:spcPts val="0"/>
              </a:spcBef>
              <a:spcAft>
                <a:spcPts val="0"/>
              </a:spcAft>
              <a:buClr>
                <a:srgbClr val="000000"/>
              </a:buClr>
              <a:buFont typeface="Proxima Nova"/>
              <a:buNone/>
            </a:pPr>
            <a:r>
              <a:t/>
            </a:r>
            <a:endParaRPr b="1">
              <a:latin typeface="Proxima Nova"/>
              <a:ea typeface="Proxima Nova"/>
              <a:cs typeface="Proxima Nova"/>
              <a:sym typeface="Proxima Nova"/>
            </a:endParaRPr>
          </a:p>
        </p:txBody>
      </p:sp>
      <p:sp>
        <p:nvSpPr>
          <p:cNvPr id="140" name="Google Shape;140;p32"/>
          <p:cNvSpPr/>
          <p:nvPr/>
        </p:nvSpPr>
        <p:spPr>
          <a:xfrm>
            <a:off x="380975" y="437325"/>
            <a:ext cx="7210200" cy="5238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rPr lang="en" sz="3200">
                <a:latin typeface="Proxima Nova Extrabold"/>
                <a:ea typeface="Proxima Nova Extrabold"/>
                <a:cs typeface="Proxima Nova Extrabold"/>
                <a:sym typeface="Proxima Nova Extrabold"/>
              </a:rPr>
              <a:t>Title</a:t>
            </a:r>
            <a:endParaRPr sz="3200">
              <a:latin typeface="Proxima Nova Extrabold"/>
              <a:ea typeface="Proxima Nova Extrabold"/>
              <a:cs typeface="Proxima Nova Extrabold"/>
              <a:sym typeface="Proxima Nova Extrabold"/>
            </a:endParaRPr>
          </a:p>
        </p:txBody>
      </p:sp>
      <p:sp>
        <p:nvSpPr>
          <p:cNvPr id="141" name="Google Shape;141;p32"/>
          <p:cNvSpPr/>
          <p:nvPr/>
        </p:nvSpPr>
        <p:spPr>
          <a:xfrm>
            <a:off x="381000" y="386925"/>
            <a:ext cx="17868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rom - To Slide">
  <p:cSld name="CUSTOM">
    <p:spTree>
      <p:nvGrpSpPr>
        <p:cNvPr id="142" name="Shape 142"/>
        <p:cNvGrpSpPr/>
        <p:nvPr/>
      </p:nvGrpSpPr>
      <p:grpSpPr>
        <a:xfrm>
          <a:off x="0" y="0"/>
          <a:ext cx="0" cy="0"/>
          <a:chOff x="0" y="0"/>
          <a:chExt cx="0" cy="0"/>
        </a:xfrm>
      </p:grpSpPr>
      <p:sp>
        <p:nvSpPr>
          <p:cNvPr descr="Shape 619" id="143" name="Google Shape;143;p33"/>
          <p:cNvSpPr/>
          <p:nvPr/>
        </p:nvSpPr>
        <p:spPr>
          <a:xfrm>
            <a:off x="380975" y="1757150"/>
            <a:ext cx="3742500" cy="259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 sz="3200">
                <a:latin typeface="Proxima Nova"/>
                <a:ea typeface="Proxima Nova"/>
                <a:cs typeface="Proxima Nova"/>
                <a:sym typeface="Proxima Nova"/>
              </a:rPr>
              <a:t>$000K OLD:</a:t>
            </a:r>
            <a:endParaRPr b="1" sz="3200">
              <a:latin typeface="Proxima Nova"/>
              <a:ea typeface="Proxima Nova"/>
              <a:cs typeface="Proxima Nova"/>
              <a:sym typeface="Proxima Nova"/>
            </a:endParaRPr>
          </a:p>
          <a:p>
            <a:pPr indent="-349250" lvl="0" marL="914400" rtl="0" algn="l">
              <a:spcBef>
                <a:spcPts val="0"/>
              </a:spcBef>
              <a:spcAft>
                <a:spcPts val="0"/>
              </a:spcAft>
              <a:buSzPts val="1900"/>
              <a:buFont typeface="Proxima Nova"/>
              <a:buChar char="●"/>
            </a:pPr>
            <a:r>
              <a:rPr lang="en" sz="1900">
                <a:solidFill>
                  <a:schemeClr val="dk1"/>
                </a:solidFill>
                <a:latin typeface="Proxima Nova"/>
                <a:ea typeface="Proxima Nova"/>
                <a:cs typeface="Proxima Nova"/>
                <a:sym typeface="Proxima Nova"/>
              </a:rPr>
              <a:t>X Posts</a:t>
            </a:r>
            <a:endParaRPr sz="1900">
              <a:solidFill>
                <a:schemeClr val="dk1"/>
              </a:solidFill>
              <a:latin typeface="Proxima Nova"/>
              <a:ea typeface="Proxima Nova"/>
              <a:cs typeface="Proxima Nova"/>
              <a:sym typeface="Proxima Nova"/>
            </a:endParaRPr>
          </a:p>
          <a:p>
            <a:pPr indent="-349250" lvl="0" marL="914400" rtl="0" algn="l">
              <a:spcBef>
                <a:spcPts val="0"/>
              </a:spcBef>
              <a:spcAft>
                <a:spcPts val="0"/>
              </a:spcAft>
              <a:buSzPts val="1900"/>
              <a:buFont typeface="Proxima Nova"/>
              <a:buChar char="●"/>
            </a:pPr>
            <a:r>
              <a:rPr lang="en" sz="1900">
                <a:solidFill>
                  <a:schemeClr val="dk1"/>
                </a:solidFill>
                <a:latin typeface="Proxima Nova"/>
                <a:ea typeface="Proxima Nova"/>
                <a:cs typeface="Proxima Nova"/>
                <a:sym typeface="Proxima Nova"/>
              </a:rPr>
              <a:t>X Total Assets</a:t>
            </a:r>
            <a:endParaRPr sz="1900">
              <a:solidFill>
                <a:schemeClr val="dk1"/>
              </a:solidFill>
              <a:latin typeface="Proxima Nova"/>
              <a:ea typeface="Proxima Nova"/>
              <a:cs typeface="Proxima Nova"/>
              <a:sym typeface="Proxima Nova"/>
            </a:endParaRPr>
          </a:p>
          <a:p>
            <a:pPr indent="-349250" lvl="0" marL="914400" rtl="0" algn="l">
              <a:spcBef>
                <a:spcPts val="0"/>
              </a:spcBef>
              <a:spcAft>
                <a:spcPts val="0"/>
              </a:spcAft>
              <a:buSzPts val="1900"/>
              <a:buFont typeface="Proxima Nova"/>
              <a:buChar char="●"/>
            </a:pPr>
            <a:r>
              <a:rPr lang="en" sz="1900">
                <a:solidFill>
                  <a:schemeClr val="dk1"/>
                </a:solidFill>
                <a:latin typeface="Proxima Nova"/>
                <a:ea typeface="Proxima Nova"/>
                <a:cs typeface="Proxima Nova"/>
                <a:sym typeface="Proxima Nova"/>
              </a:rPr>
              <a:t>X Distributed Platforms</a:t>
            </a:r>
            <a:endParaRPr sz="1900">
              <a:solidFill>
                <a:schemeClr val="dk1"/>
              </a:solidFill>
              <a:latin typeface="Proxima Nova"/>
              <a:ea typeface="Proxima Nova"/>
              <a:cs typeface="Proxima Nova"/>
              <a:sym typeface="Proxima Nova"/>
            </a:endParaRPr>
          </a:p>
          <a:p>
            <a:pPr indent="-349250" lvl="0" marL="914400" rtl="0" algn="l">
              <a:spcBef>
                <a:spcPts val="0"/>
              </a:spcBef>
              <a:spcAft>
                <a:spcPts val="0"/>
              </a:spcAft>
              <a:buSzPts val="1900"/>
              <a:buFont typeface="Proxima Nova"/>
              <a:buChar char="●"/>
            </a:pPr>
            <a:r>
              <a:rPr lang="en" sz="1900">
                <a:solidFill>
                  <a:schemeClr val="dk1"/>
                </a:solidFill>
                <a:latin typeface="Proxima Nova"/>
                <a:ea typeface="Proxima Nova"/>
                <a:cs typeface="Proxima Nova"/>
                <a:sym typeface="Proxima Nova"/>
              </a:rPr>
              <a:t>XK Total Views</a:t>
            </a:r>
            <a:endParaRPr sz="1900">
              <a:solidFill>
                <a:schemeClr val="dk1"/>
              </a:solidFill>
              <a:latin typeface="Proxima Nova"/>
              <a:ea typeface="Proxima Nova"/>
              <a:cs typeface="Proxima Nova"/>
              <a:sym typeface="Proxima Nova"/>
            </a:endParaRPr>
          </a:p>
          <a:p>
            <a:pPr indent="-349250" lvl="0" marL="914400" rtl="0" algn="l">
              <a:spcBef>
                <a:spcPts val="0"/>
              </a:spcBef>
              <a:spcAft>
                <a:spcPts val="0"/>
              </a:spcAft>
              <a:buSzPts val="1900"/>
              <a:buFont typeface="Proxima Nova"/>
              <a:buChar char="●"/>
            </a:pPr>
            <a:r>
              <a:rPr lang="en" sz="1900">
                <a:solidFill>
                  <a:schemeClr val="dk1"/>
                </a:solidFill>
                <a:latin typeface="Proxima Nova"/>
                <a:ea typeface="Proxima Nova"/>
                <a:cs typeface="Proxima Nova"/>
                <a:sym typeface="Proxima Nova"/>
              </a:rPr>
              <a:t>$X CPV</a:t>
            </a:r>
            <a:endParaRPr sz="1900">
              <a:solidFill>
                <a:schemeClr val="dk1"/>
              </a:solidFill>
              <a:latin typeface="Proxima Nova"/>
              <a:ea typeface="Proxima Nova"/>
              <a:cs typeface="Proxima Nova"/>
              <a:sym typeface="Proxima Nova"/>
            </a:endParaRPr>
          </a:p>
          <a:p>
            <a:pPr indent="-349250" lvl="0" marL="914400" rtl="0" algn="l">
              <a:spcBef>
                <a:spcPts val="0"/>
              </a:spcBef>
              <a:spcAft>
                <a:spcPts val="0"/>
              </a:spcAft>
              <a:buSzPts val="1900"/>
              <a:buFont typeface="Proxima Nova"/>
              <a:buChar char="●"/>
            </a:pPr>
            <a:r>
              <a:rPr lang="en" sz="1900">
                <a:solidFill>
                  <a:schemeClr val="dk1"/>
                </a:solidFill>
                <a:latin typeface="Proxima Nova"/>
                <a:ea typeface="Proxima Nova"/>
                <a:cs typeface="Proxima Nova"/>
                <a:sym typeface="Proxima Nova"/>
              </a:rPr>
              <a:t>X weeks live</a:t>
            </a:r>
            <a:endParaRPr sz="1900">
              <a:solidFill>
                <a:schemeClr val="dk1"/>
              </a:solidFill>
              <a:latin typeface="Proxima Nova"/>
              <a:ea typeface="Proxima Nova"/>
              <a:cs typeface="Proxima Nova"/>
              <a:sym typeface="Proxima Nova"/>
            </a:endParaRPr>
          </a:p>
        </p:txBody>
      </p:sp>
      <p:sp>
        <p:nvSpPr>
          <p:cNvPr id="144" name="Google Shape;144;p33"/>
          <p:cNvSpPr/>
          <p:nvPr/>
        </p:nvSpPr>
        <p:spPr>
          <a:xfrm>
            <a:off x="380975" y="437325"/>
            <a:ext cx="4772700" cy="9249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rPr lang="en" sz="3200">
                <a:latin typeface="Proxima Nova Extrabold"/>
                <a:ea typeface="Proxima Nova Extrabold"/>
                <a:cs typeface="Proxima Nova Extrabold"/>
                <a:sym typeface="Proxima Nova Extrabold"/>
              </a:rPr>
              <a:t>$100K Post</a:t>
            </a:r>
            <a:br>
              <a:rPr lang="en" sz="3200">
                <a:latin typeface="Proxima Nova Extrabold"/>
                <a:ea typeface="Proxima Nova Extrabold"/>
                <a:cs typeface="Proxima Nova Extrabold"/>
                <a:sym typeface="Proxima Nova Extrabold"/>
              </a:rPr>
            </a:br>
            <a:r>
              <a:rPr lang="en" sz="3200">
                <a:latin typeface="Proxima Nova Extrabold"/>
                <a:ea typeface="Proxima Nova Extrabold"/>
                <a:cs typeface="Proxima Nova Extrabold"/>
                <a:sym typeface="Proxima Nova Extrabold"/>
              </a:rPr>
              <a:t>(From - To)</a:t>
            </a:r>
            <a:endParaRPr sz="3200">
              <a:latin typeface="Proxima Nova Extrabold"/>
              <a:ea typeface="Proxima Nova Extrabold"/>
              <a:cs typeface="Proxima Nova Extrabold"/>
              <a:sym typeface="Proxima Nova Extrabold"/>
            </a:endParaRPr>
          </a:p>
        </p:txBody>
      </p:sp>
      <p:sp>
        <p:nvSpPr>
          <p:cNvPr id="145" name="Google Shape;145;p33"/>
          <p:cNvSpPr/>
          <p:nvPr/>
        </p:nvSpPr>
        <p:spPr>
          <a:xfrm>
            <a:off x="381000" y="386925"/>
            <a:ext cx="17868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3"/>
          <p:cNvSpPr/>
          <p:nvPr/>
        </p:nvSpPr>
        <p:spPr>
          <a:xfrm>
            <a:off x="4568350" y="-25975"/>
            <a:ext cx="4575600" cy="5195400"/>
          </a:xfrm>
          <a:prstGeom prst="rect">
            <a:avLst/>
          </a:prstGeom>
          <a:solidFill>
            <a:srgbClr val="EE332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descr="Shape 620" id="147" name="Google Shape;147;p33"/>
          <p:cNvSpPr/>
          <p:nvPr/>
        </p:nvSpPr>
        <p:spPr>
          <a:xfrm>
            <a:off x="5153675" y="1757150"/>
            <a:ext cx="4007100" cy="22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Proxima Nova"/>
              <a:buNone/>
            </a:pPr>
            <a:r>
              <a:rPr b="1" i="0" lang="en" sz="3200" u="none" cap="none" strike="noStrike">
                <a:solidFill>
                  <a:srgbClr val="FFFFFF"/>
                </a:solidFill>
                <a:latin typeface="Proxima Nova"/>
                <a:ea typeface="Proxima Nova"/>
                <a:cs typeface="Proxima Nova"/>
                <a:sym typeface="Proxima Nova"/>
              </a:rPr>
              <a:t>$</a:t>
            </a:r>
            <a:r>
              <a:rPr b="1" lang="en" sz="3200">
                <a:solidFill>
                  <a:srgbClr val="FFFFFF"/>
                </a:solidFill>
                <a:latin typeface="Proxima Nova"/>
                <a:ea typeface="Proxima Nova"/>
                <a:cs typeface="Proxima Nova"/>
                <a:sym typeface="Proxima Nova"/>
              </a:rPr>
              <a:t>000</a:t>
            </a:r>
            <a:r>
              <a:rPr b="1" i="0" lang="en" sz="3200" u="none" cap="none" strike="noStrike">
                <a:solidFill>
                  <a:srgbClr val="FFFFFF"/>
                </a:solidFill>
                <a:latin typeface="Proxima Nova"/>
                <a:ea typeface="Proxima Nova"/>
                <a:cs typeface="Proxima Nova"/>
                <a:sym typeface="Proxima Nova"/>
              </a:rPr>
              <a:t>K NEW:</a:t>
            </a:r>
            <a:endParaRPr sz="3200"/>
          </a:p>
          <a:p>
            <a:pPr indent="-349250" lvl="0" marL="914400" marR="0" rtl="0" algn="l">
              <a:lnSpc>
                <a:spcPct val="100000"/>
              </a:lnSpc>
              <a:spcBef>
                <a:spcPts val="0"/>
              </a:spcBef>
              <a:spcAft>
                <a:spcPts val="0"/>
              </a:spcAft>
              <a:buClr>
                <a:srgbClr val="FFFFFF"/>
              </a:buClr>
              <a:buSzPts val="1900"/>
              <a:buFont typeface="Proxima Nova"/>
              <a:buChar char="●"/>
            </a:pPr>
            <a:r>
              <a:rPr lang="en" sz="1900">
                <a:solidFill>
                  <a:srgbClr val="FFFFFF"/>
                </a:solidFill>
                <a:latin typeface="Proxima Nova"/>
                <a:ea typeface="Proxima Nova"/>
                <a:cs typeface="Proxima Nova"/>
                <a:sym typeface="Proxima Nova"/>
              </a:rPr>
              <a:t>X</a:t>
            </a:r>
            <a:r>
              <a:rPr b="0" i="0" lang="en" sz="1900" u="none" cap="none" strike="noStrike">
                <a:solidFill>
                  <a:srgbClr val="FFFFFF"/>
                </a:solidFill>
                <a:latin typeface="Proxima Nova"/>
                <a:ea typeface="Proxima Nova"/>
                <a:cs typeface="Proxima Nova"/>
                <a:sym typeface="Proxima Nova"/>
              </a:rPr>
              <a:t> Tasty Videos </a:t>
            </a:r>
            <a:endParaRPr sz="500"/>
          </a:p>
          <a:p>
            <a:pPr indent="-349250" lvl="0" marL="914400" marR="0" rtl="0" algn="l">
              <a:lnSpc>
                <a:spcPct val="100000"/>
              </a:lnSpc>
              <a:spcBef>
                <a:spcPts val="0"/>
              </a:spcBef>
              <a:spcAft>
                <a:spcPts val="0"/>
              </a:spcAft>
              <a:buClr>
                <a:srgbClr val="FFFFFF"/>
              </a:buClr>
              <a:buSzPts val="1900"/>
              <a:buFont typeface="Proxima Nova"/>
              <a:buChar char="●"/>
            </a:pPr>
            <a:r>
              <a:rPr lang="en" sz="1900">
                <a:solidFill>
                  <a:srgbClr val="FFFFFF"/>
                </a:solidFill>
                <a:latin typeface="Proxima Nova"/>
                <a:ea typeface="Proxima Nova"/>
                <a:cs typeface="Proxima Nova"/>
                <a:sym typeface="Proxima Nova"/>
              </a:rPr>
              <a:t>X</a:t>
            </a:r>
            <a:r>
              <a:rPr b="0" i="0" lang="en" sz="1900" u="none" cap="none" strike="noStrike">
                <a:solidFill>
                  <a:srgbClr val="FFFFFF"/>
                </a:solidFill>
                <a:latin typeface="Proxima Nova"/>
                <a:ea typeface="Proxima Nova"/>
                <a:cs typeface="Proxima Nova"/>
                <a:sym typeface="Proxima Nova"/>
              </a:rPr>
              <a:t> Total Assets</a:t>
            </a:r>
            <a:endParaRPr sz="500"/>
          </a:p>
          <a:p>
            <a:pPr indent="-349250" lvl="0" marL="914400" marR="0" rtl="0" algn="l">
              <a:lnSpc>
                <a:spcPct val="100000"/>
              </a:lnSpc>
              <a:spcBef>
                <a:spcPts val="0"/>
              </a:spcBef>
              <a:spcAft>
                <a:spcPts val="0"/>
              </a:spcAft>
              <a:buClr>
                <a:srgbClr val="FFFFFF"/>
              </a:buClr>
              <a:buSzPts val="1900"/>
              <a:buFont typeface="Proxima Nova"/>
              <a:buChar char="●"/>
            </a:pPr>
            <a:r>
              <a:rPr lang="en" sz="1900">
                <a:solidFill>
                  <a:srgbClr val="FFFFFF"/>
                </a:solidFill>
                <a:latin typeface="Proxima Nova"/>
                <a:ea typeface="Proxima Nova"/>
                <a:cs typeface="Proxima Nova"/>
                <a:sym typeface="Proxima Nova"/>
              </a:rPr>
              <a:t>X </a:t>
            </a:r>
            <a:r>
              <a:rPr b="0" i="0" lang="en" sz="1900" u="none" cap="none" strike="noStrike">
                <a:solidFill>
                  <a:srgbClr val="FFFFFF"/>
                </a:solidFill>
                <a:latin typeface="Proxima Nova"/>
                <a:ea typeface="Proxima Nova"/>
                <a:cs typeface="Proxima Nova"/>
                <a:sym typeface="Proxima Nova"/>
              </a:rPr>
              <a:t>Distributed Platforms</a:t>
            </a:r>
            <a:endParaRPr sz="500"/>
          </a:p>
          <a:p>
            <a:pPr indent="-349250" lvl="0" marL="914400" marR="0" rtl="0" algn="l">
              <a:lnSpc>
                <a:spcPct val="100000"/>
              </a:lnSpc>
              <a:spcBef>
                <a:spcPts val="0"/>
              </a:spcBef>
              <a:spcAft>
                <a:spcPts val="0"/>
              </a:spcAft>
              <a:buClr>
                <a:srgbClr val="FFFFFF"/>
              </a:buClr>
              <a:buSzPts val="1900"/>
              <a:buFont typeface="Proxima Nova"/>
              <a:buChar char="●"/>
            </a:pPr>
            <a:r>
              <a:rPr lang="en" sz="1900">
                <a:solidFill>
                  <a:srgbClr val="FFFFFF"/>
                </a:solidFill>
                <a:latin typeface="Proxima Nova"/>
                <a:ea typeface="Proxima Nova"/>
                <a:cs typeface="Proxima Nova"/>
                <a:sym typeface="Proxima Nova"/>
              </a:rPr>
              <a:t>X</a:t>
            </a:r>
            <a:r>
              <a:rPr b="0" i="0" lang="en" sz="1900" u="none" cap="none" strike="noStrike">
                <a:solidFill>
                  <a:srgbClr val="FFFFFF"/>
                </a:solidFill>
                <a:latin typeface="Proxima Nova"/>
                <a:ea typeface="Proxima Nova"/>
                <a:cs typeface="Proxima Nova"/>
                <a:sym typeface="Proxima Nova"/>
              </a:rPr>
              <a:t> M  Total Views</a:t>
            </a:r>
            <a:endParaRPr sz="500"/>
          </a:p>
          <a:p>
            <a:pPr indent="-349250" lvl="0" marL="914400" marR="0" rtl="0" algn="l">
              <a:lnSpc>
                <a:spcPct val="100000"/>
              </a:lnSpc>
              <a:spcBef>
                <a:spcPts val="0"/>
              </a:spcBef>
              <a:spcAft>
                <a:spcPts val="0"/>
              </a:spcAft>
              <a:buClr>
                <a:srgbClr val="FFFFFF"/>
              </a:buClr>
              <a:buSzPts val="1900"/>
              <a:buFont typeface="Proxima Nova"/>
              <a:buChar char="●"/>
            </a:pPr>
            <a:r>
              <a:rPr b="0" i="0" lang="en" sz="1900" u="none" cap="none" strike="noStrike">
                <a:solidFill>
                  <a:srgbClr val="FFFFFF"/>
                </a:solidFill>
                <a:latin typeface="Proxima Nova"/>
                <a:ea typeface="Proxima Nova"/>
                <a:cs typeface="Proxima Nova"/>
                <a:sym typeface="Proxima Nova"/>
              </a:rPr>
              <a:t>$</a:t>
            </a:r>
            <a:r>
              <a:rPr lang="en" sz="1900">
                <a:solidFill>
                  <a:srgbClr val="FFFFFF"/>
                </a:solidFill>
                <a:latin typeface="Proxima Nova"/>
                <a:ea typeface="Proxima Nova"/>
                <a:cs typeface="Proxima Nova"/>
                <a:sym typeface="Proxima Nova"/>
              </a:rPr>
              <a:t>X</a:t>
            </a:r>
            <a:r>
              <a:rPr b="0" i="0" lang="en" sz="1900" u="none" cap="none" strike="noStrike">
                <a:solidFill>
                  <a:srgbClr val="FFFFFF"/>
                </a:solidFill>
                <a:latin typeface="Proxima Nova"/>
                <a:ea typeface="Proxima Nova"/>
                <a:cs typeface="Proxima Nova"/>
                <a:sym typeface="Proxima Nova"/>
              </a:rPr>
              <a:t> CPV</a:t>
            </a:r>
            <a:endParaRPr sz="500"/>
          </a:p>
          <a:p>
            <a:pPr indent="-349250" lvl="0" marL="914400" marR="0" rtl="0" algn="l">
              <a:lnSpc>
                <a:spcPct val="100000"/>
              </a:lnSpc>
              <a:spcBef>
                <a:spcPts val="0"/>
              </a:spcBef>
              <a:spcAft>
                <a:spcPts val="0"/>
              </a:spcAft>
              <a:buClr>
                <a:srgbClr val="FFFFFF"/>
              </a:buClr>
              <a:buSzPts val="1900"/>
              <a:buFont typeface="Proxima Nova"/>
              <a:buChar char="●"/>
            </a:pPr>
            <a:r>
              <a:rPr lang="en" sz="1900">
                <a:solidFill>
                  <a:srgbClr val="FFFFFF"/>
                </a:solidFill>
                <a:latin typeface="Proxima Nova"/>
                <a:ea typeface="Proxima Nova"/>
                <a:cs typeface="Proxima Nova"/>
                <a:sym typeface="Proxima Nova"/>
              </a:rPr>
              <a:t>X </a:t>
            </a:r>
            <a:r>
              <a:rPr b="0" i="0" lang="en" sz="1900" u="none" cap="none" strike="noStrike">
                <a:solidFill>
                  <a:srgbClr val="FFFFFF"/>
                </a:solidFill>
                <a:latin typeface="Proxima Nova"/>
                <a:ea typeface="Proxima Nova"/>
                <a:cs typeface="Proxima Nova"/>
                <a:sym typeface="Proxima Nova"/>
              </a:rPr>
              <a:t>weeks live</a:t>
            </a:r>
            <a:endParaRPr sz="500"/>
          </a:p>
        </p:txBody>
      </p:sp>
      <p:sp>
        <p:nvSpPr>
          <p:cNvPr id="148" name="Google Shape;148;p33"/>
          <p:cNvSpPr txBox="1"/>
          <p:nvPr>
            <p:ph idx="12" type="sldNum"/>
          </p:nvPr>
        </p:nvSpPr>
        <p:spPr>
          <a:xfrm>
            <a:off x="8530672" y="4849375"/>
            <a:ext cx="483600" cy="214200"/>
          </a:xfrm>
          <a:prstGeom prst="rect">
            <a:avLst/>
          </a:prstGeom>
        </p:spPr>
        <p:txBody>
          <a:bodyPr anchorCtr="0" anchor="t" bIns="19050" lIns="19050" spcFirstLastPara="1" rIns="19050" wrap="square" tIns="19050">
            <a:noAutofit/>
          </a:bodyPr>
          <a:lstStyle>
            <a:lvl1pPr lvl="0" rtl="0">
              <a:buClr>
                <a:srgbClr val="000000"/>
              </a:buClr>
              <a:buFont typeface="Proxima Nova Extrabold"/>
              <a:buNone/>
              <a:defRPr/>
            </a:lvl1pPr>
            <a:lvl2pPr lvl="1" rtl="0">
              <a:buClr>
                <a:srgbClr val="000000"/>
              </a:buClr>
              <a:buFont typeface="Proxima Nova Extrabold"/>
              <a:buNone/>
              <a:defRPr/>
            </a:lvl2pPr>
            <a:lvl3pPr lvl="2" rtl="0">
              <a:buClr>
                <a:srgbClr val="000000"/>
              </a:buClr>
              <a:buFont typeface="Proxima Nova Extrabold"/>
              <a:buNone/>
              <a:defRPr/>
            </a:lvl3pPr>
            <a:lvl4pPr lvl="3" rtl="0">
              <a:buClr>
                <a:srgbClr val="000000"/>
              </a:buClr>
              <a:buFont typeface="Proxima Nova Extrabold"/>
              <a:buNone/>
              <a:defRPr/>
            </a:lvl4pPr>
            <a:lvl5pPr lvl="4" rtl="0">
              <a:buClr>
                <a:srgbClr val="000000"/>
              </a:buClr>
              <a:buFont typeface="Proxima Nova Extrabold"/>
              <a:buNone/>
              <a:defRPr/>
            </a:lvl5pPr>
            <a:lvl6pPr lvl="5" rtl="0">
              <a:buClr>
                <a:srgbClr val="000000"/>
              </a:buClr>
              <a:buFont typeface="Proxima Nova Extrabold"/>
              <a:buNone/>
              <a:defRPr/>
            </a:lvl6pPr>
            <a:lvl7pPr lvl="6" rtl="0">
              <a:buClr>
                <a:srgbClr val="000000"/>
              </a:buClr>
              <a:buFont typeface="Proxima Nova Extrabold"/>
              <a:buNone/>
              <a:defRPr/>
            </a:lvl7pPr>
            <a:lvl8pPr lvl="7" rtl="0">
              <a:buClr>
                <a:srgbClr val="000000"/>
              </a:buClr>
              <a:buFont typeface="Proxima Nova Extrabold"/>
              <a:buNone/>
              <a:defRPr/>
            </a:lvl8pPr>
            <a:lvl9pPr lvl="8" rtl="0">
              <a:buClr>
                <a:srgbClr val="000000"/>
              </a:buClr>
              <a:buFont typeface="Proxima Nova Extrabold"/>
              <a:buNone/>
              <a:defRPr/>
            </a:lvl9pPr>
          </a:lstStyle>
          <a:p>
            <a:pPr indent="0" lvl="0" marL="0" rtl="0" algn="ct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CUSTOM_1">
    <p:spTree>
      <p:nvGrpSpPr>
        <p:cNvPr id="149" name="Shape 149"/>
        <p:cNvGrpSpPr/>
        <p:nvPr/>
      </p:nvGrpSpPr>
      <p:grpSpPr>
        <a:xfrm>
          <a:off x="0" y="0"/>
          <a:ext cx="0" cy="0"/>
          <a:chOff x="0" y="0"/>
          <a:chExt cx="0" cy="0"/>
        </a:xfrm>
      </p:grpSpPr>
      <p:sp>
        <p:nvSpPr>
          <p:cNvPr id="150" name="Google Shape;150;p34"/>
          <p:cNvSpPr/>
          <p:nvPr/>
        </p:nvSpPr>
        <p:spPr>
          <a:xfrm>
            <a:off x="4568400" y="-52425"/>
            <a:ext cx="4587600" cy="5272200"/>
          </a:xfrm>
          <a:prstGeom prst="rect">
            <a:avLst/>
          </a:prstGeom>
          <a:solidFill>
            <a:srgbClr val="EE332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4"/>
          <p:cNvSpPr/>
          <p:nvPr/>
        </p:nvSpPr>
        <p:spPr>
          <a:xfrm>
            <a:off x="381000" y="1769075"/>
            <a:ext cx="3970800" cy="2838600"/>
          </a:xfrm>
          <a:prstGeom prst="rect">
            <a:avLst/>
          </a:prstGeom>
          <a:noFill/>
          <a:ln>
            <a:noFill/>
          </a:ln>
        </p:spPr>
        <p:txBody>
          <a:bodyPr anchorCtr="0" anchor="t" bIns="19050" lIns="19050" spcFirstLastPara="1" rIns="19050" wrap="square" tIns="19050">
            <a:noAutofit/>
          </a:bodyPr>
          <a:lstStyle/>
          <a:p>
            <a:pPr indent="0" lvl="0" marL="0" rtl="0" algn="l">
              <a:spcBef>
                <a:spcPts val="0"/>
              </a:spcBef>
              <a:spcAft>
                <a:spcPts val="0"/>
              </a:spcAft>
              <a:buClr>
                <a:schemeClr val="dk1"/>
              </a:buClr>
              <a:buFont typeface="Proxima Nova Extrabold"/>
              <a:buNone/>
            </a:pPr>
            <a:r>
              <a:rPr lang="en" sz="1300">
                <a:solidFill>
                  <a:schemeClr val="dk1"/>
                </a:solidFill>
                <a:latin typeface="Proxima Nova Extrabold"/>
                <a:ea typeface="Proxima Nova Extrabold"/>
                <a:cs typeface="Proxima Nova Extrabold"/>
                <a:sym typeface="Proxima Nova Extrabold"/>
              </a:rPr>
              <a:t>Brief:</a:t>
            </a:r>
            <a:endParaRPr sz="500">
              <a:solidFill>
                <a:schemeClr val="dk1"/>
              </a:solidFill>
            </a:endParaRPr>
          </a:p>
          <a:p>
            <a:pPr indent="0" lvl="0" marL="0" rtl="0" algn="l">
              <a:spcBef>
                <a:spcPts val="0"/>
              </a:spcBef>
              <a:spcAft>
                <a:spcPts val="0"/>
              </a:spcAft>
              <a:buClr>
                <a:schemeClr val="dk1"/>
              </a:buClr>
              <a:buFont typeface="Proxima Nova"/>
              <a:buNone/>
            </a:pPr>
            <a:r>
              <a:rPr lang="en" sz="1300">
                <a:solidFill>
                  <a:schemeClr val="dk1"/>
                </a:solidFill>
                <a:latin typeface="Proxima Nova"/>
                <a:ea typeface="Proxima Nova"/>
                <a:cs typeface="Proxima Nova"/>
                <a:sym typeface="Proxima Nova"/>
              </a:rPr>
              <a:t>RITZ Crackers partnered with BuzzFeed’s Tasty to help increase in-store sales during the popular holiday shopping period.</a:t>
            </a:r>
            <a:endParaRPr sz="500">
              <a:solidFill>
                <a:schemeClr val="dk1"/>
              </a:solidFill>
            </a:endParaRPr>
          </a:p>
          <a:p>
            <a:pPr indent="0" lvl="0" marL="0" rtl="0" algn="l">
              <a:spcBef>
                <a:spcPts val="0"/>
              </a:spcBef>
              <a:spcAft>
                <a:spcPts val="0"/>
              </a:spcAft>
              <a:buClr>
                <a:schemeClr val="dk1"/>
              </a:buClr>
              <a:buFont typeface="Proxima Nova"/>
              <a:buNone/>
            </a:pPr>
            <a:r>
              <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Proxima Nova Extrabold"/>
              <a:buNone/>
            </a:pPr>
            <a:r>
              <a:rPr lang="en" sz="1300">
                <a:solidFill>
                  <a:schemeClr val="dk1"/>
                </a:solidFill>
                <a:latin typeface="Proxima Nova Extrabold"/>
                <a:ea typeface="Proxima Nova Extrabold"/>
                <a:cs typeface="Proxima Nova Extrabold"/>
                <a:sym typeface="Proxima Nova Extrabold"/>
              </a:rPr>
              <a:t>Solution/Idea:</a:t>
            </a:r>
            <a:endParaRPr sz="500">
              <a:solidFill>
                <a:schemeClr val="dk1"/>
              </a:solidFill>
            </a:endParaRPr>
          </a:p>
          <a:p>
            <a:pPr indent="0" lvl="0" marL="0" rtl="0" algn="l">
              <a:spcBef>
                <a:spcPts val="0"/>
              </a:spcBef>
              <a:spcAft>
                <a:spcPts val="0"/>
              </a:spcAft>
              <a:buClr>
                <a:schemeClr val="dk1"/>
              </a:buClr>
              <a:buFont typeface="Proxima Nova"/>
              <a:buNone/>
            </a:pPr>
            <a:r>
              <a:rPr lang="en" sz="1300">
                <a:solidFill>
                  <a:schemeClr val="dk1"/>
                </a:solidFill>
                <a:latin typeface="Proxima Nova"/>
                <a:ea typeface="Proxima Nova"/>
                <a:cs typeface="Proxima Nova"/>
                <a:sym typeface="Proxima Nova"/>
              </a:rPr>
              <a:t>Create engaging, seasonal recipe content (Tasty sponsored videos with product placement), distributed to a qualified audience at scale.</a:t>
            </a:r>
            <a:endParaRPr sz="500">
              <a:solidFill>
                <a:schemeClr val="dk1"/>
              </a:solidFill>
            </a:endParaRPr>
          </a:p>
          <a:p>
            <a:pPr indent="0" lvl="0" marL="0" rtl="0" algn="l">
              <a:spcBef>
                <a:spcPts val="0"/>
              </a:spcBef>
              <a:spcAft>
                <a:spcPts val="0"/>
              </a:spcAft>
              <a:buClr>
                <a:schemeClr val="dk1"/>
              </a:buClr>
              <a:buFont typeface="Proxima Nova Extrabold"/>
              <a:buNone/>
            </a:pPr>
            <a:r>
              <a:t/>
            </a:r>
            <a:endParaRPr sz="13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Proxima Nova Extrabold"/>
              <a:buNone/>
            </a:pPr>
            <a:r>
              <a:rPr lang="en" sz="1300">
                <a:solidFill>
                  <a:schemeClr val="dk1"/>
                </a:solidFill>
                <a:latin typeface="Proxima Nova Extrabold"/>
                <a:ea typeface="Proxima Nova Extrabold"/>
                <a:cs typeface="Proxima Nova Extrabold"/>
                <a:sym typeface="Proxima Nova Extrabold"/>
              </a:rPr>
              <a:t>Results:</a:t>
            </a:r>
            <a:endParaRPr sz="500">
              <a:solidFill>
                <a:schemeClr val="dk1"/>
              </a:solidFill>
            </a:endParaRPr>
          </a:p>
          <a:p>
            <a:pPr indent="-184150" lvl="0" marL="1651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2.1% sales lift among new buyers</a:t>
            </a:r>
            <a:endParaRPr sz="500">
              <a:solidFill>
                <a:schemeClr val="dk1"/>
              </a:solidFill>
            </a:endParaRPr>
          </a:p>
          <a:p>
            <a:pPr indent="-184150" lvl="0" marL="1651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1.4% lift in household penetration with branded video</a:t>
            </a:r>
            <a:endParaRPr sz="500">
              <a:solidFill>
                <a:schemeClr val="dk1"/>
              </a:solidFill>
            </a:endParaRPr>
          </a:p>
          <a:p>
            <a:pPr indent="-184150" lvl="0" marL="165100" rtl="0" algn="l">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1.2X return on ad spend</a:t>
            </a:r>
            <a:endParaRPr sz="1300">
              <a:latin typeface="Proxima Nova Extrabold"/>
              <a:ea typeface="Proxima Nova Extrabold"/>
              <a:cs typeface="Proxima Nova Extrabold"/>
              <a:sym typeface="Proxima Nova Extrabold"/>
            </a:endParaRPr>
          </a:p>
        </p:txBody>
      </p:sp>
      <p:sp>
        <p:nvSpPr>
          <p:cNvPr id="152" name="Google Shape;152;p34"/>
          <p:cNvSpPr txBox="1"/>
          <p:nvPr>
            <p:ph idx="12" type="sldNum"/>
          </p:nvPr>
        </p:nvSpPr>
        <p:spPr>
          <a:xfrm>
            <a:off x="8530672" y="4849375"/>
            <a:ext cx="483600" cy="214200"/>
          </a:xfrm>
          <a:prstGeom prst="rect">
            <a:avLst/>
          </a:prstGeom>
        </p:spPr>
        <p:txBody>
          <a:bodyPr anchorCtr="0" anchor="t" bIns="19050" lIns="19050" spcFirstLastPara="1" rIns="19050" wrap="square" tIns="19050">
            <a:noAutofit/>
          </a:bodyPr>
          <a:lstStyle>
            <a:lvl1pPr lvl="0" rtl="0">
              <a:buClr>
                <a:srgbClr val="000000"/>
              </a:buClr>
              <a:buFont typeface="Proxima Nova Extrabold"/>
              <a:buNone/>
              <a:defRPr/>
            </a:lvl1pPr>
            <a:lvl2pPr lvl="1" rtl="0">
              <a:buClr>
                <a:srgbClr val="000000"/>
              </a:buClr>
              <a:buFont typeface="Proxima Nova Extrabold"/>
              <a:buNone/>
              <a:defRPr/>
            </a:lvl2pPr>
            <a:lvl3pPr lvl="2" rtl="0">
              <a:buClr>
                <a:srgbClr val="000000"/>
              </a:buClr>
              <a:buFont typeface="Proxima Nova Extrabold"/>
              <a:buNone/>
              <a:defRPr/>
            </a:lvl3pPr>
            <a:lvl4pPr lvl="3" rtl="0">
              <a:buClr>
                <a:srgbClr val="000000"/>
              </a:buClr>
              <a:buFont typeface="Proxima Nova Extrabold"/>
              <a:buNone/>
              <a:defRPr/>
            </a:lvl4pPr>
            <a:lvl5pPr lvl="4" rtl="0">
              <a:buClr>
                <a:srgbClr val="000000"/>
              </a:buClr>
              <a:buFont typeface="Proxima Nova Extrabold"/>
              <a:buNone/>
              <a:defRPr/>
            </a:lvl5pPr>
            <a:lvl6pPr lvl="5" rtl="0">
              <a:buClr>
                <a:srgbClr val="000000"/>
              </a:buClr>
              <a:buFont typeface="Proxima Nova Extrabold"/>
              <a:buNone/>
              <a:defRPr/>
            </a:lvl6pPr>
            <a:lvl7pPr lvl="6" rtl="0">
              <a:buClr>
                <a:srgbClr val="000000"/>
              </a:buClr>
              <a:buFont typeface="Proxima Nova Extrabold"/>
              <a:buNone/>
              <a:defRPr/>
            </a:lvl7pPr>
            <a:lvl8pPr lvl="7" rtl="0">
              <a:buClr>
                <a:srgbClr val="000000"/>
              </a:buClr>
              <a:buFont typeface="Proxima Nova Extrabold"/>
              <a:buNone/>
              <a:defRPr/>
            </a:lvl8pPr>
            <a:lvl9pPr lvl="8" rtl="0">
              <a:buClr>
                <a:srgbClr val="000000"/>
              </a:buClr>
              <a:buFont typeface="Proxima Nova Extrabold"/>
              <a:buNone/>
              <a:defRPr/>
            </a:lvl9pPr>
          </a:lstStyle>
          <a:p>
            <a:pPr indent="0" lvl="0" marL="0" rtl="0" algn="ctr">
              <a:spcBef>
                <a:spcPts val="0"/>
              </a:spcBef>
              <a:spcAft>
                <a:spcPts val="0"/>
              </a:spcAft>
              <a:buNone/>
            </a:pPr>
            <a:fld id="{00000000-1234-1234-1234-123412341234}" type="slidenum">
              <a:rPr lang="en"/>
              <a:t>‹#›</a:t>
            </a:fld>
            <a:endParaRPr sz="500"/>
          </a:p>
        </p:txBody>
      </p:sp>
      <p:sp>
        <p:nvSpPr>
          <p:cNvPr id="153" name="Google Shape;153;p34"/>
          <p:cNvSpPr/>
          <p:nvPr/>
        </p:nvSpPr>
        <p:spPr>
          <a:xfrm>
            <a:off x="380975" y="437325"/>
            <a:ext cx="8485800" cy="5238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rPr lang="en" sz="3200">
                <a:latin typeface="Proxima Nova Extrabold"/>
                <a:ea typeface="Proxima Nova Extrabold"/>
                <a:cs typeface="Proxima Nova Extrabold"/>
                <a:sym typeface="Proxima Nova Extrabold"/>
              </a:rPr>
              <a:t>Case Study: </a:t>
            </a:r>
            <a:br>
              <a:rPr lang="en" sz="3200">
                <a:latin typeface="Proxima Nova Extrabold"/>
                <a:ea typeface="Proxima Nova Extrabold"/>
                <a:cs typeface="Proxima Nova Extrabold"/>
                <a:sym typeface="Proxima Nova Extrabold"/>
              </a:rPr>
            </a:br>
            <a:r>
              <a:rPr lang="en" sz="3200">
                <a:latin typeface="Proxima Nova Extrabold"/>
                <a:ea typeface="Proxima Nova Extrabold"/>
                <a:cs typeface="Proxima Nova Extrabold"/>
                <a:sym typeface="Proxima Nova Extrabold"/>
              </a:rPr>
              <a:t>Ritz Crackers</a:t>
            </a:r>
            <a:endParaRPr sz="3200">
              <a:latin typeface="Proxima Nova Extrabold"/>
              <a:ea typeface="Proxima Nova Extrabold"/>
              <a:cs typeface="Proxima Nova Extrabold"/>
              <a:sym typeface="Proxima Nova Extrabold"/>
            </a:endParaRPr>
          </a:p>
          <a:p>
            <a:pPr indent="0" lvl="0" marL="0" marR="0" rtl="0" algn="l">
              <a:lnSpc>
                <a:spcPct val="90000"/>
              </a:lnSpc>
              <a:spcBef>
                <a:spcPts val="0"/>
              </a:spcBef>
              <a:spcAft>
                <a:spcPts val="0"/>
              </a:spcAft>
              <a:buClr>
                <a:schemeClr val="dk1"/>
              </a:buClr>
              <a:buSzPts val="1100"/>
              <a:buFont typeface="Arial"/>
              <a:buNone/>
            </a:pPr>
            <a:r>
              <a:t/>
            </a:r>
            <a:endParaRPr sz="3200">
              <a:latin typeface="Proxima Nova Extrabold"/>
              <a:ea typeface="Proxima Nova Extrabold"/>
              <a:cs typeface="Proxima Nova Extrabold"/>
              <a:sym typeface="Proxima Nova Extrabold"/>
            </a:endParaRPr>
          </a:p>
          <a:p>
            <a:pPr indent="0" lvl="0" marL="0" marR="0" rtl="0" algn="l">
              <a:lnSpc>
                <a:spcPct val="90000"/>
              </a:lnSpc>
              <a:spcBef>
                <a:spcPts val="0"/>
              </a:spcBef>
              <a:spcAft>
                <a:spcPts val="0"/>
              </a:spcAft>
              <a:buClr>
                <a:schemeClr val="dk1"/>
              </a:buClr>
              <a:buSzPts val="1100"/>
              <a:buFont typeface="Arial"/>
              <a:buNone/>
            </a:pPr>
            <a:r>
              <a:t/>
            </a:r>
            <a:endParaRPr sz="3200">
              <a:latin typeface="Proxima Nova Extrabold"/>
              <a:ea typeface="Proxima Nova Extrabold"/>
              <a:cs typeface="Proxima Nova Extrabold"/>
              <a:sym typeface="Proxima Nova Extrabold"/>
            </a:endParaRPr>
          </a:p>
        </p:txBody>
      </p:sp>
      <p:sp>
        <p:nvSpPr>
          <p:cNvPr id="154" name="Google Shape;154;p34"/>
          <p:cNvSpPr/>
          <p:nvPr/>
        </p:nvSpPr>
        <p:spPr>
          <a:xfrm>
            <a:off x="381000" y="386925"/>
            <a:ext cx="17868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34"/>
          <p:cNvPicPr preferRelativeResize="0"/>
          <p:nvPr/>
        </p:nvPicPr>
        <p:blipFill rotWithShape="1">
          <a:blip r:embed="rId2">
            <a:alphaModFix/>
          </a:blip>
          <a:srcRect b="0" l="6898" r="0" t="0"/>
          <a:stretch/>
        </p:blipFill>
        <p:spPr>
          <a:xfrm>
            <a:off x="5302494" y="960981"/>
            <a:ext cx="3119400" cy="33720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wo Columns" type="twoColTx">
  <p:cSld name="TITLE_AND_TWO_COLUMNS">
    <p:spTree>
      <p:nvGrpSpPr>
        <p:cNvPr id="156" name="Shape 156"/>
        <p:cNvGrpSpPr/>
        <p:nvPr/>
      </p:nvGrpSpPr>
      <p:grpSpPr>
        <a:xfrm>
          <a:off x="0" y="0"/>
          <a:ext cx="0" cy="0"/>
          <a:chOff x="0" y="0"/>
          <a:chExt cx="0" cy="0"/>
        </a:xfrm>
      </p:grpSpPr>
      <p:sp>
        <p:nvSpPr>
          <p:cNvPr id="157" name="Google Shape;157;p35"/>
          <p:cNvSpPr txBox="1"/>
          <p:nvPr>
            <p:ph idx="1" type="body"/>
          </p:nvPr>
        </p:nvSpPr>
        <p:spPr>
          <a:xfrm>
            <a:off x="4572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Font typeface="Proxima Nova"/>
              <a:buChar char="●"/>
              <a:defRPr sz="1400">
                <a:solidFill>
                  <a:srgbClr val="000000"/>
                </a:solidFill>
                <a:latin typeface="Proxima Nova"/>
                <a:ea typeface="Proxima Nova"/>
                <a:cs typeface="Proxima Nova"/>
                <a:sym typeface="Proxima Nova"/>
              </a:defRPr>
            </a:lvl1pPr>
            <a:lvl2pPr indent="-304800" lvl="1" marL="9144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2pPr>
            <a:lvl3pPr indent="-304800" lvl="2" marL="13716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3pPr>
            <a:lvl4pPr indent="-304800" lvl="3" marL="18288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4pPr>
            <a:lvl5pPr indent="-304800" lvl="4" marL="22860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5pPr>
            <a:lvl6pPr indent="-304800" lvl="5" marL="27432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6pPr>
            <a:lvl7pPr indent="-304800" lvl="6" marL="32004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7pPr>
            <a:lvl8pPr indent="-304800" lvl="7" marL="36576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8pPr>
            <a:lvl9pPr indent="-304800" lvl="8" marL="4114800" rtl="0">
              <a:spcBef>
                <a:spcPts val="1600"/>
              </a:spcBef>
              <a:spcAft>
                <a:spcPts val="1600"/>
              </a:spcAft>
              <a:buClr>
                <a:srgbClr val="000000"/>
              </a:buClr>
              <a:buSzPts val="1200"/>
              <a:buFont typeface="Proxima Nova"/>
              <a:buChar char="■"/>
              <a:defRPr sz="1200">
                <a:solidFill>
                  <a:srgbClr val="000000"/>
                </a:solidFill>
                <a:latin typeface="Proxima Nova"/>
                <a:ea typeface="Proxima Nova"/>
                <a:cs typeface="Proxima Nova"/>
                <a:sym typeface="Proxima Nova"/>
              </a:defRPr>
            </a:lvl9pPr>
          </a:lstStyle>
          <a:p/>
        </p:txBody>
      </p:sp>
      <p:sp>
        <p:nvSpPr>
          <p:cNvPr id="158" name="Google Shape;158;p35"/>
          <p:cNvSpPr txBox="1"/>
          <p:nvPr>
            <p:ph idx="2" type="body"/>
          </p:nvPr>
        </p:nvSpPr>
        <p:spPr>
          <a:xfrm>
            <a:off x="46830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Font typeface="Proxima Nova"/>
              <a:buChar char="●"/>
              <a:defRPr sz="1400">
                <a:solidFill>
                  <a:srgbClr val="000000"/>
                </a:solidFill>
                <a:latin typeface="Proxima Nova"/>
                <a:ea typeface="Proxima Nova"/>
                <a:cs typeface="Proxima Nova"/>
                <a:sym typeface="Proxima Nova"/>
              </a:defRPr>
            </a:lvl1pPr>
            <a:lvl2pPr indent="-304800" lvl="1" marL="9144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2pPr>
            <a:lvl3pPr indent="-304800" lvl="2" marL="13716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3pPr>
            <a:lvl4pPr indent="-304800" lvl="3" marL="18288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4pPr>
            <a:lvl5pPr indent="-304800" lvl="4" marL="22860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5pPr>
            <a:lvl6pPr indent="-304800" lvl="5" marL="27432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6pPr>
            <a:lvl7pPr indent="-304800" lvl="6" marL="32004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7pPr>
            <a:lvl8pPr indent="-304800" lvl="7" marL="3657600" rtl="0">
              <a:spcBef>
                <a:spcPts val="16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8pPr>
            <a:lvl9pPr indent="-304800" lvl="8" marL="4114800" rtl="0">
              <a:spcBef>
                <a:spcPts val="1600"/>
              </a:spcBef>
              <a:spcAft>
                <a:spcPts val="1600"/>
              </a:spcAft>
              <a:buClr>
                <a:srgbClr val="000000"/>
              </a:buClr>
              <a:buSzPts val="1200"/>
              <a:buFont typeface="Proxima Nova"/>
              <a:buChar char="■"/>
              <a:defRPr sz="1200">
                <a:solidFill>
                  <a:srgbClr val="000000"/>
                </a:solidFill>
                <a:latin typeface="Proxima Nova"/>
                <a:ea typeface="Proxima Nova"/>
                <a:cs typeface="Proxima Nova"/>
                <a:sym typeface="Proxima Nova"/>
              </a:defRPr>
            </a:lvl9pPr>
          </a:lstStyle>
          <a:p/>
        </p:txBody>
      </p:sp>
      <p:sp>
        <p:nvSpPr>
          <p:cNvPr id="159" name="Google Shape;159;p35"/>
          <p:cNvSpPr txBox="1"/>
          <p:nvPr>
            <p:ph idx="12" type="sldNum"/>
          </p:nvPr>
        </p:nvSpPr>
        <p:spPr>
          <a:xfrm>
            <a:off x="8530672" y="4849375"/>
            <a:ext cx="483600" cy="2142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1pPr>
            <a:lvl2pPr indent="0" lvl="1"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2pPr>
            <a:lvl3pPr indent="0" lvl="2"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3pPr>
            <a:lvl4pPr indent="0" lvl="3"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4pPr>
            <a:lvl5pPr indent="0" lvl="4"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5pPr>
            <a:lvl6pPr indent="0" lvl="5"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6pPr>
            <a:lvl7pPr indent="0" lvl="6"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7pPr>
            <a:lvl8pPr indent="0" lvl="7"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8pPr>
            <a:lvl9pPr indent="0" lvl="8"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9pPr>
          </a:lstStyle>
          <a:p>
            <a:pPr indent="0" lvl="0" marL="0" rtl="0" algn="r">
              <a:spcBef>
                <a:spcPts val="0"/>
              </a:spcBef>
              <a:spcAft>
                <a:spcPts val="0"/>
              </a:spcAft>
              <a:buNone/>
            </a:pPr>
            <a:fld id="{00000000-1234-1234-1234-123412341234}" type="slidenum">
              <a:rPr lang="en"/>
              <a:t>‹#›</a:t>
            </a:fld>
            <a:endParaRPr sz="500"/>
          </a:p>
        </p:txBody>
      </p:sp>
      <p:sp>
        <p:nvSpPr>
          <p:cNvPr id="160" name="Google Shape;160;p35"/>
          <p:cNvSpPr txBox="1"/>
          <p:nvPr>
            <p:ph type="title"/>
          </p:nvPr>
        </p:nvSpPr>
        <p:spPr>
          <a:xfrm>
            <a:off x="380975" y="437325"/>
            <a:ext cx="8225700" cy="857400"/>
          </a:xfrm>
          <a:prstGeom prst="rect">
            <a:avLst/>
          </a:prstGeom>
          <a:noFill/>
          <a:ln>
            <a:noFill/>
          </a:ln>
        </p:spPr>
        <p:txBody>
          <a:bodyPr anchorCtr="0" anchor="t" bIns="34275" lIns="34275" spcFirstLastPara="1" rIns="34275" wrap="square" tIns="34275"/>
          <a:lstStyle>
            <a:lvl1pPr indent="0" lvl="0" marL="0" marR="0" rtl="0">
              <a:lnSpc>
                <a:spcPct val="100000"/>
              </a:lnSpc>
              <a:spcBef>
                <a:spcPts val="0"/>
              </a:spcBef>
              <a:spcAft>
                <a:spcPts val="0"/>
              </a:spcAft>
              <a:buClr>
                <a:srgbClr val="000000"/>
              </a:buClr>
              <a:buSzPts val="3200"/>
              <a:buFont typeface="Proxima Nova Extrabold"/>
              <a:buNone/>
              <a:defRPr i="0" sz="3200" u="none" cap="none" strike="noStrike">
                <a:solidFill>
                  <a:srgbClr val="000000"/>
                </a:solidFill>
                <a:latin typeface="Proxima Nova Extrabold"/>
                <a:ea typeface="Proxima Nova Extrabold"/>
                <a:cs typeface="Proxima Nova Extrabold"/>
                <a:sym typeface="Proxima Nova Extrabold"/>
              </a:defRPr>
            </a:lvl1pPr>
            <a:lvl2pPr indent="88900" lvl="1"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2pPr>
            <a:lvl3pPr indent="177800" lvl="2"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3pPr>
            <a:lvl4pPr indent="254000" lvl="3"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4pPr>
            <a:lvl5pPr indent="342900" lvl="4"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5pPr>
            <a:lvl6pPr indent="431800" lvl="5"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6pPr>
            <a:lvl7pPr indent="520700" lvl="6"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7pPr>
            <a:lvl8pPr indent="596900" lvl="7"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8pPr>
            <a:lvl9pPr indent="685800" lvl="8"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9pPr>
          </a:lstStyle>
          <a:p/>
        </p:txBody>
      </p:sp>
      <p:sp>
        <p:nvSpPr>
          <p:cNvPr id="161" name="Google Shape;161;p35"/>
          <p:cNvSpPr/>
          <p:nvPr/>
        </p:nvSpPr>
        <p:spPr>
          <a:xfrm>
            <a:off x="381000" y="386925"/>
            <a:ext cx="1786800" cy="5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Aligned">
  <p:cSld name="ONE_COLUMN_TEXT">
    <p:spTree>
      <p:nvGrpSpPr>
        <p:cNvPr id="162" name="Shape 162"/>
        <p:cNvGrpSpPr/>
        <p:nvPr/>
      </p:nvGrpSpPr>
      <p:grpSpPr>
        <a:xfrm>
          <a:off x="0" y="0"/>
          <a:ext cx="0" cy="0"/>
          <a:chOff x="0" y="0"/>
          <a:chExt cx="0" cy="0"/>
        </a:xfrm>
      </p:grpSpPr>
      <p:sp>
        <p:nvSpPr>
          <p:cNvPr id="163" name="Google Shape;163;p36"/>
          <p:cNvSpPr txBox="1"/>
          <p:nvPr>
            <p:ph idx="12" type="sldNum"/>
          </p:nvPr>
        </p:nvSpPr>
        <p:spPr>
          <a:xfrm>
            <a:off x="8530672" y="4849375"/>
            <a:ext cx="483600" cy="2142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1pPr>
            <a:lvl2pPr indent="0" lvl="1"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2pPr>
            <a:lvl3pPr indent="0" lvl="2"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3pPr>
            <a:lvl4pPr indent="0" lvl="3"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4pPr>
            <a:lvl5pPr indent="0" lvl="4"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5pPr>
            <a:lvl6pPr indent="0" lvl="5"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6pPr>
            <a:lvl7pPr indent="0" lvl="6"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7pPr>
            <a:lvl8pPr indent="0" lvl="7"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8pPr>
            <a:lvl9pPr indent="0" lvl="8"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9pPr>
          </a:lstStyle>
          <a:p>
            <a:pPr indent="0" lvl="0" marL="0" rtl="0" algn="r">
              <a:spcBef>
                <a:spcPts val="0"/>
              </a:spcBef>
              <a:spcAft>
                <a:spcPts val="0"/>
              </a:spcAft>
              <a:buNone/>
            </a:pPr>
            <a:fld id="{00000000-1234-1234-1234-123412341234}" type="slidenum">
              <a:rPr lang="en"/>
              <a:t>‹#›</a:t>
            </a:fld>
            <a:endParaRPr sz="500"/>
          </a:p>
        </p:txBody>
      </p:sp>
      <p:sp>
        <p:nvSpPr>
          <p:cNvPr id="164" name="Google Shape;164;p36"/>
          <p:cNvSpPr txBox="1"/>
          <p:nvPr>
            <p:ph type="title"/>
          </p:nvPr>
        </p:nvSpPr>
        <p:spPr>
          <a:xfrm>
            <a:off x="457200" y="268975"/>
            <a:ext cx="8225700" cy="857400"/>
          </a:xfrm>
          <a:prstGeom prst="rect">
            <a:avLst/>
          </a:prstGeom>
          <a:noFill/>
          <a:ln>
            <a:noFill/>
          </a:ln>
        </p:spPr>
        <p:txBody>
          <a:bodyPr anchorCtr="0" anchor="t" bIns="34275" lIns="34275" spcFirstLastPara="1" rIns="34275" wrap="square" tIns="34275"/>
          <a:lstStyle>
            <a:lvl1pPr indent="0" lvl="0" marL="0" marR="0" rtl="0" algn="ctr">
              <a:lnSpc>
                <a:spcPct val="100000"/>
              </a:lnSpc>
              <a:spcBef>
                <a:spcPts val="0"/>
              </a:spcBef>
              <a:spcAft>
                <a:spcPts val="0"/>
              </a:spcAft>
              <a:buClr>
                <a:srgbClr val="000000"/>
              </a:buClr>
              <a:buSzPts val="4000"/>
              <a:buFont typeface="Proxima Nova Extrabold"/>
              <a:buNone/>
              <a:defRPr i="0" sz="4000" u="none" cap="none" strike="noStrike">
                <a:solidFill>
                  <a:srgbClr val="000000"/>
                </a:solidFill>
                <a:latin typeface="Proxima Nova Extrabold"/>
                <a:ea typeface="Proxima Nova Extrabold"/>
                <a:cs typeface="Proxima Nova Extrabold"/>
                <a:sym typeface="Proxima Nova Extrabold"/>
              </a:defRPr>
            </a:lvl1pPr>
            <a:lvl2pPr indent="88900" lvl="1"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2pPr>
            <a:lvl3pPr indent="177800" lvl="2"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3pPr>
            <a:lvl4pPr indent="254000" lvl="3"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4pPr>
            <a:lvl5pPr indent="342900" lvl="4"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5pPr>
            <a:lvl6pPr indent="431800" lvl="5"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6pPr>
            <a:lvl7pPr indent="520700" lvl="6"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7pPr>
            <a:lvl8pPr indent="596900" lvl="7"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8pPr>
            <a:lvl9pPr indent="685800" lvl="8"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 w/ page #">
  <p:cSld name="TITLE_1">
    <p:bg>
      <p:bgPr>
        <a:solidFill>
          <a:srgbClr val="F4F4F4"/>
        </a:solidFill>
      </p:bgPr>
    </p:bg>
    <p:spTree>
      <p:nvGrpSpPr>
        <p:cNvPr id="165" name="Shape 165"/>
        <p:cNvGrpSpPr/>
        <p:nvPr/>
      </p:nvGrpSpPr>
      <p:grpSpPr>
        <a:xfrm>
          <a:off x="0" y="0"/>
          <a:ext cx="0" cy="0"/>
          <a:chOff x="0" y="0"/>
          <a:chExt cx="0" cy="0"/>
        </a:xfrm>
      </p:grpSpPr>
      <p:sp>
        <p:nvSpPr>
          <p:cNvPr id="166" name="Google Shape;166;p37"/>
          <p:cNvSpPr txBox="1"/>
          <p:nvPr>
            <p:ph idx="12" type="sldNum"/>
          </p:nvPr>
        </p:nvSpPr>
        <p:spPr>
          <a:xfrm>
            <a:off x="8530672" y="4849375"/>
            <a:ext cx="483600" cy="2142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1pPr>
            <a:lvl2pPr indent="0" lvl="1"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2pPr>
            <a:lvl3pPr indent="0" lvl="2"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3pPr>
            <a:lvl4pPr indent="0" lvl="3"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4pPr>
            <a:lvl5pPr indent="0" lvl="4"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5pPr>
            <a:lvl6pPr indent="0" lvl="5"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6pPr>
            <a:lvl7pPr indent="0" lvl="6"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7pPr>
            <a:lvl8pPr indent="0" lvl="7"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8pPr>
            <a:lvl9pPr indent="0" lvl="8"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9pPr>
          </a:lstStyle>
          <a:p>
            <a:pPr indent="0" lvl="0" marL="0" rtl="0" algn="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 no page #">
  <p:cSld name="Blank, no page">
    <p:spTree>
      <p:nvGrpSpPr>
        <p:cNvPr id="167" name="Shape 167"/>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ter White">
  <p:cSld name="Footer White">
    <p:spTree>
      <p:nvGrpSpPr>
        <p:cNvPr id="168" name="Shape 168"/>
        <p:cNvGrpSpPr/>
        <p:nvPr/>
      </p:nvGrpSpPr>
      <p:grpSpPr>
        <a:xfrm>
          <a:off x="0" y="0"/>
          <a:ext cx="0" cy="0"/>
          <a:chOff x="0" y="0"/>
          <a:chExt cx="0" cy="0"/>
        </a:xfrm>
      </p:grpSpPr>
      <p:sp>
        <p:nvSpPr>
          <p:cNvPr id="169" name="Google Shape;169;p39"/>
          <p:cNvSpPr txBox="1"/>
          <p:nvPr>
            <p:ph idx="12" type="sldNum"/>
          </p:nvPr>
        </p:nvSpPr>
        <p:spPr>
          <a:xfrm>
            <a:off x="8530672" y="4849375"/>
            <a:ext cx="483600" cy="2142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1pPr>
            <a:lvl2pPr indent="0" lvl="1"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2pPr>
            <a:lvl3pPr indent="0" lvl="2"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3pPr>
            <a:lvl4pPr indent="0" lvl="3"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4pPr>
            <a:lvl5pPr indent="0" lvl="4"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5pPr>
            <a:lvl6pPr indent="0" lvl="5"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6pPr>
            <a:lvl7pPr indent="0" lvl="6"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7pPr>
            <a:lvl8pPr indent="0" lvl="7"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8pPr>
            <a:lvl9pPr indent="0" lvl="8"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9pPr>
          </a:lstStyle>
          <a:p>
            <a:pPr indent="0" lvl="0" marL="0" rtl="0" algn="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w/ bullets">
  <p:cSld name="Title &amp; Bullets">
    <p:spTree>
      <p:nvGrpSpPr>
        <p:cNvPr id="170" name="Shape 170"/>
        <p:cNvGrpSpPr/>
        <p:nvPr/>
      </p:nvGrpSpPr>
      <p:grpSpPr>
        <a:xfrm>
          <a:off x="0" y="0"/>
          <a:ext cx="0" cy="0"/>
          <a:chOff x="0" y="0"/>
          <a:chExt cx="0" cy="0"/>
        </a:xfrm>
      </p:grpSpPr>
      <p:sp>
        <p:nvSpPr>
          <p:cNvPr id="171" name="Google Shape;171;p40"/>
          <p:cNvSpPr txBox="1"/>
          <p:nvPr>
            <p:ph type="title"/>
          </p:nvPr>
        </p:nvSpPr>
        <p:spPr>
          <a:xfrm>
            <a:off x="457188" y="268965"/>
            <a:ext cx="7877100" cy="857400"/>
          </a:xfrm>
          <a:prstGeom prst="rect">
            <a:avLst/>
          </a:prstGeom>
          <a:noFill/>
          <a:ln>
            <a:noFill/>
          </a:ln>
        </p:spPr>
        <p:txBody>
          <a:bodyPr anchorCtr="0" anchor="t" bIns="34275" lIns="34275" spcFirstLastPara="1" rIns="34275" wrap="square" tIns="34275"/>
          <a:lstStyle>
            <a:lvl1pPr indent="0" lvl="0" marL="0" marR="0" rtl="0">
              <a:lnSpc>
                <a:spcPct val="100000"/>
              </a:lnSpc>
              <a:spcBef>
                <a:spcPts val="0"/>
              </a:spcBef>
              <a:spcAft>
                <a:spcPts val="0"/>
              </a:spcAft>
              <a:buClr>
                <a:srgbClr val="000000"/>
              </a:buClr>
              <a:buSzPts val="4000"/>
              <a:buFont typeface="Proxima Nova Extrabold"/>
              <a:buNone/>
              <a:defRPr i="0" sz="4000" u="none" cap="none" strike="noStrike">
                <a:solidFill>
                  <a:srgbClr val="000000"/>
                </a:solidFill>
                <a:latin typeface="Proxima Nova Extrabold"/>
                <a:ea typeface="Proxima Nova Extrabold"/>
                <a:cs typeface="Proxima Nova Extrabold"/>
                <a:sym typeface="Proxima Nova Extrabold"/>
              </a:defRPr>
            </a:lvl1pPr>
            <a:lvl2pPr indent="88900" lvl="1"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2pPr>
            <a:lvl3pPr indent="177800" lvl="2"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3pPr>
            <a:lvl4pPr indent="254000" lvl="3"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4pPr>
            <a:lvl5pPr indent="342900" lvl="4"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5pPr>
            <a:lvl6pPr indent="431800" lvl="5"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6pPr>
            <a:lvl7pPr indent="520700" lvl="6"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7pPr>
            <a:lvl8pPr indent="596900" lvl="7"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8pPr>
            <a:lvl9pPr indent="685800" lvl="8"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9pPr>
          </a:lstStyle>
          <a:p/>
        </p:txBody>
      </p:sp>
      <p:sp>
        <p:nvSpPr>
          <p:cNvPr id="172" name="Google Shape;172;p40"/>
          <p:cNvSpPr txBox="1"/>
          <p:nvPr>
            <p:ph idx="1" type="body"/>
          </p:nvPr>
        </p:nvSpPr>
        <p:spPr>
          <a:xfrm>
            <a:off x="457188" y="1314438"/>
            <a:ext cx="7877100" cy="3452700"/>
          </a:xfrm>
          <a:prstGeom prst="rect">
            <a:avLst/>
          </a:prstGeom>
          <a:noFill/>
          <a:ln>
            <a:noFill/>
          </a:ln>
        </p:spPr>
        <p:txBody>
          <a:bodyPr anchorCtr="0" anchor="t" bIns="34275" lIns="34275" spcFirstLastPara="1" rIns="34275" wrap="square" tIns="34275"/>
          <a:lstStyle>
            <a:lvl1pPr indent="-323850" lvl="0" marL="4572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1pPr>
            <a:lvl2pPr indent="-323850" lvl="1" marL="9144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2pPr>
            <a:lvl3pPr indent="-323850" lvl="2" marL="13716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3pPr>
            <a:lvl4pPr indent="-323850" lvl="3" marL="18288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4pPr>
            <a:lvl5pPr indent="-323850" lvl="4" marL="22860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5pPr>
            <a:lvl6pPr indent="-323850" lvl="5" marL="27432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6pPr>
            <a:lvl7pPr indent="-323850" lvl="6" marL="32004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7pPr>
            <a:lvl8pPr indent="-323850" lvl="7" marL="36576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8pPr>
            <a:lvl9pPr indent="-323850" lvl="8" marL="4114800" marR="0" rtl="0" algn="l">
              <a:lnSpc>
                <a:spcPct val="100000"/>
              </a:lnSpc>
              <a:spcBef>
                <a:spcPts val="2200"/>
              </a:spcBef>
              <a:spcAft>
                <a:spcPts val="0"/>
              </a:spcAft>
              <a:buClr>
                <a:srgbClr val="000000"/>
              </a:buClr>
              <a:buSzPts val="1500"/>
              <a:buFont typeface="Proxima Nova Semibold"/>
              <a:buChar char="•"/>
              <a:defRPr i="0" sz="2000" u="none" cap="none" strike="noStrike">
                <a:solidFill>
                  <a:srgbClr val="000000"/>
                </a:solidFill>
                <a:latin typeface="Proxima Nova Semibold"/>
                <a:ea typeface="Proxima Nova Semibold"/>
                <a:cs typeface="Proxima Nova Semibold"/>
                <a:sym typeface="Proxima Nova Semibold"/>
              </a:defRPr>
            </a:lvl9pPr>
          </a:lstStyle>
          <a:p/>
        </p:txBody>
      </p:sp>
      <p:sp>
        <p:nvSpPr>
          <p:cNvPr id="173" name="Google Shape;173;p40"/>
          <p:cNvSpPr txBox="1"/>
          <p:nvPr>
            <p:ph idx="12" type="sldNum"/>
          </p:nvPr>
        </p:nvSpPr>
        <p:spPr>
          <a:xfrm>
            <a:off x="8530672" y="4849375"/>
            <a:ext cx="483600" cy="2142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1pPr>
            <a:lvl2pPr indent="0" lvl="1"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2pPr>
            <a:lvl3pPr indent="0" lvl="2"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3pPr>
            <a:lvl4pPr indent="0" lvl="3"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4pPr>
            <a:lvl5pPr indent="0" lvl="4"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5pPr>
            <a:lvl6pPr indent="0" lvl="5"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6pPr>
            <a:lvl7pPr indent="0" lvl="6"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7pPr>
            <a:lvl8pPr indent="0" lvl="7"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8pPr>
            <a:lvl9pPr indent="0" lvl="8" marL="0" marR="0" rtl="0" algn="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9pPr>
          </a:lstStyle>
          <a:p>
            <a:pPr indent="0" lvl="0" marL="0" rtl="0" algn="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32" name="Shape 132"/>
        <p:cNvGrpSpPr/>
        <p:nvPr/>
      </p:nvGrpSpPr>
      <p:grpSpPr>
        <a:xfrm>
          <a:off x="0" y="0"/>
          <a:ext cx="0" cy="0"/>
          <a:chOff x="0" y="0"/>
          <a:chExt cx="0" cy="0"/>
        </a:xfrm>
      </p:grpSpPr>
      <p:sp>
        <p:nvSpPr>
          <p:cNvPr id="133" name="Google Shape;133;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7500" lvl="0" marL="4572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134" name="Google Shape;134;p31"/>
          <p:cNvSpPr txBox="1"/>
          <p:nvPr>
            <p:ph idx="12" type="sldNum"/>
          </p:nvPr>
        </p:nvSpPr>
        <p:spPr>
          <a:xfrm>
            <a:off x="8880296" y="4849386"/>
            <a:ext cx="133800" cy="2142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1pPr>
            <a:lvl2pPr indent="0" lvl="1"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2pPr>
            <a:lvl3pPr indent="0" lvl="2"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3pPr>
            <a:lvl4pPr indent="0" lvl="3"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4pPr>
            <a:lvl5pPr indent="0" lvl="4"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5pPr>
            <a:lvl6pPr indent="0" lvl="5"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6pPr>
            <a:lvl7pPr indent="0" lvl="6"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7pPr>
            <a:lvl8pPr indent="0" lvl="7"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8pPr>
            <a:lvl9pPr indent="0" lvl="8" marL="0" marR="0" rtl="0" algn="ctr">
              <a:lnSpc>
                <a:spcPct val="100000"/>
              </a:lnSpc>
              <a:spcBef>
                <a:spcPts val="0"/>
              </a:spcBef>
              <a:spcAft>
                <a:spcPts val="0"/>
              </a:spcAft>
              <a:buClr>
                <a:srgbClr val="000000"/>
              </a:buClr>
              <a:buFont typeface="Proxima Nova Extrabold"/>
              <a:buNone/>
              <a:defRPr b="0" i="0" sz="1100" u="none" cap="none" strike="noStrike">
                <a:solidFill>
                  <a:srgbClr val="000000"/>
                </a:solidFill>
                <a:latin typeface="Proxima Nova Extrabold"/>
                <a:ea typeface="Proxima Nova Extrabold"/>
                <a:cs typeface="Proxima Nova Extrabold"/>
                <a:sym typeface="Proxima Nova Extrabold"/>
              </a:defRPr>
            </a:lvl9pPr>
          </a:lstStyle>
          <a:p>
            <a:pPr indent="0" lvl="0" marL="0" rtl="0" algn="ctr">
              <a:spcBef>
                <a:spcPts val="0"/>
              </a:spcBef>
              <a:spcAft>
                <a:spcPts val="0"/>
              </a:spcAft>
              <a:buNone/>
            </a:pPr>
            <a:fld id="{00000000-1234-1234-1234-123412341234}" type="slidenum">
              <a:rPr lang="en"/>
              <a:t>‹#›</a:t>
            </a:fld>
            <a:endParaRPr sz="500">
              <a:latin typeface="Arial"/>
              <a:ea typeface="Arial"/>
              <a:cs typeface="Arial"/>
              <a:sym typeface="Arial"/>
            </a:endParaRPr>
          </a:p>
        </p:txBody>
      </p:sp>
      <p:sp>
        <p:nvSpPr>
          <p:cNvPr id="135" name="Google Shape;135;p31"/>
          <p:cNvSpPr txBox="1"/>
          <p:nvPr>
            <p:ph type="title"/>
          </p:nvPr>
        </p:nvSpPr>
        <p:spPr>
          <a:xfrm>
            <a:off x="380975" y="437325"/>
            <a:ext cx="8225700" cy="857400"/>
          </a:xfrm>
          <a:prstGeom prst="rect">
            <a:avLst/>
          </a:prstGeom>
          <a:noFill/>
          <a:ln>
            <a:noFill/>
          </a:ln>
        </p:spPr>
        <p:txBody>
          <a:bodyPr anchorCtr="0" anchor="t" bIns="34275" lIns="34275" spcFirstLastPara="1" rIns="34275" wrap="square" tIns="34275"/>
          <a:lstStyle>
            <a:lvl1pPr indent="0" lvl="0" marL="0" marR="0" rtl="0">
              <a:lnSpc>
                <a:spcPct val="100000"/>
              </a:lnSpc>
              <a:spcBef>
                <a:spcPts val="0"/>
              </a:spcBef>
              <a:spcAft>
                <a:spcPts val="0"/>
              </a:spcAft>
              <a:buClr>
                <a:srgbClr val="000000"/>
              </a:buClr>
              <a:buSzPts val="3200"/>
              <a:buFont typeface="Proxima Nova Extrabold"/>
              <a:buNone/>
              <a:defRPr i="0" sz="3200" u="none" cap="none" strike="noStrike">
                <a:solidFill>
                  <a:srgbClr val="000000"/>
                </a:solidFill>
                <a:latin typeface="Proxima Nova Extrabold"/>
                <a:ea typeface="Proxima Nova Extrabold"/>
                <a:cs typeface="Proxima Nova Extrabold"/>
                <a:sym typeface="Proxima Nova Extrabold"/>
              </a:defRPr>
            </a:lvl1pPr>
            <a:lvl2pPr indent="88900" lvl="1"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2pPr>
            <a:lvl3pPr indent="177800" lvl="2"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3pPr>
            <a:lvl4pPr indent="254000" lvl="3"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4pPr>
            <a:lvl5pPr indent="342900" lvl="4"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5pPr>
            <a:lvl6pPr indent="431800" lvl="5"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6pPr>
            <a:lvl7pPr indent="520700" lvl="6"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7pPr>
            <a:lvl8pPr indent="596900" lvl="7"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8pPr>
            <a:lvl9pPr indent="685800" lvl="8" marL="0" marR="0" rtl="0">
              <a:lnSpc>
                <a:spcPct val="100000"/>
              </a:lnSpc>
              <a:spcBef>
                <a:spcPts val="0"/>
              </a:spcBef>
              <a:spcAft>
                <a:spcPts val="0"/>
              </a:spcAft>
              <a:buClr>
                <a:srgbClr val="000000"/>
              </a:buClr>
              <a:buSzPts val="500"/>
              <a:buFont typeface="Proxima Nova Extrabold"/>
              <a:buNone/>
              <a:defRPr i="0" sz="4200" u="none" cap="none" strike="noStrike">
                <a:solidFill>
                  <a:srgbClr val="000000"/>
                </a:solidFill>
                <a:latin typeface="Proxima Nova Extrabold"/>
                <a:ea typeface="Proxima Nova Extrabold"/>
                <a:cs typeface="Proxima Nova Extrabold"/>
                <a:sym typeface="Proxima Nova Extrabold"/>
              </a:defRPr>
            </a:lvl9pPr>
          </a:lstStyle>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2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3322"/>
        </a:solidFill>
      </p:bgPr>
    </p:bg>
    <p:spTree>
      <p:nvGrpSpPr>
        <p:cNvPr id="177" name="Shape 177"/>
        <p:cNvGrpSpPr/>
        <p:nvPr/>
      </p:nvGrpSpPr>
      <p:grpSpPr>
        <a:xfrm>
          <a:off x="0" y="0"/>
          <a:ext cx="0" cy="0"/>
          <a:chOff x="0" y="0"/>
          <a:chExt cx="0" cy="0"/>
        </a:xfrm>
      </p:grpSpPr>
      <p:pic>
        <p:nvPicPr>
          <p:cNvPr descr="BAE-SlideIllos-MapTitle-22.png" id="178" name="Google Shape;178;p41"/>
          <p:cNvPicPr preferRelativeResize="0"/>
          <p:nvPr/>
        </p:nvPicPr>
        <p:blipFill>
          <a:blip r:embed="rId3">
            <a:alphaModFix/>
          </a:blip>
          <a:stretch>
            <a:fillRect/>
          </a:stretch>
        </p:blipFill>
        <p:spPr>
          <a:xfrm>
            <a:off x="587264" y="0"/>
            <a:ext cx="8755632" cy="5143501"/>
          </a:xfrm>
          <a:prstGeom prst="rect">
            <a:avLst/>
          </a:prstGeom>
          <a:noFill/>
          <a:ln>
            <a:noFill/>
          </a:ln>
        </p:spPr>
      </p:pic>
      <p:sp>
        <p:nvSpPr>
          <p:cNvPr id="179" name="Google Shape;179;p41"/>
          <p:cNvSpPr txBox="1"/>
          <p:nvPr>
            <p:ph idx="12" type="sldNum"/>
          </p:nvPr>
        </p:nvSpPr>
        <p:spPr>
          <a:xfrm>
            <a:off x="8530672" y="4849375"/>
            <a:ext cx="483600" cy="214200"/>
          </a:xfrm>
          <a:prstGeom prst="rect">
            <a:avLst/>
          </a:prstGeom>
        </p:spPr>
        <p:txBody>
          <a:bodyPr anchorCtr="0" anchor="t" bIns="19050" lIns="19050" spcFirstLastPara="1" rIns="19050" wrap="square" tIns="19050">
            <a:noAutofit/>
          </a:bodyPr>
          <a:lstStyle/>
          <a:p>
            <a:pPr indent="0" lvl="0" marL="0" rtl="0" algn="r">
              <a:spcBef>
                <a:spcPts val="0"/>
              </a:spcBef>
              <a:spcAft>
                <a:spcPts val="0"/>
              </a:spcAft>
              <a:buClr>
                <a:srgbClr val="000000"/>
              </a:buClr>
              <a:buFont typeface="Proxima Nova Extrabold"/>
              <a:buNone/>
            </a:pPr>
            <a:fld id="{00000000-1234-1234-1234-123412341234}" type="slidenum">
              <a:rPr lang="en">
                <a:solidFill>
                  <a:srgbClr val="FFFFFF"/>
                </a:solidFill>
              </a:rPr>
              <a:t>‹#›</a:t>
            </a:fld>
            <a:endParaRPr sz="500">
              <a:solidFill>
                <a:srgbClr val="FFFFFF"/>
              </a:solidFill>
            </a:endParaRPr>
          </a:p>
        </p:txBody>
      </p:sp>
      <p:sp>
        <p:nvSpPr>
          <p:cNvPr id="180" name="Google Shape;180;p41"/>
          <p:cNvSpPr txBox="1"/>
          <p:nvPr/>
        </p:nvSpPr>
        <p:spPr>
          <a:xfrm>
            <a:off x="395500" y="846000"/>
            <a:ext cx="6814500" cy="10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Proxima Nova Extrabold"/>
                <a:ea typeface="Proxima Nova Extrabold"/>
                <a:cs typeface="Proxima Nova Extrabold"/>
                <a:sym typeface="Proxima Nova Extrabold"/>
              </a:rPr>
              <a:t>Related Content </a:t>
            </a:r>
            <a:endParaRPr sz="3600">
              <a:solidFill>
                <a:srgbClr val="FFFFFF"/>
              </a:solidFill>
              <a:latin typeface="Proxima Nova Extrabold"/>
              <a:ea typeface="Proxima Nova Extrabold"/>
              <a:cs typeface="Proxima Nova Extrabold"/>
              <a:sym typeface="Proxima Nova Extrabold"/>
            </a:endParaRPr>
          </a:p>
          <a:p>
            <a:pPr indent="0" lvl="0" marL="0" rtl="0" algn="l">
              <a:spcBef>
                <a:spcPts val="0"/>
              </a:spcBef>
              <a:spcAft>
                <a:spcPts val="0"/>
              </a:spcAft>
              <a:buNone/>
            </a:pPr>
            <a:r>
              <a:rPr lang="en" sz="3600">
                <a:solidFill>
                  <a:srgbClr val="FFFFFF"/>
                </a:solidFill>
                <a:latin typeface="Proxima Nova Extrabold"/>
                <a:ea typeface="Proxima Nova Extrabold"/>
                <a:cs typeface="Proxima Nova Extrabold"/>
                <a:sym typeface="Proxima Nova Extrabold"/>
              </a:rPr>
              <a:t>@BuzzFeed</a:t>
            </a:r>
            <a:endParaRPr sz="3600">
              <a:solidFill>
                <a:srgbClr val="FFFFFF"/>
              </a:solidFill>
              <a:latin typeface="Proxima Nova Extrabold"/>
              <a:ea typeface="Proxima Nova Extrabold"/>
              <a:cs typeface="Proxima Nova Extrabold"/>
              <a:sym typeface="Proxima Nova Extrabold"/>
            </a:endParaRPr>
          </a:p>
        </p:txBody>
      </p:sp>
      <p:sp>
        <p:nvSpPr>
          <p:cNvPr id="181" name="Google Shape;181;p41"/>
          <p:cNvSpPr/>
          <p:nvPr/>
        </p:nvSpPr>
        <p:spPr>
          <a:xfrm>
            <a:off x="3789389" y="3035741"/>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1"/>
          <p:cNvSpPr/>
          <p:nvPr/>
        </p:nvSpPr>
        <p:spPr>
          <a:xfrm>
            <a:off x="4254825" y="3869075"/>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1"/>
          <p:cNvSpPr/>
          <p:nvPr/>
        </p:nvSpPr>
        <p:spPr>
          <a:xfrm>
            <a:off x="6565275" y="2149975"/>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1"/>
          <p:cNvSpPr/>
          <p:nvPr/>
        </p:nvSpPr>
        <p:spPr>
          <a:xfrm>
            <a:off x="6987025" y="738050"/>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1"/>
          <p:cNvSpPr/>
          <p:nvPr/>
        </p:nvSpPr>
        <p:spPr>
          <a:xfrm>
            <a:off x="4596214" y="2959841"/>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1"/>
          <p:cNvSpPr/>
          <p:nvPr/>
        </p:nvSpPr>
        <p:spPr>
          <a:xfrm>
            <a:off x="6795584" y="1761332"/>
            <a:ext cx="136500" cy="136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1"/>
          <p:cNvSpPr/>
          <p:nvPr/>
        </p:nvSpPr>
        <p:spPr>
          <a:xfrm>
            <a:off x="6585764" y="738041"/>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1"/>
          <p:cNvSpPr/>
          <p:nvPr/>
        </p:nvSpPr>
        <p:spPr>
          <a:xfrm>
            <a:off x="5788089" y="1158241"/>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1"/>
          <p:cNvSpPr/>
          <p:nvPr/>
        </p:nvSpPr>
        <p:spPr>
          <a:xfrm>
            <a:off x="7119975" y="1379825"/>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1"/>
          <p:cNvSpPr/>
          <p:nvPr/>
        </p:nvSpPr>
        <p:spPr>
          <a:xfrm>
            <a:off x="5737689" y="456841"/>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1"/>
          <p:cNvSpPr/>
          <p:nvPr/>
        </p:nvSpPr>
        <p:spPr>
          <a:xfrm>
            <a:off x="6391075" y="160450"/>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1"/>
          <p:cNvSpPr/>
          <p:nvPr/>
        </p:nvSpPr>
        <p:spPr>
          <a:xfrm>
            <a:off x="7794934" y="130157"/>
            <a:ext cx="136500" cy="136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1"/>
          <p:cNvSpPr/>
          <p:nvPr/>
        </p:nvSpPr>
        <p:spPr>
          <a:xfrm>
            <a:off x="5186509" y="3140132"/>
            <a:ext cx="136500" cy="136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1"/>
          <p:cNvSpPr/>
          <p:nvPr/>
        </p:nvSpPr>
        <p:spPr>
          <a:xfrm>
            <a:off x="4058784" y="4478732"/>
            <a:ext cx="136500" cy="136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1"/>
          <p:cNvSpPr/>
          <p:nvPr/>
        </p:nvSpPr>
        <p:spPr>
          <a:xfrm>
            <a:off x="8299184" y="1897832"/>
            <a:ext cx="136500" cy="136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1"/>
          <p:cNvSpPr/>
          <p:nvPr/>
        </p:nvSpPr>
        <p:spPr>
          <a:xfrm>
            <a:off x="7139384" y="4313732"/>
            <a:ext cx="136500" cy="136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1"/>
          <p:cNvSpPr/>
          <p:nvPr/>
        </p:nvSpPr>
        <p:spPr>
          <a:xfrm>
            <a:off x="5737689" y="2790216"/>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1"/>
          <p:cNvSpPr/>
          <p:nvPr/>
        </p:nvSpPr>
        <p:spPr>
          <a:xfrm>
            <a:off x="8329464" y="813941"/>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1"/>
          <p:cNvSpPr/>
          <p:nvPr/>
        </p:nvSpPr>
        <p:spPr>
          <a:xfrm>
            <a:off x="7794914" y="2345066"/>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1"/>
          <p:cNvSpPr/>
          <p:nvPr/>
        </p:nvSpPr>
        <p:spPr>
          <a:xfrm>
            <a:off x="8013875" y="2533800"/>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1"/>
          <p:cNvSpPr/>
          <p:nvPr/>
        </p:nvSpPr>
        <p:spPr>
          <a:xfrm>
            <a:off x="8128475" y="4152025"/>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1"/>
          <p:cNvSpPr/>
          <p:nvPr/>
        </p:nvSpPr>
        <p:spPr>
          <a:xfrm>
            <a:off x="8378564" y="4374316"/>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1"/>
          <p:cNvSpPr/>
          <p:nvPr/>
        </p:nvSpPr>
        <p:spPr>
          <a:xfrm>
            <a:off x="5813589" y="4131366"/>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1"/>
          <p:cNvSpPr/>
          <p:nvPr/>
        </p:nvSpPr>
        <p:spPr>
          <a:xfrm>
            <a:off x="5813600" y="4812150"/>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1"/>
          <p:cNvSpPr/>
          <p:nvPr/>
        </p:nvSpPr>
        <p:spPr>
          <a:xfrm>
            <a:off x="7134038" y="4773475"/>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1"/>
          <p:cNvSpPr/>
          <p:nvPr/>
        </p:nvSpPr>
        <p:spPr>
          <a:xfrm>
            <a:off x="5110600" y="2714325"/>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1"/>
          <p:cNvSpPr/>
          <p:nvPr/>
        </p:nvSpPr>
        <p:spPr>
          <a:xfrm>
            <a:off x="8825275" y="738050"/>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1"/>
          <p:cNvSpPr/>
          <p:nvPr/>
        </p:nvSpPr>
        <p:spPr>
          <a:xfrm>
            <a:off x="6391064" y="1410391"/>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1"/>
          <p:cNvSpPr/>
          <p:nvPr/>
        </p:nvSpPr>
        <p:spPr>
          <a:xfrm>
            <a:off x="4827875" y="533550"/>
            <a:ext cx="75900" cy="75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1"/>
          <p:cNvSpPr/>
          <p:nvPr/>
        </p:nvSpPr>
        <p:spPr>
          <a:xfrm>
            <a:off x="3101789" y="3743741"/>
            <a:ext cx="75900" cy="7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1"/>
          <p:cNvSpPr txBox="1"/>
          <p:nvPr/>
        </p:nvSpPr>
        <p:spPr>
          <a:xfrm>
            <a:off x="510900" y="2395350"/>
            <a:ext cx="3000000" cy="81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Proxima Nova"/>
                <a:ea typeface="Proxima Nova"/>
                <a:cs typeface="Proxima Nova"/>
                <a:sym typeface="Proxima Nova"/>
              </a:rPr>
              <a:t>Carolyn Huangci</a:t>
            </a:r>
            <a:endParaRPr b="1">
              <a:solidFill>
                <a:srgbClr val="FFFF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50"/>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Validation</a:t>
            </a:r>
            <a:endParaRPr b="1" sz="2400">
              <a:solidFill>
                <a:srgbClr val="FFFFFF"/>
              </a:solidFill>
              <a:latin typeface="Proxima Nova"/>
              <a:ea typeface="Proxima Nova"/>
              <a:cs typeface="Proxima Nova"/>
              <a:sym typeface="Proxima Nova"/>
            </a:endParaRPr>
          </a:p>
        </p:txBody>
      </p:sp>
      <p:sp>
        <p:nvSpPr>
          <p:cNvPr id="294" name="Google Shape;294;p50"/>
          <p:cNvSpPr txBox="1"/>
          <p:nvPr/>
        </p:nvSpPr>
        <p:spPr>
          <a:xfrm>
            <a:off x="123825" y="1162050"/>
            <a:ext cx="7267500" cy="3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Model recommendations were compared again ~1700 editor curated related links </a:t>
            </a:r>
            <a:endParaRPr>
              <a:latin typeface="Proxima Nova"/>
              <a:ea typeface="Proxima Nova"/>
              <a:cs typeface="Proxima Nova"/>
              <a:sym typeface="Proxima Nova"/>
            </a:endParaRPr>
          </a:p>
        </p:txBody>
      </p:sp>
      <p:pic>
        <p:nvPicPr>
          <p:cNvPr id="295" name="Google Shape;295;p50"/>
          <p:cNvPicPr preferRelativeResize="0"/>
          <p:nvPr/>
        </p:nvPicPr>
        <p:blipFill>
          <a:blip r:embed="rId3">
            <a:alphaModFix/>
          </a:blip>
          <a:stretch>
            <a:fillRect/>
          </a:stretch>
        </p:blipFill>
        <p:spPr>
          <a:xfrm>
            <a:off x="196675" y="3238350"/>
            <a:ext cx="2611424" cy="1844525"/>
          </a:xfrm>
          <a:prstGeom prst="rect">
            <a:avLst/>
          </a:prstGeom>
          <a:noFill/>
          <a:ln>
            <a:noFill/>
          </a:ln>
        </p:spPr>
      </p:pic>
      <p:pic>
        <p:nvPicPr>
          <p:cNvPr id="296" name="Google Shape;296;p50"/>
          <p:cNvPicPr preferRelativeResize="0"/>
          <p:nvPr/>
        </p:nvPicPr>
        <p:blipFill>
          <a:blip r:embed="rId4">
            <a:alphaModFix/>
          </a:blip>
          <a:stretch>
            <a:fillRect/>
          </a:stretch>
        </p:blipFill>
        <p:spPr>
          <a:xfrm>
            <a:off x="228600" y="1485750"/>
            <a:ext cx="2571750" cy="1844525"/>
          </a:xfrm>
          <a:prstGeom prst="rect">
            <a:avLst/>
          </a:prstGeom>
          <a:noFill/>
          <a:ln>
            <a:noFill/>
          </a:ln>
        </p:spPr>
      </p:pic>
      <p:pic>
        <p:nvPicPr>
          <p:cNvPr id="297" name="Google Shape;297;p50"/>
          <p:cNvPicPr preferRelativeResize="0"/>
          <p:nvPr/>
        </p:nvPicPr>
        <p:blipFill>
          <a:blip r:embed="rId5">
            <a:alphaModFix/>
          </a:blip>
          <a:stretch>
            <a:fillRect/>
          </a:stretch>
        </p:blipFill>
        <p:spPr>
          <a:xfrm>
            <a:off x="3551050" y="1923900"/>
            <a:ext cx="3815025" cy="22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Google Shape;302;p51"/>
          <p:cNvPicPr preferRelativeResize="0"/>
          <p:nvPr/>
        </p:nvPicPr>
        <p:blipFill>
          <a:blip r:embed="rId3">
            <a:alphaModFix/>
          </a:blip>
          <a:stretch>
            <a:fillRect/>
          </a:stretch>
        </p:blipFill>
        <p:spPr>
          <a:xfrm>
            <a:off x="512075" y="225725"/>
            <a:ext cx="7993751" cy="4767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2"/>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Final Model</a:t>
            </a:r>
            <a:endParaRPr b="1" sz="2400">
              <a:solidFill>
                <a:srgbClr val="FFFFFF"/>
              </a:solidFill>
              <a:latin typeface="Proxima Nova"/>
              <a:ea typeface="Proxima Nova"/>
              <a:cs typeface="Proxima Nova"/>
              <a:sym typeface="Proxima Nova"/>
            </a:endParaRPr>
          </a:p>
        </p:txBody>
      </p:sp>
      <p:sp>
        <p:nvSpPr>
          <p:cNvPr id="308" name="Google Shape;308;p52"/>
          <p:cNvSpPr txBox="1"/>
          <p:nvPr/>
        </p:nvSpPr>
        <p:spPr>
          <a:xfrm>
            <a:off x="304800" y="1314450"/>
            <a:ext cx="55530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Post Metadata = Title + Blurb + Article Text + Editor Tags + IBM Watson Concepts, Keywords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Model: Word2Vec with an embedding size of 160</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Document Representation = ∑ TF-IDF Weight * Word Embedding</a:t>
            </a:r>
            <a:endParaRPr>
              <a:latin typeface="Proxima Nova"/>
              <a:ea typeface="Proxima Nova"/>
              <a:cs typeface="Proxima Nova"/>
              <a:sym typeface="Proxima Nova"/>
            </a:endParaRPr>
          </a:p>
        </p:txBody>
      </p:sp>
      <p:grpSp>
        <p:nvGrpSpPr>
          <p:cNvPr id="309" name="Google Shape;309;p52"/>
          <p:cNvGrpSpPr/>
          <p:nvPr/>
        </p:nvGrpSpPr>
        <p:grpSpPr>
          <a:xfrm>
            <a:off x="409575" y="2790825"/>
            <a:ext cx="3952775" cy="2291750"/>
            <a:chOff x="257175" y="2790825"/>
            <a:chExt cx="3952775" cy="2291750"/>
          </a:xfrm>
        </p:grpSpPr>
        <p:pic>
          <p:nvPicPr>
            <p:cNvPr id="310" name="Google Shape;310;p52"/>
            <p:cNvPicPr preferRelativeResize="0"/>
            <p:nvPr/>
          </p:nvPicPr>
          <p:blipFill>
            <a:blip r:embed="rId3">
              <a:alphaModFix/>
            </a:blip>
            <a:stretch>
              <a:fillRect/>
            </a:stretch>
          </p:blipFill>
          <p:spPr>
            <a:xfrm>
              <a:off x="257175" y="2790825"/>
              <a:ext cx="2474346" cy="768450"/>
            </a:xfrm>
            <a:prstGeom prst="rect">
              <a:avLst/>
            </a:prstGeom>
            <a:noFill/>
            <a:ln>
              <a:noFill/>
            </a:ln>
          </p:spPr>
        </p:pic>
        <p:pic>
          <p:nvPicPr>
            <p:cNvPr id="311" name="Google Shape;311;p52"/>
            <p:cNvPicPr preferRelativeResize="0"/>
            <p:nvPr/>
          </p:nvPicPr>
          <p:blipFill>
            <a:blip r:embed="rId4">
              <a:alphaModFix/>
            </a:blip>
            <a:stretch>
              <a:fillRect/>
            </a:stretch>
          </p:blipFill>
          <p:spPr>
            <a:xfrm>
              <a:off x="304800" y="3340200"/>
              <a:ext cx="3905150" cy="1742375"/>
            </a:xfrm>
            <a:prstGeom prst="rect">
              <a:avLst/>
            </a:prstGeom>
            <a:noFill/>
            <a:ln>
              <a:noFill/>
            </a:ln>
          </p:spPr>
        </p:pic>
      </p:grpSp>
      <p:grpSp>
        <p:nvGrpSpPr>
          <p:cNvPr id="312" name="Google Shape;312;p52"/>
          <p:cNvGrpSpPr/>
          <p:nvPr/>
        </p:nvGrpSpPr>
        <p:grpSpPr>
          <a:xfrm>
            <a:off x="6676859" y="962051"/>
            <a:ext cx="2247975" cy="2643514"/>
            <a:chOff x="6295925" y="1882900"/>
            <a:chExt cx="2400400" cy="2789400"/>
          </a:xfrm>
        </p:grpSpPr>
        <p:pic>
          <p:nvPicPr>
            <p:cNvPr id="313" name="Google Shape;313;p52"/>
            <p:cNvPicPr preferRelativeResize="0"/>
            <p:nvPr/>
          </p:nvPicPr>
          <p:blipFill>
            <a:blip r:embed="rId5">
              <a:alphaModFix/>
            </a:blip>
            <a:stretch>
              <a:fillRect/>
            </a:stretch>
          </p:blipFill>
          <p:spPr>
            <a:xfrm>
              <a:off x="6295925" y="1882900"/>
              <a:ext cx="2228950" cy="859750"/>
            </a:xfrm>
            <a:prstGeom prst="rect">
              <a:avLst/>
            </a:prstGeom>
            <a:noFill/>
            <a:ln>
              <a:noFill/>
            </a:ln>
          </p:spPr>
        </p:pic>
        <p:pic>
          <p:nvPicPr>
            <p:cNvPr id="314" name="Google Shape;314;p52"/>
            <p:cNvPicPr preferRelativeResize="0"/>
            <p:nvPr/>
          </p:nvPicPr>
          <p:blipFill>
            <a:blip r:embed="rId6">
              <a:alphaModFix/>
            </a:blip>
            <a:stretch>
              <a:fillRect/>
            </a:stretch>
          </p:blipFill>
          <p:spPr>
            <a:xfrm>
              <a:off x="6343725" y="2742650"/>
              <a:ext cx="2352600" cy="1929650"/>
            </a:xfrm>
            <a:prstGeom prst="rect">
              <a:avLst/>
            </a:prstGeom>
            <a:noFill/>
            <a:ln>
              <a:noFill/>
            </a:ln>
          </p:spPr>
        </p:pic>
      </p:grpSp>
      <p:grpSp>
        <p:nvGrpSpPr>
          <p:cNvPr id="315" name="Google Shape;315;p52"/>
          <p:cNvGrpSpPr/>
          <p:nvPr/>
        </p:nvGrpSpPr>
        <p:grpSpPr>
          <a:xfrm>
            <a:off x="4562409" y="3295559"/>
            <a:ext cx="3619583" cy="1634471"/>
            <a:chOff x="4638600" y="3184675"/>
            <a:chExt cx="4391100" cy="1897899"/>
          </a:xfrm>
        </p:grpSpPr>
        <p:pic>
          <p:nvPicPr>
            <p:cNvPr id="316" name="Google Shape;316;p52"/>
            <p:cNvPicPr preferRelativeResize="0"/>
            <p:nvPr/>
          </p:nvPicPr>
          <p:blipFill>
            <a:blip r:embed="rId7">
              <a:alphaModFix/>
            </a:blip>
            <a:stretch>
              <a:fillRect/>
            </a:stretch>
          </p:blipFill>
          <p:spPr>
            <a:xfrm>
              <a:off x="4638600" y="3184675"/>
              <a:ext cx="2505150" cy="450450"/>
            </a:xfrm>
            <a:prstGeom prst="rect">
              <a:avLst/>
            </a:prstGeom>
            <a:noFill/>
            <a:ln>
              <a:noFill/>
            </a:ln>
          </p:spPr>
        </p:pic>
        <p:pic>
          <p:nvPicPr>
            <p:cNvPr id="317" name="Google Shape;317;p52"/>
            <p:cNvPicPr preferRelativeResize="0"/>
            <p:nvPr/>
          </p:nvPicPr>
          <p:blipFill>
            <a:blip r:embed="rId8">
              <a:alphaModFix/>
            </a:blip>
            <a:stretch>
              <a:fillRect/>
            </a:stretch>
          </p:blipFill>
          <p:spPr>
            <a:xfrm>
              <a:off x="4652970" y="3635125"/>
              <a:ext cx="4376729" cy="144745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3"/>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Going to Production</a:t>
            </a:r>
            <a:endParaRPr b="1" sz="2400">
              <a:solidFill>
                <a:srgbClr val="FFFFFF"/>
              </a:solidFill>
              <a:latin typeface="Proxima Nova"/>
              <a:ea typeface="Proxima Nova"/>
              <a:cs typeface="Proxima Nova"/>
              <a:sym typeface="Proxima Nova"/>
            </a:endParaRPr>
          </a:p>
        </p:txBody>
      </p:sp>
      <p:pic>
        <p:nvPicPr>
          <p:cNvPr id="323" name="Google Shape;323;p53"/>
          <p:cNvPicPr preferRelativeResize="0"/>
          <p:nvPr/>
        </p:nvPicPr>
        <p:blipFill>
          <a:blip r:embed="rId3">
            <a:alphaModFix/>
          </a:blip>
          <a:stretch>
            <a:fillRect/>
          </a:stretch>
        </p:blipFill>
        <p:spPr>
          <a:xfrm>
            <a:off x="228600" y="1293950"/>
            <a:ext cx="5287575" cy="2677975"/>
          </a:xfrm>
          <a:prstGeom prst="rect">
            <a:avLst/>
          </a:prstGeom>
          <a:noFill/>
          <a:ln>
            <a:noFill/>
          </a:ln>
        </p:spPr>
      </p:pic>
      <p:sp>
        <p:nvSpPr>
          <p:cNvPr id="324" name="Google Shape;324;p53"/>
          <p:cNvSpPr/>
          <p:nvPr/>
        </p:nvSpPr>
        <p:spPr>
          <a:xfrm>
            <a:off x="1657350" y="2914650"/>
            <a:ext cx="1209600" cy="590400"/>
          </a:xfrm>
          <a:prstGeom prst="rect">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3"/>
          <p:cNvSpPr/>
          <p:nvPr/>
        </p:nvSpPr>
        <p:spPr>
          <a:xfrm>
            <a:off x="2962275" y="2438400"/>
            <a:ext cx="1095300" cy="371400"/>
          </a:xfrm>
          <a:prstGeom prst="rect">
            <a:avLst/>
          </a:prstGeom>
          <a:noFill/>
          <a:ln cap="flat" cmpd="sng" w="381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3"/>
          <p:cNvSpPr txBox="1"/>
          <p:nvPr/>
        </p:nvSpPr>
        <p:spPr>
          <a:xfrm>
            <a:off x="5476875" y="1257300"/>
            <a:ext cx="3286200" cy="1314300"/>
          </a:xfrm>
          <a:prstGeom prst="rect">
            <a:avLst/>
          </a:prstGeom>
          <a:noFill/>
          <a:ln cap="flat" cmpd="sng" w="38100">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Batch Training</a:t>
            </a:r>
            <a:endParaRPr>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Run on Google Cloud instance</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Trained using data stored in BigQuery </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Generates word2vec keyed vectors, Phraser model, TF-IDF corpus</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p>
        </p:txBody>
      </p:sp>
      <p:sp>
        <p:nvSpPr>
          <p:cNvPr id="327" name="Google Shape;327;p53"/>
          <p:cNvSpPr txBox="1"/>
          <p:nvPr/>
        </p:nvSpPr>
        <p:spPr>
          <a:xfrm>
            <a:off x="5476875" y="2781300"/>
            <a:ext cx="3286200" cy="1800300"/>
          </a:xfrm>
          <a:prstGeom prst="rect">
            <a:avLst/>
          </a:prstGeom>
          <a:noFill/>
          <a:ln cap="flat" cmpd="sng" w="38100">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Incremental</a:t>
            </a:r>
            <a:r>
              <a:rPr lang="en">
                <a:latin typeface="Proxima Nova"/>
                <a:ea typeface="Proxima Nova"/>
                <a:cs typeface="Proxima Nova"/>
                <a:sym typeface="Proxima Nova"/>
              </a:rPr>
              <a:t> Training</a:t>
            </a:r>
            <a:endParaRPr>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Bigquery is not updated realtime</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Related articles for posts published between model trainings are run using a queue reader that subscribes to publish events</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Generates related articles using stored vectors generated during batch training</a:t>
            </a:r>
            <a:endParaRPr sz="1200">
              <a:latin typeface="Proxima Nova"/>
              <a:ea typeface="Proxima Nova"/>
              <a:cs typeface="Proxima Nova"/>
              <a:sym typeface="Proxima Nova"/>
            </a:endParaRPr>
          </a:p>
          <a:p>
            <a:pPr indent="0" lvl="0" marL="457200" rtl="0" algn="l">
              <a:spcBef>
                <a:spcPts val="0"/>
              </a:spcBef>
              <a:spcAft>
                <a:spcPts val="0"/>
              </a:spcAft>
              <a:buNone/>
            </a:pPr>
            <a:r>
              <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4"/>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AB Testing</a:t>
            </a:r>
            <a:endParaRPr b="1" sz="2400">
              <a:solidFill>
                <a:srgbClr val="FFFFFF"/>
              </a:solidFill>
              <a:latin typeface="Proxima Nova"/>
              <a:ea typeface="Proxima Nova"/>
              <a:cs typeface="Proxima Nova"/>
              <a:sym typeface="Proxima Nova"/>
            </a:endParaRPr>
          </a:p>
        </p:txBody>
      </p:sp>
      <p:sp>
        <p:nvSpPr>
          <p:cNvPr id="333" name="Google Shape;333;p54"/>
          <p:cNvSpPr txBox="1"/>
          <p:nvPr/>
        </p:nvSpPr>
        <p:spPr>
          <a:xfrm>
            <a:off x="209550" y="1162050"/>
            <a:ext cx="84105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An AB test was run for 2 weeks by adding a related content was added to US-Edition BuzzFeed content </a:t>
            </a:r>
            <a:endParaRPr>
              <a:latin typeface="Proxima Nova"/>
              <a:ea typeface="Proxima Nova"/>
              <a:cs typeface="Proxima Nova"/>
              <a:sym typeface="Proxima Nova"/>
            </a:endParaRPr>
          </a:p>
        </p:txBody>
      </p:sp>
      <p:pic>
        <p:nvPicPr>
          <p:cNvPr id="334" name="Google Shape;334;p54"/>
          <p:cNvPicPr preferRelativeResize="0"/>
          <p:nvPr/>
        </p:nvPicPr>
        <p:blipFill>
          <a:blip r:embed="rId3">
            <a:alphaModFix/>
          </a:blip>
          <a:stretch>
            <a:fillRect/>
          </a:stretch>
        </p:blipFill>
        <p:spPr>
          <a:xfrm>
            <a:off x="304800" y="1723950"/>
            <a:ext cx="3971925" cy="2780350"/>
          </a:xfrm>
          <a:prstGeom prst="rect">
            <a:avLst/>
          </a:prstGeom>
          <a:noFill/>
          <a:ln>
            <a:noFill/>
          </a:ln>
        </p:spPr>
      </p:pic>
      <p:pic>
        <p:nvPicPr>
          <p:cNvPr id="335" name="Google Shape;335;p54"/>
          <p:cNvPicPr preferRelativeResize="0"/>
          <p:nvPr/>
        </p:nvPicPr>
        <p:blipFill>
          <a:blip r:embed="rId4">
            <a:alphaModFix/>
          </a:blip>
          <a:stretch>
            <a:fillRect/>
          </a:stretch>
        </p:blipFill>
        <p:spPr>
          <a:xfrm>
            <a:off x="4505325" y="1723950"/>
            <a:ext cx="4121400" cy="2828950"/>
          </a:xfrm>
          <a:prstGeom prst="rect">
            <a:avLst/>
          </a:prstGeom>
          <a:noFill/>
          <a:ln>
            <a:noFill/>
          </a:ln>
        </p:spPr>
      </p:pic>
      <p:sp>
        <p:nvSpPr>
          <p:cNvPr id="336" name="Google Shape;336;p54"/>
          <p:cNvSpPr txBox="1"/>
          <p:nvPr/>
        </p:nvSpPr>
        <p:spPr>
          <a:xfrm>
            <a:off x="180975" y="4657725"/>
            <a:ext cx="41214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Pageviews per Session: Desktop: </a:t>
            </a:r>
            <a:r>
              <a:rPr lang="en" sz="1200">
                <a:solidFill>
                  <a:srgbClr val="6AA84F"/>
                </a:solidFill>
              </a:rPr>
              <a:t>+5.62%</a:t>
            </a:r>
            <a:r>
              <a:rPr lang="en" sz="1200"/>
              <a:t> | Mobile: </a:t>
            </a:r>
            <a:r>
              <a:rPr lang="en" sz="1200">
                <a:solidFill>
                  <a:srgbClr val="6AA84F"/>
                </a:solidFill>
              </a:rPr>
              <a:t>+1.2%</a:t>
            </a:r>
            <a:endParaRPr sz="1200">
              <a:solidFill>
                <a:srgbClr val="6AA84F"/>
              </a:solidFill>
            </a:endParaRPr>
          </a:p>
        </p:txBody>
      </p:sp>
      <p:sp>
        <p:nvSpPr>
          <p:cNvPr id="337" name="Google Shape;337;p54"/>
          <p:cNvSpPr txBox="1"/>
          <p:nvPr/>
        </p:nvSpPr>
        <p:spPr>
          <a:xfrm>
            <a:off x="4676775" y="4648200"/>
            <a:ext cx="4400400" cy="2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Time on Site</a:t>
            </a:r>
            <a:r>
              <a:rPr lang="en" sz="1200"/>
              <a:t> per Session: Desktop: </a:t>
            </a:r>
            <a:r>
              <a:rPr lang="en" sz="1200">
                <a:solidFill>
                  <a:srgbClr val="6AA84F"/>
                </a:solidFill>
              </a:rPr>
              <a:t>+1.7%</a:t>
            </a:r>
            <a:r>
              <a:rPr lang="en" sz="1200"/>
              <a:t> | Mobile: </a:t>
            </a:r>
            <a:r>
              <a:rPr lang="en" sz="1200">
                <a:solidFill>
                  <a:srgbClr val="6AA84F"/>
                </a:solidFill>
              </a:rPr>
              <a:t>+1.3%</a:t>
            </a:r>
            <a:endParaRPr sz="1200">
              <a:solidFill>
                <a:srgbClr val="6AA84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55"/>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Post AB Testing</a:t>
            </a:r>
            <a:endParaRPr b="1" sz="2400">
              <a:solidFill>
                <a:srgbClr val="FFFFFF"/>
              </a:solidFill>
              <a:latin typeface="Proxima Nova"/>
              <a:ea typeface="Proxima Nova"/>
              <a:cs typeface="Proxima Nova"/>
              <a:sym typeface="Proxima Nova"/>
            </a:endParaRPr>
          </a:p>
        </p:txBody>
      </p:sp>
      <p:sp>
        <p:nvSpPr>
          <p:cNvPr id="343" name="Google Shape;343;p55"/>
          <p:cNvSpPr txBox="1"/>
          <p:nvPr/>
        </p:nvSpPr>
        <p:spPr>
          <a:xfrm>
            <a:off x="104775" y="1104900"/>
            <a:ext cx="69819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The related content unit was rolled out to all English BuzzFeed pages post AB test and is driving ~300k clicks per day</a:t>
            </a:r>
            <a:endParaRPr>
              <a:latin typeface="Proxima Nova"/>
              <a:ea typeface="Proxima Nova"/>
              <a:cs typeface="Proxima Nova"/>
              <a:sym typeface="Proxima Nova"/>
            </a:endParaRPr>
          </a:p>
        </p:txBody>
      </p:sp>
      <p:pic>
        <p:nvPicPr>
          <p:cNvPr id="344" name="Google Shape;344;p55"/>
          <p:cNvPicPr preferRelativeResize="0"/>
          <p:nvPr/>
        </p:nvPicPr>
        <p:blipFill>
          <a:blip r:embed="rId3">
            <a:alphaModFix/>
          </a:blip>
          <a:stretch>
            <a:fillRect/>
          </a:stretch>
        </p:blipFill>
        <p:spPr>
          <a:xfrm>
            <a:off x="428625" y="1800300"/>
            <a:ext cx="4143375" cy="2853708"/>
          </a:xfrm>
          <a:prstGeom prst="rect">
            <a:avLst/>
          </a:prstGeom>
          <a:noFill/>
          <a:ln>
            <a:noFill/>
          </a:ln>
        </p:spPr>
      </p:pic>
      <p:pic>
        <p:nvPicPr>
          <p:cNvPr id="345" name="Google Shape;345;p55"/>
          <p:cNvPicPr preferRelativeResize="0"/>
          <p:nvPr/>
        </p:nvPicPr>
        <p:blipFill>
          <a:blip r:embed="rId4">
            <a:alphaModFix/>
          </a:blip>
          <a:stretch>
            <a:fillRect/>
          </a:stretch>
        </p:blipFill>
        <p:spPr>
          <a:xfrm>
            <a:off x="4729525" y="1724025"/>
            <a:ext cx="3595324" cy="3114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349" name="Shape 349"/>
        <p:cNvGrpSpPr/>
        <p:nvPr/>
      </p:nvGrpSpPr>
      <p:grpSpPr>
        <a:xfrm>
          <a:off x="0" y="0"/>
          <a:ext cx="0" cy="0"/>
          <a:chOff x="0" y="0"/>
          <a:chExt cx="0" cy="0"/>
        </a:xfrm>
      </p:grpSpPr>
      <p:sp>
        <p:nvSpPr>
          <p:cNvPr id="350" name="Google Shape;350;p56"/>
          <p:cNvSpPr txBox="1"/>
          <p:nvPr/>
        </p:nvSpPr>
        <p:spPr>
          <a:xfrm>
            <a:off x="581025" y="523875"/>
            <a:ext cx="3876600" cy="9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Proxima Nova"/>
                <a:ea typeface="Proxima Nova"/>
                <a:cs typeface="Proxima Nova"/>
                <a:sym typeface="Proxima Nova"/>
              </a:rPr>
              <a:t>Future Work</a:t>
            </a:r>
            <a:endParaRPr b="1" sz="4800">
              <a:solidFill>
                <a:schemeClr val="lt1"/>
              </a:solidFill>
              <a:latin typeface="Proxima Nova"/>
              <a:ea typeface="Proxima Nova"/>
              <a:cs typeface="Proxima Nova"/>
              <a:sym typeface="Proxima Nova"/>
            </a:endParaRPr>
          </a:p>
        </p:txBody>
      </p:sp>
      <p:sp>
        <p:nvSpPr>
          <p:cNvPr id="351" name="Google Shape;351;p56"/>
          <p:cNvSpPr txBox="1"/>
          <p:nvPr/>
        </p:nvSpPr>
        <p:spPr>
          <a:xfrm>
            <a:off x="311700" y="1533525"/>
            <a:ext cx="8060700" cy="3187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C</a:t>
            </a:r>
            <a:r>
              <a:rPr lang="en" sz="1800">
                <a:solidFill>
                  <a:schemeClr val="lt1"/>
                </a:solidFill>
                <a:latin typeface="Proxima Nova"/>
                <a:ea typeface="Proxima Nova"/>
                <a:cs typeface="Proxima Nova"/>
                <a:sym typeface="Proxima Nova"/>
              </a:rPr>
              <a:t>an we use document vectors to improve personalization?</a:t>
            </a:r>
            <a:endParaRPr sz="1800">
              <a:solidFill>
                <a:schemeClr val="lt1"/>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How do we introduce more diversity into current recommendations?</a:t>
            </a:r>
            <a:endParaRPr sz="1800">
              <a:solidFill>
                <a:schemeClr val="lt1"/>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Lots of different word and sentence embedding schemes to try! (p-means, DME)</a:t>
            </a:r>
            <a:endParaRPr sz="1800">
              <a:solidFill>
                <a:schemeClr val="lt1"/>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lt1"/>
              </a:buClr>
              <a:buSzPts val="1800"/>
              <a:buFont typeface="Proxima Nova"/>
              <a:buChar char="●"/>
            </a:pPr>
            <a:r>
              <a:rPr lang="en" sz="1800">
                <a:solidFill>
                  <a:schemeClr val="lt1"/>
                </a:solidFill>
                <a:latin typeface="Proxima Nova"/>
                <a:ea typeface="Proxima Nova"/>
                <a:cs typeface="Proxima Nova"/>
                <a:sym typeface="Proxima Nova"/>
              </a:rPr>
              <a:t>How can we rank recommendations not only on similarity but other signals like recency and CTR?</a:t>
            </a:r>
            <a:endParaRPr sz="1800">
              <a:solidFill>
                <a:schemeClr val="lt1"/>
              </a:solidFill>
              <a:latin typeface="Proxima Nova"/>
              <a:ea typeface="Proxima Nova"/>
              <a:cs typeface="Proxima Nova"/>
              <a:sym typeface="Proxima Nova"/>
            </a:endParaRPr>
          </a:p>
          <a:p>
            <a:pPr indent="0" lvl="0" marL="457200" rtl="0" algn="l">
              <a:lnSpc>
                <a:spcPct val="115000"/>
              </a:lnSpc>
              <a:spcBef>
                <a:spcPts val="1600"/>
              </a:spcBef>
              <a:spcAft>
                <a:spcPts val="0"/>
              </a:spcAft>
              <a:buNone/>
            </a:pPr>
            <a:r>
              <a:t/>
            </a:r>
            <a:endParaRPr sz="1800"/>
          </a:p>
          <a:p>
            <a:pPr indent="0" lvl="0" marL="0" rtl="0" algn="l">
              <a:lnSpc>
                <a:spcPct val="115000"/>
              </a:lnSpc>
              <a:spcBef>
                <a:spcPts val="1600"/>
              </a:spcBef>
              <a:spcAft>
                <a:spcPts val="1600"/>
              </a:spcAft>
              <a:buNone/>
            </a:pPr>
            <a:r>
              <a:t/>
            </a:r>
            <a:endParaRPr sz="1800"/>
          </a:p>
        </p:txBody>
      </p:sp>
      <p:pic>
        <p:nvPicPr>
          <p:cNvPr id="352" name="Google Shape;352;p56"/>
          <p:cNvPicPr preferRelativeResize="0"/>
          <p:nvPr/>
        </p:nvPicPr>
        <p:blipFill>
          <a:blip r:embed="rId3">
            <a:alphaModFix/>
          </a:blip>
          <a:stretch>
            <a:fillRect/>
          </a:stretch>
        </p:blipFill>
        <p:spPr>
          <a:xfrm>
            <a:off x="4619625" y="3210650"/>
            <a:ext cx="3686175" cy="1666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57"/>
          <p:cNvSpPr txBox="1"/>
          <p:nvPr/>
        </p:nvSpPr>
        <p:spPr>
          <a:xfrm>
            <a:off x="2562225" y="2047875"/>
            <a:ext cx="4752900" cy="13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0000"/>
                </a:solidFill>
                <a:latin typeface="Proxima Nova"/>
                <a:ea typeface="Proxima Nova"/>
                <a:cs typeface="Proxima Nova"/>
                <a:sym typeface="Proxima Nova"/>
              </a:rPr>
              <a:t>THANK YOU</a:t>
            </a:r>
            <a:endParaRPr b="1" sz="4800">
              <a:solidFill>
                <a:srgbClr val="FF00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F4F4"/>
        </a:solidFill>
      </p:bgPr>
    </p:bg>
    <p:spTree>
      <p:nvGrpSpPr>
        <p:cNvPr id="215" name="Shape 215"/>
        <p:cNvGrpSpPr/>
        <p:nvPr/>
      </p:nvGrpSpPr>
      <p:grpSpPr>
        <a:xfrm>
          <a:off x="0" y="0"/>
          <a:ext cx="0" cy="0"/>
          <a:chOff x="0" y="0"/>
          <a:chExt cx="0" cy="0"/>
        </a:xfrm>
      </p:grpSpPr>
      <p:sp>
        <p:nvSpPr>
          <p:cNvPr id="216" name="Google Shape;216;p42"/>
          <p:cNvSpPr txBox="1"/>
          <p:nvPr>
            <p:ph idx="4294967295" type="title"/>
          </p:nvPr>
        </p:nvSpPr>
        <p:spPr>
          <a:xfrm>
            <a:off x="22075" y="1046925"/>
            <a:ext cx="2808900" cy="3967800"/>
          </a:xfrm>
          <a:prstGeom prst="rect">
            <a:avLst/>
          </a:prstGeom>
        </p:spPr>
        <p:txBody>
          <a:bodyPr anchorCtr="0" anchor="t" bIns="34275" lIns="34275" spcFirstLastPara="1" rIns="34275" wrap="square" tIns="34275">
            <a:noAutofit/>
          </a:bodyPr>
          <a:lstStyle/>
          <a:p>
            <a:pPr indent="-342900" lvl="0" marL="4572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Top channels on </a:t>
            </a:r>
            <a:r>
              <a:rPr b="1" lang="en" sz="1800">
                <a:solidFill>
                  <a:schemeClr val="dk1"/>
                </a:solidFill>
                <a:latin typeface="Proxima Nova"/>
                <a:ea typeface="Proxima Nova"/>
                <a:cs typeface="Proxima Nova"/>
                <a:sym typeface="Proxima Nova"/>
              </a:rPr>
              <a:t>Snapchat</a:t>
            </a:r>
            <a:r>
              <a:rPr lang="en" sz="1800">
                <a:solidFill>
                  <a:schemeClr val="dk1"/>
                </a:solidFill>
                <a:latin typeface="Proxima Nova"/>
                <a:ea typeface="Proxima Nova"/>
                <a:cs typeface="Proxima Nova"/>
                <a:sym typeface="Proxima Nova"/>
              </a:rPr>
              <a:t> </a:t>
            </a:r>
            <a:r>
              <a:rPr lang="en" sz="1800">
                <a:solidFill>
                  <a:schemeClr val="dk1"/>
                </a:solidFill>
                <a:latin typeface="Proxima Nova"/>
                <a:ea typeface="Proxima Nova"/>
                <a:cs typeface="Proxima Nova"/>
                <a:sym typeface="Proxima Nova"/>
              </a:rPr>
              <a:t>and</a:t>
            </a:r>
            <a:r>
              <a:rPr lang="en" sz="1800">
                <a:solidFill>
                  <a:schemeClr val="dk1"/>
                </a:solidFill>
                <a:latin typeface="Proxima Nova"/>
                <a:ea typeface="Proxima Nova"/>
                <a:cs typeface="Proxima Nova"/>
                <a:sym typeface="Proxima Nova"/>
              </a:rPr>
              <a:t> </a:t>
            </a:r>
            <a:r>
              <a:rPr b="1" lang="en" sz="1800">
                <a:solidFill>
                  <a:schemeClr val="dk1"/>
                </a:solidFill>
                <a:latin typeface="Proxima Nova"/>
                <a:ea typeface="Proxima Nova"/>
                <a:cs typeface="Proxima Nova"/>
                <a:sym typeface="Proxima Nova"/>
              </a:rPr>
              <a:t>YouTube</a:t>
            </a:r>
            <a:endParaRPr b="1" sz="1800">
              <a:solidFill>
                <a:schemeClr val="dk1"/>
              </a:solidFill>
              <a:latin typeface="Proxima Nova"/>
              <a:ea typeface="Proxima Nova"/>
              <a:cs typeface="Proxima Nova"/>
              <a:sym typeface="Proxima Nova"/>
            </a:endParaRPr>
          </a:p>
          <a:p>
            <a:pPr indent="0" lvl="0" marL="91440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2.5B monthly video views on </a:t>
            </a:r>
            <a:r>
              <a:rPr b="1" lang="en" sz="1800">
                <a:solidFill>
                  <a:schemeClr val="dk1"/>
                </a:solidFill>
                <a:latin typeface="Proxima Nova"/>
                <a:ea typeface="Proxima Nova"/>
                <a:cs typeface="Proxima Nova"/>
                <a:sym typeface="Proxima Nova"/>
              </a:rPr>
              <a:t>Facebook</a:t>
            </a:r>
            <a:endParaRPr b="1" sz="1800">
              <a:solidFill>
                <a:schemeClr val="dk1"/>
              </a:solidFill>
              <a:latin typeface="Proxima Nova"/>
              <a:ea typeface="Proxima Nova"/>
              <a:cs typeface="Proxima Nova"/>
              <a:sym typeface="Proxima Nova"/>
            </a:endParaRPr>
          </a:p>
          <a:p>
            <a:pPr indent="0" lvl="0" marL="91440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Over 300M subscribers across  </a:t>
            </a:r>
            <a:r>
              <a:rPr b="1" lang="en" sz="1800">
                <a:solidFill>
                  <a:schemeClr val="dk1"/>
                </a:solidFill>
                <a:latin typeface="Proxima Nova"/>
                <a:ea typeface="Proxima Nova"/>
                <a:cs typeface="Proxima Nova"/>
                <a:sym typeface="Proxima Nova"/>
              </a:rPr>
              <a:t>Facebook </a:t>
            </a:r>
            <a:r>
              <a:rPr lang="en" sz="1800">
                <a:solidFill>
                  <a:schemeClr val="dk1"/>
                </a:solidFill>
                <a:latin typeface="Proxima Nova"/>
                <a:ea typeface="Proxima Nova"/>
                <a:cs typeface="Proxima Nova"/>
                <a:sym typeface="Proxima Nova"/>
              </a:rPr>
              <a:t>and</a:t>
            </a:r>
            <a:r>
              <a:rPr b="1" lang="en" sz="1800">
                <a:solidFill>
                  <a:schemeClr val="dk1"/>
                </a:solidFill>
                <a:latin typeface="Proxima Nova"/>
                <a:ea typeface="Proxima Nova"/>
                <a:cs typeface="Proxima Nova"/>
                <a:sym typeface="Proxima Nova"/>
              </a:rPr>
              <a:t> Youtube</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9B global monthly views</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CPG_2017_v3B.png" id="217" name="Google Shape;217;p42"/>
          <p:cNvPicPr preferRelativeResize="0"/>
          <p:nvPr/>
        </p:nvPicPr>
        <p:blipFill rotWithShape="1">
          <a:blip r:embed="rId3">
            <a:alphaModFix/>
          </a:blip>
          <a:srcRect b="0" l="0" r="3966" t="0"/>
          <a:stretch/>
        </p:blipFill>
        <p:spPr>
          <a:xfrm>
            <a:off x="2469326" y="-1286549"/>
            <a:ext cx="8482274" cy="8131801"/>
          </a:xfrm>
          <a:prstGeom prst="rect">
            <a:avLst/>
          </a:prstGeom>
          <a:noFill/>
          <a:ln>
            <a:noFill/>
          </a:ln>
        </p:spPr>
      </p:pic>
      <p:sp>
        <p:nvSpPr>
          <p:cNvPr id="218" name="Google Shape;218;p42"/>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 Massively distributed content network</a:t>
            </a:r>
            <a:endParaRPr b="1" sz="2400">
              <a:solidFill>
                <a:srgbClr val="FFFFFF"/>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3"/>
          <p:cNvSpPr txBox="1"/>
          <p:nvPr/>
        </p:nvSpPr>
        <p:spPr>
          <a:xfrm>
            <a:off x="592325" y="1198775"/>
            <a:ext cx="78432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0000"/>
                </a:solidFill>
              </a:rPr>
              <a:t>How do we keep growing?</a:t>
            </a:r>
            <a:endParaRPr b="1" sz="4800">
              <a:solidFill>
                <a:srgbClr val="FF0000"/>
              </a:solidFill>
            </a:endParaRPr>
          </a:p>
        </p:txBody>
      </p:sp>
      <p:pic>
        <p:nvPicPr>
          <p:cNvPr id="224" name="Google Shape;224;p43"/>
          <p:cNvPicPr preferRelativeResize="0"/>
          <p:nvPr/>
        </p:nvPicPr>
        <p:blipFill>
          <a:blip r:embed="rId3">
            <a:alphaModFix/>
          </a:blip>
          <a:stretch>
            <a:fillRect/>
          </a:stretch>
        </p:blipFill>
        <p:spPr>
          <a:xfrm>
            <a:off x="2746888" y="2303250"/>
            <a:ext cx="3323725" cy="2167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8" name="Shape 228"/>
        <p:cNvGrpSpPr/>
        <p:nvPr/>
      </p:nvGrpSpPr>
      <p:grpSpPr>
        <a:xfrm>
          <a:off x="0" y="0"/>
          <a:ext cx="0" cy="0"/>
          <a:chOff x="0" y="0"/>
          <a:chExt cx="0" cy="0"/>
        </a:xfrm>
      </p:grpSpPr>
      <p:sp>
        <p:nvSpPr>
          <p:cNvPr id="229" name="Google Shape;229;p44"/>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Context</a:t>
            </a:r>
            <a:endParaRPr b="1" sz="2400">
              <a:solidFill>
                <a:srgbClr val="FFFFFF"/>
              </a:solidFill>
              <a:latin typeface="Proxima Nova"/>
              <a:ea typeface="Proxima Nova"/>
              <a:cs typeface="Proxima Nova"/>
              <a:sym typeface="Proxima Nova"/>
            </a:endParaRPr>
          </a:p>
        </p:txBody>
      </p:sp>
      <p:sp>
        <p:nvSpPr>
          <p:cNvPr id="230" name="Google Shape;230;p44"/>
          <p:cNvSpPr txBox="1"/>
          <p:nvPr/>
        </p:nvSpPr>
        <p:spPr>
          <a:xfrm>
            <a:off x="160250" y="1151350"/>
            <a:ext cx="4157400" cy="34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latin typeface="Proxima Nova"/>
                <a:ea typeface="Proxima Nova"/>
                <a:cs typeface="Proxima Nova"/>
                <a:sym typeface="Proxima Nova"/>
              </a:rPr>
              <a:t>I just read an article about how to decorate my room. How do I read more?</a:t>
            </a:r>
            <a:endParaRPr b="1">
              <a:solidFill>
                <a:schemeClr val="dk1"/>
              </a:solidFill>
              <a:latin typeface="Proxima Nova"/>
              <a:ea typeface="Proxima Nova"/>
              <a:cs typeface="Proxima Nova"/>
              <a:sym typeface="Proxima Nova"/>
            </a:endParaRPr>
          </a:p>
          <a:p>
            <a:pPr indent="0" lvl="0" marL="0" rtl="0" algn="l">
              <a:lnSpc>
                <a:spcPct val="115000"/>
              </a:lnSpc>
              <a:spcBef>
                <a:spcPts val="1600"/>
              </a:spcBef>
              <a:spcAft>
                <a:spcPts val="0"/>
              </a:spcAft>
              <a:buClr>
                <a:schemeClr val="dk1"/>
              </a:buClr>
              <a:buSzPts val="1100"/>
              <a:buFont typeface="Arial"/>
              <a:buNone/>
            </a:pPr>
            <a:r>
              <a:rPr b="1" lang="en" sz="1200">
                <a:solidFill>
                  <a:schemeClr val="dk1"/>
                </a:solidFill>
                <a:latin typeface="Proxima Nova"/>
                <a:ea typeface="Proxima Nova"/>
                <a:cs typeface="Proxima Nova"/>
                <a:sym typeface="Proxima Nova"/>
              </a:rPr>
              <a:t>Problem:</a:t>
            </a:r>
            <a:endParaRPr b="1" sz="1200">
              <a:solidFill>
                <a:schemeClr val="dk1"/>
              </a:solidFill>
              <a:latin typeface="Proxima Nova"/>
              <a:ea typeface="Proxima Nova"/>
              <a:cs typeface="Proxima Nova"/>
              <a:sym typeface="Proxima Nova"/>
            </a:endParaRPr>
          </a:p>
          <a:p>
            <a:pPr indent="-304800" lvl="0" marL="457200" rtl="0" algn="l">
              <a:lnSpc>
                <a:spcPct val="115000"/>
              </a:lnSpc>
              <a:spcBef>
                <a:spcPts val="160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Recirculation units on BuzzFeed pages were populated with a mix of recent, trending, and personalized content</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There were no related content modules on Buzzfeed</a:t>
            </a:r>
            <a:endParaRPr sz="1200">
              <a:solidFill>
                <a:schemeClr val="dk1"/>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Related links could only be generated manually by authors</a:t>
            </a:r>
            <a:endParaRPr b="1" sz="1200">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 sz="1200">
                <a:latin typeface="Proxima Nova"/>
                <a:ea typeface="Proxima Nova"/>
                <a:cs typeface="Proxima Nova"/>
                <a:sym typeface="Proxima Nova"/>
              </a:rPr>
              <a:t>Hypothesis: </a:t>
            </a:r>
            <a:r>
              <a:rPr lang="en" sz="1200">
                <a:latin typeface="Proxima Nova"/>
                <a:ea typeface="Proxima Nova"/>
                <a:cs typeface="Proxima Nova"/>
                <a:sym typeface="Proxima Nova"/>
              </a:rPr>
              <a:t>Surfacing related content would result in longer sessions (pageviews and time spent) and improve pagerank for SEO</a:t>
            </a:r>
            <a:endParaRPr sz="1200">
              <a:latin typeface="Proxima Nova"/>
              <a:ea typeface="Proxima Nova"/>
              <a:cs typeface="Proxima Nova"/>
              <a:sym typeface="Proxima Nova"/>
            </a:endParaRPr>
          </a:p>
          <a:p>
            <a:pPr indent="0" lvl="0" marL="914400" rtl="0" algn="l">
              <a:lnSpc>
                <a:spcPct val="115000"/>
              </a:lnSpc>
              <a:spcBef>
                <a:spcPts val="1600"/>
              </a:spcBef>
              <a:spcAft>
                <a:spcPts val="0"/>
              </a:spcAft>
              <a:buNone/>
            </a:pPr>
            <a:r>
              <a:t/>
            </a:r>
            <a:endParaRPr/>
          </a:p>
          <a:p>
            <a:pPr indent="0" lvl="0" marL="914400" rtl="0" algn="l">
              <a:lnSpc>
                <a:spcPct val="115000"/>
              </a:lnSpc>
              <a:spcBef>
                <a:spcPts val="1600"/>
              </a:spcBef>
              <a:spcAft>
                <a:spcPts val="1600"/>
              </a:spcAft>
              <a:buNone/>
            </a:pPr>
            <a:r>
              <a:t/>
            </a:r>
            <a:endParaRPr sz="1800"/>
          </a:p>
        </p:txBody>
      </p:sp>
      <p:pic>
        <p:nvPicPr>
          <p:cNvPr id="231" name="Google Shape;231;p44"/>
          <p:cNvPicPr preferRelativeResize="0"/>
          <p:nvPr/>
        </p:nvPicPr>
        <p:blipFill>
          <a:blip r:embed="rId3">
            <a:alphaModFix/>
          </a:blip>
          <a:stretch>
            <a:fillRect/>
          </a:stretch>
        </p:blipFill>
        <p:spPr>
          <a:xfrm>
            <a:off x="4359000" y="3271200"/>
            <a:ext cx="4571000" cy="1339450"/>
          </a:xfrm>
          <a:prstGeom prst="rect">
            <a:avLst/>
          </a:prstGeom>
          <a:noFill/>
          <a:ln>
            <a:noFill/>
          </a:ln>
        </p:spPr>
      </p:pic>
      <p:pic>
        <p:nvPicPr>
          <p:cNvPr id="232" name="Google Shape;232;p44"/>
          <p:cNvPicPr preferRelativeResize="0"/>
          <p:nvPr/>
        </p:nvPicPr>
        <p:blipFill>
          <a:blip r:embed="rId4">
            <a:alphaModFix/>
          </a:blip>
          <a:stretch>
            <a:fillRect/>
          </a:stretch>
        </p:blipFill>
        <p:spPr>
          <a:xfrm>
            <a:off x="5322900" y="1037050"/>
            <a:ext cx="2398625" cy="211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5"/>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History</a:t>
            </a:r>
            <a:endParaRPr b="1" sz="2400">
              <a:solidFill>
                <a:srgbClr val="FFFFFF"/>
              </a:solidFill>
              <a:latin typeface="Proxima Nova"/>
              <a:ea typeface="Proxima Nova"/>
              <a:cs typeface="Proxima Nova"/>
              <a:sym typeface="Proxima Nova"/>
            </a:endParaRPr>
          </a:p>
        </p:txBody>
      </p:sp>
      <p:grpSp>
        <p:nvGrpSpPr>
          <p:cNvPr id="238" name="Google Shape;238;p45"/>
          <p:cNvGrpSpPr/>
          <p:nvPr/>
        </p:nvGrpSpPr>
        <p:grpSpPr>
          <a:xfrm>
            <a:off x="249925" y="1049393"/>
            <a:ext cx="8526359" cy="1980850"/>
            <a:chOff x="387900" y="1048175"/>
            <a:chExt cx="7943319" cy="2449425"/>
          </a:xfrm>
        </p:grpSpPr>
        <p:sp>
          <p:nvSpPr>
            <p:cNvPr id="239" name="Google Shape;239;p45"/>
            <p:cNvSpPr/>
            <p:nvPr/>
          </p:nvSpPr>
          <p:spPr>
            <a:xfrm>
              <a:off x="874775" y="2145800"/>
              <a:ext cx="6864000" cy="85200"/>
            </a:xfrm>
            <a:prstGeom prst="leftRightArrow">
              <a:avLst>
                <a:gd fmla="val 50000" name="adj1"/>
                <a:gd fmla="val 50000" name="adj2"/>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0000"/>
                </a:highlight>
              </a:endParaRPr>
            </a:p>
          </p:txBody>
        </p:sp>
        <p:cxnSp>
          <p:nvCxnSpPr>
            <p:cNvPr id="240" name="Google Shape;240;p45"/>
            <p:cNvCxnSpPr/>
            <p:nvPr/>
          </p:nvCxnSpPr>
          <p:spPr>
            <a:xfrm>
              <a:off x="1243450" y="1920050"/>
              <a:ext cx="0" cy="536700"/>
            </a:xfrm>
            <a:prstGeom prst="straightConnector1">
              <a:avLst/>
            </a:prstGeom>
            <a:noFill/>
            <a:ln cap="flat" cmpd="sng" w="28575">
              <a:solidFill>
                <a:srgbClr val="595959"/>
              </a:solidFill>
              <a:prstDash val="solid"/>
              <a:round/>
              <a:headEnd len="med" w="med" type="none"/>
              <a:tailEnd len="med" w="med" type="none"/>
            </a:ln>
          </p:spPr>
        </p:cxnSp>
        <p:sp>
          <p:nvSpPr>
            <p:cNvPr id="241" name="Google Shape;241;p45"/>
            <p:cNvSpPr txBox="1"/>
            <p:nvPr/>
          </p:nvSpPr>
          <p:spPr>
            <a:xfrm>
              <a:off x="387900" y="2462900"/>
              <a:ext cx="19143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As/Is tech and edit teams meet to discuss improving As/Is Recirc</a:t>
              </a:r>
              <a:endParaRPr sz="1100">
                <a:latin typeface="Proxima Nova"/>
                <a:ea typeface="Proxima Nova"/>
                <a:cs typeface="Proxima Nova"/>
                <a:sym typeface="Proxima Nova"/>
              </a:endParaRPr>
            </a:p>
            <a:p>
              <a:pPr indent="0" lvl="0" marL="457200" rtl="0" algn="l">
                <a:spcBef>
                  <a:spcPts val="0"/>
                </a:spcBef>
                <a:spcAft>
                  <a:spcPts val="0"/>
                </a:spcAft>
                <a:buNone/>
              </a:pPr>
              <a:r>
                <a:t/>
              </a:r>
              <a:endParaRPr/>
            </a:p>
          </p:txBody>
        </p:sp>
        <p:sp>
          <p:nvSpPr>
            <p:cNvPr id="242" name="Google Shape;242;p45"/>
            <p:cNvSpPr txBox="1"/>
            <p:nvPr/>
          </p:nvSpPr>
          <p:spPr>
            <a:xfrm>
              <a:off x="2061575" y="1048175"/>
              <a:ext cx="1914300" cy="8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latin typeface="Proxima Nova"/>
                  <a:ea typeface="Proxima Nova"/>
                  <a:cs typeface="Proxima Nova"/>
                  <a:sym typeface="Proxima Nova"/>
                </a:rPr>
                <a:t>Model is tested and iterated using As/Is posts as a training corpus (~3000 articles)</a:t>
              </a:r>
              <a:endParaRPr sz="1100">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p>
          </p:txBody>
        </p:sp>
        <p:cxnSp>
          <p:nvCxnSpPr>
            <p:cNvPr id="243" name="Google Shape;243;p45"/>
            <p:cNvCxnSpPr/>
            <p:nvPr/>
          </p:nvCxnSpPr>
          <p:spPr>
            <a:xfrm>
              <a:off x="2767450" y="1920050"/>
              <a:ext cx="0" cy="536700"/>
            </a:xfrm>
            <a:prstGeom prst="straightConnector1">
              <a:avLst/>
            </a:prstGeom>
            <a:noFill/>
            <a:ln cap="flat" cmpd="sng" w="28575">
              <a:solidFill>
                <a:srgbClr val="595959"/>
              </a:solidFill>
              <a:prstDash val="solid"/>
              <a:round/>
              <a:headEnd len="med" w="med" type="none"/>
              <a:tailEnd len="med" w="med" type="none"/>
            </a:ln>
          </p:spPr>
        </p:cxnSp>
        <p:cxnSp>
          <p:nvCxnSpPr>
            <p:cNvPr id="244" name="Google Shape;244;p45"/>
            <p:cNvCxnSpPr/>
            <p:nvPr/>
          </p:nvCxnSpPr>
          <p:spPr>
            <a:xfrm>
              <a:off x="4596250" y="1920050"/>
              <a:ext cx="0" cy="536700"/>
            </a:xfrm>
            <a:prstGeom prst="straightConnector1">
              <a:avLst/>
            </a:prstGeom>
            <a:noFill/>
            <a:ln cap="flat" cmpd="sng" w="28575">
              <a:solidFill>
                <a:srgbClr val="595959"/>
              </a:solidFill>
              <a:prstDash val="solid"/>
              <a:round/>
              <a:headEnd len="med" w="med" type="none"/>
              <a:tailEnd len="med" w="med" type="none"/>
            </a:ln>
          </p:spPr>
        </p:cxnSp>
        <p:sp>
          <p:nvSpPr>
            <p:cNvPr id="245" name="Google Shape;245;p45"/>
            <p:cNvSpPr txBox="1"/>
            <p:nvPr/>
          </p:nvSpPr>
          <p:spPr>
            <a:xfrm>
              <a:off x="3837550" y="2462825"/>
              <a:ext cx="1822200" cy="8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latin typeface="Proxima Nova"/>
                  <a:ea typeface="Proxima Nova"/>
                  <a:cs typeface="Proxima Nova"/>
                  <a:sym typeface="Proxima Nova"/>
                </a:rPr>
                <a:t>Post migration happens and As/Is post training corpus increase 2-3x</a:t>
              </a:r>
              <a:endParaRPr sz="1100">
                <a:latin typeface="Proxima Nova"/>
                <a:ea typeface="Proxima Nova"/>
                <a:cs typeface="Proxima Nova"/>
                <a:sym typeface="Proxima Nova"/>
              </a:endParaRPr>
            </a:p>
          </p:txBody>
        </p:sp>
        <p:cxnSp>
          <p:nvCxnSpPr>
            <p:cNvPr id="246" name="Google Shape;246;p45"/>
            <p:cNvCxnSpPr/>
            <p:nvPr/>
          </p:nvCxnSpPr>
          <p:spPr>
            <a:xfrm>
              <a:off x="6044050" y="1920050"/>
              <a:ext cx="0" cy="536700"/>
            </a:xfrm>
            <a:prstGeom prst="straightConnector1">
              <a:avLst/>
            </a:prstGeom>
            <a:noFill/>
            <a:ln cap="flat" cmpd="sng" w="28575">
              <a:solidFill>
                <a:srgbClr val="595959"/>
              </a:solidFill>
              <a:prstDash val="solid"/>
              <a:round/>
              <a:headEnd len="med" w="med" type="none"/>
              <a:tailEnd len="med" w="med" type="none"/>
            </a:ln>
          </p:spPr>
        </p:cxnSp>
        <p:sp>
          <p:nvSpPr>
            <p:cNvPr id="247" name="Google Shape;247;p45"/>
            <p:cNvSpPr txBox="1"/>
            <p:nvPr/>
          </p:nvSpPr>
          <p:spPr>
            <a:xfrm>
              <a:off x="5435025" y="1550925"/>
              <a:ext cx="1384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Growth team!</a:t>
              </a:r>
              <a:endParaRPr sz="1100">
                <a:latin typeface="Proxima Nova"/>
                <a:ea typeface="Proxima Nova"/>
                <a:cs typeface="Proxima Nova"/>
                <a:sym typeface="Proxima Nova"/>
              </a:endParaRPr>
            </a:p>
          </p:txBody>
        </p:sp>
        <p:cxnSp>
          <p:nvCxnSpPr>
            <p:cNvPr id="248" name="Google Shape;248;p45"/>
            <p:cNvCxnSpPr/>
            <p:nvPr/>
          </p:nvCxnSpPr>
          <p:spPr>
            <a:xfrm>
              <a:off x="7263250" y="1920050"/>
              <a:ext cx="0" cy="536700"/>
            </a:xfrm>
            <a:prstGeom prst="straightConnector1">
              <a:avLst/>
            </a:prstGeom>
            <a:noFill/>
            <a:ln cap="flat" cmpd="sng" w="28575">
              <a:solidFill>
                <a:srgbClr val="595959"/>
              </a:solidFill>
              <a:prstDash val="solid"/>
              <a:round/>
              <a:headEnd len="med" w="med" type="none"/>
              <a:tailEnd len="med" w="med" type="none"/>
            </a:ln>
          </p:spPr>
        </p:cxnSp>
        <p:sp>
          <p:nvSpPr>
            <p:cNvPr id="249" name="Google Shape;249;p45"/>
            <p:cNvSpPr txBox="1"/>
            <p:nvPr/>
          </p:nvSpPr>
          <p:spPr>
            <a:xfrm>
              <a:off x="6578019" y="2389132"/>
              <a:ext cx="1753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Proxima Nova"/>
                  <a:ea typeface="Proxima Nova"/>
                  <a:cs typeface="Proxima Nova"/>
                  <a:sym typeface="Proxima Nova"/>
                </a:rPr>
                <a:t>Model is tested on BuzzFeed Original content and productionized </a:t>
              </a:r>
              <a:endParaRPr sz="1100">
                <a:latin typeface="Proxima Nova"/>
                <a:ea typeface="Proxima Nova"/>
                <a:cs typeface="Proxima Nova"/>
                <a:sym typeface="Proxima Nova"/>
              </a:endParaRPr>
            </a:p>
            <a:p>
              <a:pPr indent="0" lvl="0" marL="0" rtl="0" algn="l">
                <a:spcBef>
                  <a:spcPts val="0"/>
                </a:spcBef>
                <a:spcAft>
                  <a:spcPts val="0"/>
                </a:spcAft>
                <a:buNone/>
              </a:pPr>
              <a:r>
                <a:t/>
              </a:r>
              <a:endParaRPr sz="1100"/>
            </a:p>
          </p:txBody>
        </p:sp>
      </p:grpSp>
      <p:grpSp>
        <p:nvGrpSpPr>
          <p:cNvPr id="250" name="Google Shape;250;p45"/>
          <p:cNvGrpSpPr/>
          <p:nvPr/>
        </p:nvGrpSpPr>
        <p:grpSpPr>
          <a:xfrm>
            <a:off x="6337547" y="2728399"/>
            <a:ext cx="2691724" cy="2304361"/>
            <a:chOff x="3151500" y="2026725"/>
            <a:chExt cx="3045626" cy="2556141"/>
          </a:xfrm>
        </p:grpSpPr>
        <p:pic>
          <p:nvPicPr>
            <p:cNvPr id="251" name="Google Shape;251;p45"/>
            <p:cNvPicPr preferRelativeResize="0"/>
            <p:nvPr/>
          </p:nvPicPr>
          <p:blipFill>
            <a:blip r:embed="rId3">
              <a:alphaModFix/>
            </a:blip>
            <a:stretch>
              <a:fillRect/>
            </a:stretch>
          </p:blipFill>
          <p:spPr>
            <a:xfrm>
              <a:off x="3151500" y="2026725"/>
              <a:ext cx="3045624" cy="1259225"/>
            </a:xfrm>
            <a:prstGeom prst="rect">
              <a:avLst/>
            </a:prstGeom>
            <a:noFill/>
            <a:ln>
              <a:noFill/>
            </a:ln>
          </p:spPr>
        </p:pic>
        <p:pic>
          <p:nvPicPr>
            <p:cNvPr id="252" name="Google Shape;252;p45"/>
            <p:cNvPicPr preferRelativeResize="0"/>
            <p:nvPr/>
          </p:nvPicPr>
          <p:blipFill>
            <a:blip r:embed="rId4">
              <a:alphaModFix/>
            </a:blip>
            <a:stretch>
              <a:fillRect/>
            </a:stretch>
          </p:blipFill>
          <p:spPr>
            <a:xfrm>
              <a:off x="3242275" y="3164400"/>
              <a:ext cx="2954851" cy="1418466"/>
            </a:xfrm>
            <a:prstGeom prst="rect">
              <a:avLst/>
            </a:prstGeom>
            <a:noFill/>
            <a:ln>
              <a:noFill/>
            </a:ln>
          </p:spPr>
        </p:pic>
      </p:grpSp>
      <p:pic>
        <p:nvPicPr>
          <p:cNvPr id="253" name="Google Shape;253;p45"/>
          <p:cNvPicPr preferRelativeResize="0"/>
          <p:nvPr/>
        </p:nvPicPr>
        <p:blipFill>
          <a:blip r:embed="rId5">
            <a:alphaModFix/>
          </a:blip>
          <a:stretch>
            <a:fillRect/>
          </a:stretch>
        </p:blipFill>
        <p:spPr>
          <a:xfrm>
            <a:off x="583450" y="2818325"/>
            <a:ext cx="2602600" cy="171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6"/>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Which Model? </a:t>
            </a:r>
            <a:endParaRPr b="1" sz="2400">
              <a:solidFill>
                <a:srgbClr val="FFFFFF"/>
              </a:solidFill>
              <a:latin typeface="Proxima Nova"/>
              <a:ea typeface="Proxima Nova"/>
              <a:cs typeface="Proxima Nova"/>
              <a:sym typeface="Proxima Nova"/>
            </a:endParaRPr>
          </a:p>
        </p:txBody>
      </p:sp>
      <p:sp>
        <p:nvSpPr>
          <p:cNvPr id="259" name="Google Shape;259;p46"/>
          <p:cNvSpPr txBox="1"/>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latin typeface="Proxima Nova"/>
              <a:ea typeface="Proxima Nova"/>
              <a:cs typeface="Proxima Nova"/>
              <a:sym typeface="Proxima Nova"/>
            </a:endParaRPr>
          </a:p>
          <a:p>
            <a:pPr indent="0" lvl="0" marL="0" rtl="0" algn="l">
              <a:lnSpc>
                <a:spcPct val="115000"/>
              </a:lnSpc>
              <a:spcBef>
                <a:spcPts val="1600"/>
              </a:spcBef>
              <a:spcAft>
                <a:spcPts val="0"/>
              </a:spcAft>
              <a:buNone/>
            </a:pPr>
            <a:r>
              <a:rPr lang="en" sz="1800">
                <a:latin typeface="Proxima Nova"/>
                <a:ea typeface="Proxima Nova"/>
                <a:cs typeface="Proxima Nova"/>
                <a:sym typeface="Proxima Nova"/>
              </a:rPr>
              <a:t>Word Embedding Models - Word2Vec, FastText</a:t>
            </a:r>
            <a:endParaRPr sz="1800">
              <a:latin typeface="Proxima Nova"/>
              <a:ea typeface="Proxima Nova"/>
              <a:cs typeface="Proxima Nova"/>
              <a:sym typeface="Proxima Nova"/>
            </a:endParaRPr>
          </a:p>
          <a:p>
            <a:pPr indent="0" lvl="0" marL="0" rtl="0" algn="l">
              <a:lnSpc>
                <a:spcPct val="115000"/>
              </a:lnSpc>
              <a:spcBef>
                <a:spcPts val="1600"/>
              </a:spcBef>
              <a:spcAft>
                <a:spcPts val="0"/>
              </a:spcAft>
              <a:buNone/>
            </a:pPr>
            <a:r>
              <a:rPr lang="en" sz="1800">
                <a:latin typeface="Proxima Nova"/>
                <a:ea typeface="Proxima Nova"/>
                <a:cs typeface="Proxima Nova"/>
                <a:sym typeface="Proxima Nova"/>
              </a:rPr>
              <a:t>Document Embedding models - Doc2Vec</a:t>
            </a:r>
            <a:endParaRPr sz="1800">
              <a:latin typeface="Proxima Nova"/>
              <a:ea typeface="Proxima Nova"/>
              <a:cs typeface="Proxima Nova"/>
              <a:sym typeface="Proxima Nova"/>
            </a:endParaRPr>
          </a:p>
          <a:p>
            <a:pPr indent="0" lvl="0" marL="0" rtl="0" algn="l">
              <a:lnSpc>
                <a:spcPct val="115000"/>
              </a:lnSpc>
              <a:spcBef>
                <a:spcPts val="1600"/>
              </a:spcBef>
              <a:spcAft>
                <a:spcPts val="1600"/>
              </a:spcAft>
              <a:buNone/>
            </a:pPr>
            <a:r>
              <a:rPr lang="en" sz="1800">
                <a:latin typeface="Proxima Nova"/>
                <a:ea typeface="Proxima Nova"/>
                <a:cs typeface="Proxima Nova"/>
                <a:sym typeface="Proxima Nova"/>
              </a:rPr>
              <a:t>Topic Models - Latent Dirichlet Allocation (LDA), Latent Semantic Indexing (LSI)</a:t>
            </a:r>
            <a:endParaRPr sz="18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7"/>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Proxima Nova"/>
                <a:ea typeface="Proxima Nova"/>
                <a:cs typeface="Proxima Nova"/>
                <a:sym typeface="Proxima Nova"/>
              </a:rPr>
              <a:t>Quick Refresh: Embedding Models</a:t>
            </a:r>
            <a:endParaRPr b="1" sz="2400">
              <a:solidFill>
                <a:srgbClr val="FFFFFF"/>
              </a:solidFill>
              <a:latin typeface="Proxima Nova"/>
              <a:ea typeface="Proxima Nova"/>
              <a:cs typeface="Proxima Nova"/>
              <a:sym typeface="Proxima Nova"/>
            </a:endParaRPr>
          </a:p>
        </p:txBody>
      </p:sp>
      <p:pic>
        <p:nvPicPr>
          <p:cNvPr id="265" name="Google Shape;265;p47"/>
          <p:cNvPicPr preferRelativeResize="0"/>
          <p:nvPr/>
        </p:nvPicPr>
        <p:blipFill>
          <a:blip r:embed="rId3">
            <a:alphaModFix/>
          </a:blip>
          <a:stretch>
            <a:fillRect/>
          </a:stretch>
        </p:blipFill>
        <p:spPr>
          <a:xfrm>
            <a:off x="1312319" y="989150"/>
            <a:ext cx="5923061" cy="3925750"/>
          </a:xfrm>
          <a:prstGeom prst="rect">
            <a:avLst/>
          </a:prstGeom>
          <a:noFill/>
          <a:ln>
            <a:noFill/>
          </a:ln>
        </p:spPr>
      </p:pic>
      <p:sp>
        <p:nvSpPr>
          <p:cNvPr id="266" name="Google Shape;266;p47"/>
          <p:cNvSpPr/>
          <p:nvPr/>
        </p:nvSpPr>
        <p:spPr>
          <a:xfrm>
            <a:off x="3361069" y="1376325"/>
            <a:ext cx="1178400" cy="3139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8"/>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400">
              <a:solidFill>
                <a:schemeClr val="lt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2400">
                <a:solidFill>
                  <a:schemeClr val="lt1"/>
                </a:solidFill>
                <a:latin typeface="Proxima Nova"/>
                <a:ea typeface="Proxima Nova"/>
                <a:cs typeface="Proxima Nova"/>
                <a:sym typeface="Proxima Nova"/>
              </a:rPr>
              <a:t>Quick Refresh: Embedding Models</a:t>
            </a:r>
            <a:endParaRPr b="1"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sz="2400">
              <a:solidFill>
                <a:srgbClr val="FFFFFF"/>
              </a:solidFill>
              <a:latin typeface="Proxima Nova"/>
              <a:ea typeface="Proxima Nova"/>
              <a:cs typeface="Proxima Nova"/>
              <a:sym typeface="Proxima Nova"/>
            </a:endParaRPr>
          </a:p>
        </p:txBody>
      </p:sp>
      <p:cxnSp>
        <p:nvCxnSpPr>
          <p:cNvPr id="272" name="Google Shape;272;p48"/>
          <p:cNvCxnSpPr>
            <a:stCxn id="273" idx="2"/>
            <a:endCxn id="274" idx="0"/>
          </p:cNvCxnSpPr>
          <p:nvPr/>
        </p:nvCxnSpPr>
        <p:spPr>
          <a:xfrm flipH="1" rot="-5400000">
            <a:off x="4875300" y="1288988"/>
            <a:ext cx="1107900" cy="2171700"/>
          </a:xfrm>
          <a:prstGeom prst="bentConnector3">
            <a:avLst>
              <a:gd fmla="val 50005" name="adj1"/>
            </a:avLst>
          </a:prstGeom>
          <a:noFill/>
          <a:ln cap="flat" cmpd="sng" w="19050">
            <a:solidFill>
              <a:srgbClr val="FF0000"/>
            </a:solidFill>
            <a:prstDash val="solid"/>
            <a:miter lim="8000"/>
            <a:headEnd len="sm" w="sm" type="none"/>
            <a:tailEnd len="sm" w="sm" type="none"/>
          </a:ln>
        </p:spPr>
      </p:cxnSp>
      <p:cxnSp>
        <p:nvCxnSpPr>
          <p:cNvPr id="275" name="Google Shape;275;p48"/>
          <p:cNvCxnSpPr>
            <a:stCxn id="276" idx="0"/>
            <a:endCxn id="273" idx="2"/>
          </p:cNvCxnSpPr>
          <p:nvPr/>
        </p:nvCxnSpPr>
        <p:spPr>
          <a:xfrm rot="-5400000">
            <a:off x="2987100" y="1208100"/>
            <a:ext cx="743700" cy="1969200"/>
          </a:xfrm>
          <a:prstGeom prst="bentConnector3">
            <a:avLst>
              <a:gd fmla="val 51543" name="adj1"/>
            </a:avLst>
          </a:prstGeom>
          <a:noFill/>
          <a:ln cap="flat" cmpd="sng" w="19050">
            <a:solidFill>
              <a:srgbClr val="FF0000"/>
            </a:solidFill>
            <a:prstDash val="solid"/>
            <a:miter lim="8000"/>
            <a:headEnd len="sm" w="sm" type="none"/>
            <a:tailEnd len="sm" w="sm" type="none"/>
          </a:ln>
        </p:spPr>
      </p:cxnSp>
      <p:sp>
        <p:nvSpPr>
          <p:cNvPr id="273" name="Google Shape;273;p48"/>
          <p:cNvSpPr txBox="1"/>
          <p:nvPr/>
        </p:nvSpPr>
        <p:spPr>
          <a:xfrm>
            <a:off x="3573150" y="1071488"/>
            <a:ext cx="1540500" cy="7494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Proxima Nova"/>
                <a:ea typeface="Proxima Nova"/>
                <a:cs typeface="Proxima Nova"/>
                <a:sym typeface="Proxima Nova"/>
              </a:rPr>
              <a:t>Word2Vec (skipgram)</a:t>
            </a:r>
            <a:endParaRPr b="1" sz="1000">
              <a:latin typeface="Proxima Nova"/>
              <a:ea typeface="Proxima Nova"/>
              <a:cs typeface="Proxima Nova"/>
              <a:sym typeface="Proxima Nova"/>
            </a:endParaRPr>
          </a:p>
          <a:p>
            <a:pPr indent="0" lvl="0" marL="0" rtl="0" algn="l">
              <a:spcBef>
                <a:spcPts val="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p:txBody>
      </p:sp>
      <p:sp>
        <p:nvSpPr>
          <p:cNvPr id="276" name="Google Shape;276;p48"/>
          <p:cNvSpPr txBox="1"/>
          <p:nvPr/>
        </p:nvSpPr>
        <p:spPr>
          <a:xfrm>
            <a:off x="1114350" y="2564550"/>
            <a:ext cx="2520000" cy="22551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Proxima Nova"/>
                <a:ea typeface="Proxima Nova"/>
                <a:cs typeface="Proxima Nova"/>
                <a:sym typeface="Proxima Nova"/>
              </a:rPr>
              <a:t>Doc2Vec</a:t>
            </a:r>
            <a:endParaRPr b="1" sz="1000">
              <a:latin typeface="Proxima Nova"/>
              <a:ea typeface="Proxima Nova"/>
              <a:cs typeface="Proxima Nova"/>
              <a:sym typeface="Proxima Nova"/>
            </a:endParaRPr>
          </a:p>
          <a:p>
            <a:pPr indent="0" lvl="0" marL="0" rtl="0" algn="ctr">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None/>
            </a:pPr>
            <a:r>
              <a:rPr lang="en" sz="1000">
                <a:latin typeface="Proxima Nova"/>
                <a:ea typeface="Proxima Nova"/>
                <a:cs typeface="Proxima Nova"/>
                <a:sym typeface="Proxima Nova"/>
              </a:rPr>
              <a:t>Input layer of paragraph/document ids is trained to predict words sampled from the document</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p:txBody>
      </p:sp>
      <p:sp>
        <p:nvSpPr>
          <p:cNvPr id="274" name="Google Shape;274;p48"/>
          <p:cNvSpPr txBox="1"/>
          <p:nvPr/>
        </p:nvSpPr>
        <p:spPr>
          <a:xfrm>
            <a:off x="5419725" y="2928900"/>
            <a:ext cx="2190600" cy="14097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Proxima Nova"/>
                <a:ea typeface="Proxima Nova"/>
                <a:cs typeface="Proxima Nova"/>
                <a:sym typeface="Proxima Nova"/>
              </a:rPr>
              <a:t>FastText</a:t>
            </a:r>
            <a:endParaRPr b="1"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None/>
            </a:pPr>
            <a:r>
              <a:rPr lang="en" sz="1000">
                <a:latin typeface="Proxima Nova"/>
                <a:ea typeface="Proxima Nova"/>
                <a:cs typeface="Proxima Nova"/>
                <a:sym typeface="Proxima Nova"/>
              </a:rPr>
              <a:t>Enriches Word2Vec w subword information by representing each word as the sum of its n-grams</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Where =  wh + whe + her + ere +re</a:t>
            </a:r>
            <a:endParaRPr sz="1000">
              <a:latin typeface="Proxima Nova"/>
              <a:ea typeface="Proxima Nova"/>
              <a:cs typeface="Proxima Nova"/>
              <a:sym typeface="Proxima Nova"/>
            </a:endParaRPr>
          </a:p>
        </p:txBody>
      </p:sp>
      <p:pic>
        <p:nvPicPr>
          <p:cNvPr id="277" name="Google Shape;277;p48"/>
          <p:cNvPicPr preferRelativeResize="0"/>
          <p:nvPr/>
        </p:nvPicPr>
        <p:blipFill>
          <a:blip r:embed="rId3">
            <a:alphaModFix/>
          </a:blip>
          <a:stretch>
            <a:fillRect/>
          </a:stretch>
        </p:blipFill>
        <p:spPr>
          <a:xfrm>
            <a:off x="3634425" y="1293950"/>
            <a:ext cx="1417950" cy="456887"/>
          </a:xfrm>
          <a:prstGeom prst="rect">
            <a:avLst/>
          </a:prstGeom>
          <a:noFill/>
          <a:ln>
            <a:noFill/>
          </a:ln>
        </p:spPr>
      </p:pic>
      <p:pic>
        <p:nvPicPr>
          <p:cNvPr id="278" name="Google Shape;278;p48"/>
          <p:cNvPicPr preferRelativeResize="0"/>
          <p:nvPr/>
        </p:nvPicPr>
        <p:blipFill>
          <a:blip r:embed="rId4">
            <a:alphaModFix/>
          </a:blip>
          <a:stretch>
            <a:fillRect/>
          </a:stretch>
        </p:blipFill>
        <p:spPr>
          <a:xfrm>
            <a:off x="1474917" y="3426750"/>
            <a:ext cx="1866670" cy="1259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9"/>
          <p:cNvSpPr txBox="1"/>
          <p:nvPr/>
        </p:nvSpPr>
        <p:spPr>
          <a:xfrm>
            <a:off x="0" y="277850"/>
            <a:ext cx="6786000" cy="635100"/>
          </a:xfrm>
          <a:prstGeom prst="rect">
            <a:avLst/>
          </a:prstGeom>
          <a:solidFill>
            <a:srgbClr val="EE33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rPr b="1" lang="en" sz="2400">
                <a:solidFill>
                  <a:schemeClr val="lt1"/>
                </a:solidFill>
                <a:latin typeface="Proxima Nova"/>
                <a:ea typeface="Proxima Nova"/>
                <a:cs typeface="Proxima Nova"/>
                <a:sym typeface="Proxima Nova"/>
              </a:rPr>
              <a:t>Quick Refresh: Topic Models</a:t>
            </a:r>
            <a:endParaRPr b="1" sz="24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sz="2400">
              <a:solidFill>
                <a:srgbClr val="FFFFFF"/>
              </a:solidFill>
              <a:latin typeface="Proxima Nova"/>
              <a:ea typeface="Proxima Nova"/>
              <a:cs typeface="Proxima Nova"/>
              <a:sym typeface="Proxima Nova"/>
            </a:endParaRPr>
          </a:p>
        </p:txBody>
      </p:sp>
      <p:sp>
        <p:nvSpPr>
          <p:cNvPr id="284" name="Google Shape;284;p49"/>
          <p:cNvSpPr txBox="1"/>
          <p:nvPr/>
        </p:nvSpPr>
        <p:spPr>
          <a:xfrm>
            <a:off x="257175" y="1257300"/>
            <a:ext cx="4238700" cy="34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Latent Dirichlet Allocation</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AutoNum type="arabicPeriod"/>
            </a:pPr>
            <a:r>
              <a:rPr lang="en">
                <a:latin typeface="Proxima Nova"/>
                <a:ea typeface="Proxima Nova"/>
                <a:cs typeface="Proxima Nova"/>
                <a:sym typeface="Proxima Nova"/>
              </a:rPr>
              <a:t>Choose K topics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AutoNum type="arabicPeriod"/>
            </a:pPr>
            <a:r>
              <a:rPr lang="en">
                <a:latin typeface="Proxima Nova"/>
                <a:ea typeface="Proxima Nova"/>
                <a:cs typeface="Proxima Nova"/>
                <a:sym typeface="Proxima Nova"/>
              </a:rPr>
              <a:t>Assign document terms to K topics</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AutoNum type="arabicPeriod"/>
            </a:pPr>
            <a:r>
              <a:rPr lang="en">
                <a:latin typeface="Proxima Nova"/>
                <a:ea typeface="Proxima Nova"/>
                <a:cs typeface="Proxima Nova"/>
                <a:sym typeface="Proxima Nova"/>
              </a:rPr>
              <a:t>Iteratively assign document terms (w) to new topics (T)  based on the probability topic T generated word w </a:t>
            </a:r>
            <a:endParaRPr>
              <a:latin typeface="Proxima Nova"/>
              <a:ea typeface="Proxima Nova"/>
              <a:cs typeface="Proxima Nova"/>
              <a:sym typeface="Proxima Nova"/>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285" name="Google Shape;285;p49"/>
          <p:cNvPicPr preferRelativeResize="0"/>
          <p:nvPr/>
        </p:nvPicPr>
        <p:blipFill>
          <a:blip r:embed="rId3">
            <a:alphaModFix/>
          </a:blip>
          <a:stretch>
            <a:fillRect/>
          </a:stretch>
        </p:blipFill>
        <p:spPr>
          <a:xfrm>
            <a:off x="381075" y="2990850"/>
            <a:ext cx="3558950" cy="1924050"/>
          </a:xfrm>
          <a:prstGeom prst="rect">
            <a:avLst/>
          </a:prstGeom>
          <a:noFill/>
          <a:ln>
            <a:noFill/>
          </a:ln>
        </p:spPr>
      </p:pic>
      <p:sp>
        <p:nvSpPr>
          <p:cNvPr id="286" name="Google Shape;286;p49"/>
          <p:cNvSpPr txBox="1"/>
          <p:nvPr/>
        </p:nvSpPr>
        <p:spPr>
          <a:xfrm>
            <a:off x="4676775" y="1343025"/>
            <a:ext cx="3609900" cy="3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9"/>
          <p:cNvSpPr txBox="1"/>
          <p:nvPr/>
        </p:nvSpPr>
        <p:spPr>
          <a:xfrm>
            <a:off x="4752975" y="1219125"/>
            <a:ext cx="4238700" cy="34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Latent Semantic Indexing</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AutoNum type="arabicPeriod"/>
            </a:pPr>
            <a:r>
              <a:rPr lang="en">
                <a:latin typeface="Proxima Nova"/>
                <a:ea typeface="Proxima Nova"/>
                <a:cs typeface="Proxima Nova"/>
                <a:sym typeface="Proxima Nova"/>
              </a:rPr>
              <a:t>Choose K topics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AutoNum type="arabicPeriod"/>
            </a:pPr>
            <a:r>
              <a:rPr lang="en">
                <a:latin typeface="Proxima Nova"/>
                <a:ea typeface="Proxima Nova"/>
                <a:cs typeface="Proxima Nova"/>
                <a:sym typeface="Proxima Nova"/>
              </a:rPr>
              <a:t>Create sparse document term matrix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AutoNum type="arabicPeriod"/>
            </a:pPr>
            <a:r>
              <a:rPr lang="en">
                <a:latin typeface="Proxima Nova"/>
                <a:ea typeface="Proxima Nova"/>
                <a:cs typeface="Proxima Nova"/>
                <a:sym typeface="Proxima Nova"/>
              </a:rPr>
              <a:t>Perform SVD to reduce the document term matrix into a document topic matrix</a:t>
            </a:r>
            <a:endParaRPr>
              <a:latin typeface="Proxima Nova"/>
              <a:ea typeface="Proxima Nova"/>
              <a:cs typeface="Proxima Nova"/>
              <a:sym typeface="Proxima Nova"/>
            </a:endParaRPr>
          </a:p>
          <a:p>
            <a:pPr indent="0" lvl="0" marL="457200" rtl="0" algn="l">
              <a:spcBef>
                <a:spcPts val="0"/>
              </a:spcBef>
              <a:spcAft>
                <a:spcPts val="0"/>
              </a:spcAft>
              <a:buNone/>
            </a:pPr>
            <a:r>
              <a:t/>
            </a:r>
            <a:endParaRPr/>
          </a:p>
        </p:txBody>
      </p:sp>
      <p:pic>
        <p:nvPicPr>
          <p:cNvPr id="288" name="Google Shape;288;p49"/>
          <p:cNvPicPr preferRelativeResize="0"/>
          <p:nvPr/>
        </p:nvPicPr>
        <p:blipFill>
          <a:blip r:embed="rId4">
            <a:alphaModFix/>
          </a:blip>
          <a:stretch>
            <a:fillRect/>
          </a:stretch>
        </p:blipFill>
        <p:spPr>
          <a:xfrm>
            <a:off x="4933988" y="2898951"/>
            <a:ext cx="4029075" cy="1498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TM Slid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