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7559675" cx="10080625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EB3A5FF-6856-439A-B90D-1266CF9DA1B7}">
  <a:tblStyle styleId="{AEB3A5FF-6856-439A-B90D-1266CF9DA1B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4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4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5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8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7b4648ba7_0_1:notes"/>
          <p:cNvSpPr/>
          <p:nvPr>
            <p:ph idx="2" type="sldImg"/>
          </p:nvPr>
        </p:nvSpPr>
        <p:spPr>
          <a:xfrm>
            <a:off x="1371600" y="764280"/>
            <a:ext cx="50286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7b4648ba7_0_1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47b4648ba7_0_1:notes"/>
          <p:cNvSpPr txBox="1"/>
          <p:nvPr>
            <p:ph idx="3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47b4648ba7_0_1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2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latin typeface="Arial"/>
                <a:ea typeface="Arial"/>
                <a:cs typeface="Arial"/>
                <a:sym typeface="Arial"/>
              </a:rPr>
              <a:t>So now, lets talk to the somewhat further-out future.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latin typeface="Arial"/>
                <a:ea typeface="Arial"/>
                <a:cs typeface="Arial"/>
                <a:sym typeface="Arial"/>
              </a:rPr>
              <a:t>What are the plans and ideas we have?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7b4648ba7_0_22:notes"/>
          <p:cNvSpPr/>
          <p:nvPr>
            <p:ph idx="2" type="sldImg"/>
          </p:nvPr>
        </p:nvSpPr>
        <p:spPr>
          <a:xfrm>
            <a:off x="1371600" y="764280"/>
            <a:ext cx="50286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7b4648ba7_0_22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47b4648ba7_0_22:notes"/>
          <p:cNvSpPr txBox="1"/>
          <p:nvPr>
            <p:ph idx="3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47b4648ba7_0_22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7b4648ba7_0_34:notes"/>
          <p:cNvSpPr/>
          <p:nvPr>
            <p:ph idx="2" type="sldImg"/>
          </p:nvPr>
        </p:nvSpPr>
        <p:spPr>
          <a:xfrm>
            <a:off x="1371600" y="764280"/>
            <a:ext cx="50286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7b4648ba7_0_34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47b4648ba7_0_34:notes"/>
          <p:cNvSpPr txBox="1"/>
          <p:nvPr>
            <p:ph idx="3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47b4648ba7_0_34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3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4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3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latin typeface="Arial"/>
                <a:ea typeface="Arial"/>
                <a:cs typeface="Arial"/>
                <a:sym typeface="Arial"/>
              </a:rPr>
              <a:t>Alright, buy my book.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latin typeface="Arial"/>
                <a:ea typeface="Arial"/>
                <a:cs typeface="Arial"/>
                <a:sym typeface="Arial"/>
              </a:rPr>
              <a:t>You can also find a lot of free videos and notebooks about machine learning and scikit-learn on my website. All the code from the book is BSD-licensed and on github.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latin typeface="Arial"/>
                <a:ea typeface="Arial"/>
                <a:cs typeface="Arial"/>
                <a:sym typeface="Arial"/>
              </a:rPr>
              <a:t>Thank you for your attention and I’m happy to take any questions!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371600" y="764280"/>
            <a:ext cx="502848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4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3"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4"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5"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6"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1"/>
          <p:cNvSpPr txBox="1"/>
          <p:nvPr>
            <p:ph idx="2"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oky.readthedocs.io/en/stable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40.png"/><Relationship Id="rId6" Type="http://schemas.openxmlformats.org/officeDocument/2006/relationships/image" Target="../media/image38.png"/><Relationship Id="rId7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1188360" y="640080"/>
            <a:ext cx="7681320" cy="336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latin typeface="Arial"/>
                <a:ea typeface="Arial"/>
                <a:cs typeface="Arial"/>
                <a:sym typeface="Arial"/>
              </a:rPr>
              <a:t>An update on</a:t>
            </a:r>
            <a:br>
              <a:rPr b="0" i="0" lang="en-US" sz="1800" u="none" cap="none" strike="noStrike"/>
            </a:br>
            <a:r>
              <a:rPr b="0" i="0" lang="en-US" sz="6600" u="none" cap="none" strike="noStrike">
                <a:latin typeface="Arial"/>
                <a:ea typeface="Arial"/>
                <a:cs typeface="Arial"/>
                <a:sym typeface="Arial"/>
              </a:rPr>
              <a:t>scikit-learn</a:t>
            </a:r>
            <a:endParaRPr b="0" sz="6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0.20 and beyond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069420" y="4332777"/>
            <a:ext cx="67680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Andreas Müller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Columbia University, scikit-learn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5920" y="1580400"/>
            <a:ext cx="4089600" cy="25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4960" y="6028920"/>
            <a:ext cx="4297680" cy="82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4560" y="5938200"/>
            <a:ext cx="1837440" cy="10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5840" y="5830200"/>
            <a:ext cx="1097280" cy="110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Pipelines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548640" y="4389120"/>
            <a:ext cx="8939160" cy="1824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param_grid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0" lang="en-US" sz="1800" strike="noStrike">
                <a:solidFill>
                  <a:srgbClr val="4070A0"/>
                </a:solidFill>
                <a:latin typeface="Courier New"/>
                <a:ea typeface="Courier New"/>
                <a:cs typeface="Courier New"/>
                <a:sym typeface="Courier New"/>
              </a:rPr>
              <a:t>'svc__C'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10.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np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arange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(-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),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b="0" lang="en-US" sz="1800" strike="noStrike">
                <a:solidFill>
                  <a:srgbClr val="4070A0"/>
                </a:solidFill>
                <a:latin typeface="Courier New"/>
                <a:ea typeface="Courier New"/>
                <a:cs typeface="Courier New"/>
                <a:sym typeface="Courier New"/>
              </a:rPr>
              <a:t>'svc__gamma'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10.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np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arange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(-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)}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pipe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make_pipeline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StandardScaler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(),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SVC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grid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GridSearchCV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param_grid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param_grid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cv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grid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y_train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96080" y="1920240"/>
            <a:ext cx="8465040" cy="130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0E84B5"/>
                </a:solidFill>
                <a:latin typeface="Courier New"/>
                <a:ea typeface="Courier New"/>
                <a:cs typeface="Courier New"/>
                <a:sym typeface="Courier New"/>
              </a:rPr>
              <a:t>sklearn.pipeline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make_pipeline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pipe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make_pipeline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StandardScaler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(),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SVC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y_train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predict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" y="757800"/>
            <a:ext cx="5964840" cy="399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6239149" y="1626850"/>
            <a:ext cx="30876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0" strike="noStrike">
                <a:latin typeface="Arial"/>
                <a:ea typeface="Arial"/>
                <a:cs typeface="Arial"/>
                <a:sym typeface="Arial"/>
              </a:rPr>
              <a:t>0.20.0</a:t>
            </a:r>
            <a:endParaRPr b="0" sz="8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OneHotEncoder for Strings</a:t>
            </a:r>
            <a:br>
              <a:rPr lang="en-US" sz="1800"/>
            </a:b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0" y="1684080"/>
            <a:ext cx="9811440" cy="334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ColumnTransformer</a:t>
            </a:r>
            <a:br>
              <a:rPr lang="en-US" sz="1800"/>
            </a:b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25" y="1063200"/>
            <a:ext cx="10080600" cy="53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numeric_features = [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'age'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'fare'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numeric_transformer = make_pipeline(SimpleImputer(strategy=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'median'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),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 StandardScaler())])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categorical_features = [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'embarked'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'sex'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'pclass'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categorical_transformer = make_pipeline(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SimpleImputer(strategy=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'constant'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fill_value=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'missing'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),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OneHotEncoder())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preprocessor = make_column_transformer(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(numeric_features, numeric_transformer),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(categorical_features, categorical_transformer),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remainder=</a:t>
            </a:r>
            <a:r>
              <a:rPr lang="en-US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'drop'</a:t>
            </a: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clf = make_pipeline(preprocessor, LogisticRegression())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PowerTransformer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2240" y="3657600"/>
            <a:ext cx="1923840" cy="66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 rotWithShape="1">
          <a:blip r:embed="rId4">
            <a:alphaModFix/>
          </a:blip>
          <a:srcRect b="49719" l="0" r="-1114" t="0"/>
          <a:stretch/>
        </p:blipFill>
        <p:spPr>
          <a:xfrm>
            <a:off x="365760" y="1402200"/>
            <a:ext cx="5486040" cy="54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Missing Value treatment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●"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Scalers</a:t>
            </a:r>
            <a:br>
              <a:rPr b="0" lang="en-US" sz="3600" strike="noStrike">
                <a:latin typeface="Arial"/>
                <a:ea typeface="Arial"/>
                <a:cs typeface="Arial"/>
                <a:sym typeface="Arial"/>
              </a:rPr>
            </a:br>
            <a:br>
              <a:rPr b="0" lang="en-US" sz="3600" strike="noStrike">
                <a:latin typeface="Arial"/>
                <a:ea typeface="Arial"/>
                <a:cs typeface="Arial"/>
                <a:sym typeface="Arial"/>
              </a:rPr>
            </a:br>
            <a:endParaRPr sz="3600"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●"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SimpleImputer</a:t>
            </a:r>
            <a:br>
              <a:rPr b="0" lang="en-US" sz="3600" strike="noStrike">
                <a:latin typeface="Arial"/>
                <a:ea typeface="Arial"/>
                <a:cs typeface="Arial"/>
                <a:sym typeface="Arial"/>
              </a:rPr>
            </a:br>
            <a:br>
              <a:rPr b="0" lang="en-US" sz="3600" strike="noStrike">
                <a:latin typeface="Arial"/>
                <a:ea typeface="Arial"/>
                <a:cs typeface="Arial"/>
                <a:sym typeface="Arial"/>
              </a:rPr>
            </a:br>
            <a:endParaRPr sz="3600"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●"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MissingIndicator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TransformedTargetRegressor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9840" y="2926440"/>
            <a:ext cx="6095520" cy="45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" y="1371600"/>
            <a:ext cx="963684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OpenML Dataset Loader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" y="6858000"/>
            <a:ext cx="7829280" cy="5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40" y="1554480"/>
            <a:ext cx="9377640" cy="42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Loky</a:t>
            </a:r>
            <a:br>
              <a:rPr lang="en-US" sz="1800"/>
            </a:b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A Robust and reusable Executor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995760" y="1828800"/>
            <a:ext cx="833112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https://loky.readthedocs.io/en/stable/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An alternative for multiprocessing.pool.Pool and concurrent.futures.ProcessPoolExecutor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4742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No need for if __name__ == "__main__": in scripts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4742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Deadlock free implementation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4742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Consistent spawn behavior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14742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No random crashes with odd BLAS / OpenMP libraries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Global config and working memory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" y="1828800"/>
            <a:ext cx="8172000" cy="123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920" y="3836160"/>
            <a:ext cx="7427880" cy="311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457200" y="64044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What is scikit-learn?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Gradient Boosting Early Stopping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60" y="1828800"/>
            <a:ext cx="8505360" cy="119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640080" y="3200400"/>
            <a:ext cx="356616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Activated by “n_iter_no_change”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360" y="4114800"/>
            <a:ext cx="4773240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3440" y="4092840"/>
            <a:ext cx="5142240" cy="28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SGD et al early stopping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240" y="3200400"/>
            <a:ext cx="6356160" cy="423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40" y="1645920"/>
            <a:ext cx="7914600" cy="132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80" y="1025280"/>
            <a:ext cx="9449280" cy="60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Better defaults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All random forests:</a:t>
            </a:r>
            <a:br>
              <a:rPr lang="en-US" sz="1800"/>
            </a:b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n_estimators from 10 to 100 (in 0.22)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32559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Cross-validation: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323999" lvl="0" marL="431999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cv from 3 to 5 (in 0.22)</a:t>
            </a:r>
            <a:endParaRPr sz="3200"/>
          </a:p>
          <a:p>
            <a:pPr indent="-323999" lvl="0" marL="431999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Grid-Search:</a:t>
            </a:r>
            <a:br>
              <a:rPr lang="en-US" sz="1800"/>
            </a:b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iid to False (in 0.22)</a:t>
            </a:r>
            <a:br>
              <a:rPr lang="en-US" sz="1800"/>
            </a:b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Remove iid (in 0.24)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LogisticRegression defaults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Noto Sans Symbols"/>
              <a:buChar char="●"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solver=’lbfgs’ (from ‘liblinear’)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Noto Sans Symbols"/>
              <a:buChar char="●"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multiclass=’auto’ (from ‘ovr’)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  <a:p>
            <a:pPr indent="-198270" lvl="0" marL="432000" marR="0" rtl="0" algn="l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Noto Sans Symbols"/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/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A note on deprecations ...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" y="2743200"/>
            <a:ext cx="3647880" cy="153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0760" y="2901600"/>
            <a:ext cx="6124320" cy="176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50" y="3357075"/>
            <a:ext cx="3773950" cy="29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2025" y="3190525"/>
            <a:ext cx="4628326" cy="2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Matplotlib based tree plotting</a:t>
            </a:r>
            <a:endParaRPr sz="4400"/>
          </a:p>
        </p:txBody>
      </p:sp>
      <p:sp>
        <p:nvSpPr>
          <p:cNvPr id="280" name="Google Shape;280;p40"/>
          <p:cNvSpPr txBox="1"/>
          <p:nvPr/>
        </p:nvSpPr>
        <p:spPr>
          <a:xfrm>
            <a:off x="1213900" y="2179000"/>
            <a:ext cx="48222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Graphviz</a:t>
            </a:r>
            <a:endParaRPr sz="3000"/>
          </a:p>
        </p:txBody>
      </p:sp>
      <p:sp>
        <p:nvSpPr>
          <p:cNvPr id="281" name="Google Shape;281;p40"/>
          <p:cNvSpPr txBox="1"/>
          <p:nvPr/>
        </p:nvSpPr>
        <p:spPr>
          <a:xfrm>
            <a:off x="6180025" y="2284075"/>
            <a:ext cx="48222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Our own!</a:t>
            </a: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/>
        </p:nvSpPr>
        <p:spPr>
          <a:xfrm>
            <a:off x="2377440" y="64044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 strike="noStrike">
                <a:latin typeface="Arial"/>
                <a:ea typeface="Arial"/>
                <a:cs typeface="Arial"/>
                <a:sym typeface="Arial"/>
              </a:rPr>
              <a:t>Work In Progress</a:t>
            </a:r>
            <a:endParaRPr b="0" sz="4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3040"/>
            <a:ext cx="4133520" cy="40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1"/>
          <p:cNvSpPr/>
          <p:nvPr/>
        </p:nvSpPr>
        <p:spPr>
          <a:xfrm>
            <a:off x="3931920" y="4023360"/>
            <a:ext cx="274320" cy="1005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2"/>
          <p:cNvSpPr txBox="1"/>
          <p:nvPr/>
        </p:nvSpPr>
        <p:spPr>
          <a:xfrm>
            <a:off x="365760" y="3657600"/>
            <a:ext cx="950976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https://github.com/scikit-learn/scikit-learn/wiki/Draft-Roadmap-2018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2"/>
          <p:cNvSpPr txBox="1"/>
          <p:nvPr/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strike="noStrike">
                <a:latin typeface="Arial"/>
                <a:ea typeface="Arial"/>
                <a:cs typeface="Arial"/>
                <a:sym typeface="Arial"/>
              </a:rPr>
              <a:t>A (draft) Roadmap</a:t>
            </a:r>
            <a:endParaRPr b="0" sz="5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20" y="2011680"/>
            <a:ext cx="3939120" cy="26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0240" y="2109960"/>
            <a:ext cx="336240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5680" y="2583360"/>
            <a:ext cx="1393560" cy="126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/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6000" strike="noStrike">
                <a:latin typeface="Arial"/>
                <a:ea typeface="Arial"/>
                <a:cs typeface="Arial"/>
                <a:sym typeface="Arial"/>
              </a:rPr>
              <a:t>Dropping  Python 2.7</a:t>
            </a:r>
            <a:br>
              <a:rPr lang="en-US" sz="6000"/>
            </a:br>
            <a:r>
              <a:rPr b="0" lang="en-US" sz="6000" strike="noStrike">
                <a:latin typeface="Arial"/>
                <a:ea typeface="Arial"/>
                <a:cs typeface="Arial"/>
                <a:sym typeface="Arial"/>
              </a:rPr>
              <a:t>(and 3.4!)</a:t>
            </a:r>
            <a:endParaRPr b="0" sz="6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/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 new __repr__</a:t>
            </a:r>
            <a:endParaRPr sz="4400"/>
          </a:p>
        </p:txBody>
      </p:sp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13" y="1421127"/>
            <a:ext cx="9795274" cy="6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263" y="4014025"/>
            <a:ext cx="7826525" cy="34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4"/>
          <p:cNvPicPr preferRelativeResize="0"/>
          <p:nvPr/>
        </p:nvPicPr>
        <p:blipFill rotWithShape="1">
          <a:blip r:embed="rId5">
            <a:alphaModFix/>
          </a:blip>
          <a:srcRect b="0" l="-1449" r="1450" t="0"/>
          <a:stretch/>
        </p:blipFill>
        <p:spPr>
          <a:xfrm>
            <a:off x="984275" y="2164615"/>
            <a:ext cx="9775825" cy="137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4"/>
          <p:cNvSpPr txBox="1"/>
          <p:nvPr/>
        </p:nvSpPr>
        <p:spPr>
          <a:xfrm>
            <a:off x="142225" y="2067850"/>
            <a:ext cx="48222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Old</a:t>
            </a:r>
            <a:endParaRPr sz="3000"/>
          </a:p>
        </p:txBody>
      </p:sp>
      <p:sp>
        <p:nvSpPr>
          <p:cNvPr id="312" name="Google Shape;312;p44"/>
          <p:cNvSpPr txBox="1"/>
          <p:nvPr/>
        </p:nvSpPr>
        <p:spPr>
          <a:xfrm>
            <a:off x="142225" y="3785750"/>
            <a:ext cx="48222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new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/>
          <p:nvPr/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 new __repr__</a:t>
            </a:r>
            <a:endParaRPr sz="4400"/>
          </a:p>
        </p:txBody>
      </p:sp>
      <p:pic>
        <p:nvPicPr>
          <p:cNvPr id="320" name="Google Shape;3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13" y="1421127"/>
            <a:ext cx="9795274" cy="6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25" y="2655574"/>
            <a:ext cx="9701349" cy="161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5"/>
          <p:cNvPicPr preferRelativeResize="0"/>
          <p:nvPr/>
        </p:nvPicPr>
        <p:blipFill rotWithShape="1">
          <a:blip r:embed="rId5">
            <a:alphaModFix/>
          </a:blip>
          <a:srcRect b="0" l="-1449" r="1450" t="0"/>
          <a:stretch/>
        </p:blipFill>
        <p:spPr>
          <a:xfrm>
            <a:off x="105005" y="5479829"/>
            <a:ext cx="13349776" cy="1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5"/>
          <p:cNvSpPr txBox="1"/>
          <p:nvPr/>
        </p:nvSpPr>
        <p:spPr>
          <a:xfrm>
            <a:off x="230800" y="4755150"/>
            <a:ext cx="48222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compared to old:</a:t>
            </a: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6"/>
          <p:cNvSpPr txBox="1"/>
          <p:nvPr/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Loky / OpenMP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Imbalanced-learn integration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" y="1840680"/>
            <a:ext cx="8726760" cy="300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Pandas &amp; Feature Names</a:t>
            </a:r>
            <a:br>
              <a:rPr lang="en-US" sz="1800"/>
            </a:b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8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00" y="2322360"/>
            <a:ext cx="8982360" cy="270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451440"/>
            <a:ext cx="5089320" cy="6675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49"/>
          <p:cNvGrpSpPr/>
          <p:nvPr/>
        </p:nvGrpSpPr>
        <p:grpSpPr>
          <a:xfrm>
            <a:off x="5394960" y="1463040"/>
            <a:ext cx="7935840" cy="5330520"/>
            <a:chOff x="5394960" y="1463040"/>
            <a:chExt cx="7935840" cy="5330520"/>
          </a:xfrm>
        </p:grpSpPr>
        <p:sp>
          <p:nvSpPr>
            <p:cNvPr id="350" name="Google Shape;350;p49"/>
            <p:cNvSpPr txBox="1"/>
            <p:nvPr/>
          </p:nvSpPr>
          <p:spPr>
            <a:xfrm>
              <a:off x="6766560" y="1550520"/>
              <a:ext cx="6564240" cy="524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800" strike="noStrike">
                  <a:latin typeface="Arial"/>
                  <a:ea typeface="Arial"/>
                  <a:cs typeface="Arial"/>
                  <a:sym typeface="Arial"/>
                </a:rPr>
                <a:t>amueller.github.io</a:t>
              </a:r>
              <a:endParaRPr b="0" sz="2800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800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800"/>
              </a:br>
              <a:endParaRPr b="0" sz="2800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800" strike="noStrike">
                  <a:latin typeface="Arial"/>
                  <a:ea typeface="Arial"/>
                  <a:cs typeface="Arial"/>
                  <a:sym typeface="Arial"/>
                </a:rPr>
                <a:t>@amuellerml</a:t>
              </a:r>
              <a:br>
                <a:rPr lang="en-US" sz="1800"/>
              </a:br>
              <a:br>
                <a:rPr lang="en-US" sz="1800"/>
              </a:br>
              <a:br>
                <a:rPr lang="en-US" sz="1800"/>
              </a:br>
              <a:endParaRPr b="0" sz="2800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800" strike="noStrike">
                  <a:latin typeface="Arial"/>
                  <a:ea typeface="Arial"/>
                  <a:cs typeface="Arial"/>
                  <a:sym typeface="Arial"/>
                </a:rPr>
                <a:t>@amueller</a:t>
              </a:r>
              <a:br>
                <a:rPr lang="en-US" sz="1800"/>
              </a:br>
              <a:br>
                <a:rPr lang="en-US" sz="1800"/>
              </a:br>
              <a:endParaRPr b="0" sz="2800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800" strike="noStrike">
                  <a:latin typeface="Arial"/>
                  <a:ea typeface="Arial"/>
                  <a:cs typeface="Arial"/>
                  <a:sym typeface="Arial"/>
                </a:rPr>
                <a:t>t3kcit</a:t>
              </a:r>
              <a:br>
                <a:rPr lang="en-US" sz="1800"/>
              </a:br>
              <a:r>
                <a:rPr b="0" lang="en-US" sz="2800" strike="noStrike">
                  <a:latin typeface="Arial"/>
                  <a:ea typeface="Arial"/>
                  <a:cs typeface="Arial"/>
                  <a:sym typeface="Arial"/>
                </a:rPr>
                <a:t>@gmail.com</a:t>
              </a:r>
              <a:endParaRPr b="0" sz="28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1" name="Google Shape;351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94960" y="3730680"/>
              <a:ext cx="1301760" cy="9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44080" y="5172120"/>
              <a:ext cx="8550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86400" y="2349360"/>
              <a:ext cx="1308240" cy="1308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60720" y="1463040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Basic API review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Representing Data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914400" y="3341880"/>
            <a:ext cx="64008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960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b="0" sz="9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2380320" y="2468880"/>
            <a:ext cx="183240" cy="3200760"/>
          </a:xfrm>
          <a:custGeom>
            <a:rect b="b" l="l" r="r" t="t"/>
            <a:pathLst>
              <a:path extrusionOk="0" h="8891" w="509">
                <a:moveTo>
                  <a:pt x="508" y="0"/>
                </a:moveTo>
                <a:cubicBezTo>
                  <a:pt x="508" y="0"/>
                  <a:pt x="0" y="2286"/>
                  <a:pt x="0" y="4572"/>
                </a:cubicBezTo>
                <a:cubicBezTo>
                  <a:pt x="0" y="7112"/>
                  <a:pt x="508" y="8890"/>
                  <a:pt x="508" y="8890"/>
                </a:cubicBezTo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7567200" y="2468880"/>
            <a:ext cx="183240" cy="3200760"/>
          </a:xfrm>
          <a:custGeom>
            <a:rect b="b" l="l" r="r" t="t"/>
            <a:pathLst>
              <a:path extrusionOk="0" h="8891" w="509">
                <a:moveTo>
                  <a:pt x="508" y="0"/>
                </a:moveTo>
                <a:cubicBezTo>
                  <a:pt x="508" y="0"/>
                  <a:pt x="0" y="2286"/>
                  <a:pt x="0" y="4572"/>
                </a:cubicBezTo>
                <a:cubicBezTo>
                  <a:pt x="0" y="7112"/>
                  <a:pt x="508" y="8890"/>
                  <a:pt x="508" y="8890"/>
                </a:cubicBezTo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8481600" y="2468880"/>
            <a:ext cx="183240" cy="3200760"/>
          </a:xfrm>
          <a:custGeom>
            <a:rect b="b" l="l" r="r" t="t"/>
            <a:pathLst>
              <a:path extrusionOk="0" h="8891" w="509">
                <a:moveTo>
                  <a:pt x="0" y="0"/>
                </a:moveTo>
                <a:cubicBezTo>
                  <a:pt x="0" y="0"/>
                  <a:pt x="508" y="2286"/>
                  <a:pt x="508" y="4572"/>
                </a:cubicBezTo>
                <a:cubicBezTo>
                  <a:pt x="508" y="7112"/>
                  <a:pt x="0" y="8890"/>
                  <a:pt x="0" y="8890"/>
                </a:cubicBezTo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5577840" y="2468880"/>
            <a:ext cx="183240" cy="3200760"/>
          </a:xfrm>
          <a:custGeom>
            <a:rect b="b" l="l" r="r" t="t"/>
            <a:pathLst>
              <a:path extrusionOk="0" h="8891" w="509">
                <a:moveTo>
                  <a:pt x="0" y="0"/>
                </a:moveTo>
                <a:cubicBezTo>
                  <a:pt x="0" y="0"/>
                  <a:pt x="508" y="2286"/>
                  <a:pt x="508" y="4572"/>
                </a:cubicBezTo>
                <a:cubicBezTo>
                  <a:pt x="508" y="7112"/>
                  <a:pt x="0" y="8890"/>
                  <a:pt x="0" y="8890"/>
                </a:cubicBezTo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1003320" y="3682440"/>
            <a:ext cx="1282680" cy="77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 strike="noStrike">
                <a:latin typeface="Arial"/>
                <a:ea typeface="Arial"/>
                <a:cs typeface="Arial"/>
                <a:sym typeface="Arial"/>
              </a:rPr>
              <a:t>X = </a:t>
            </a:r>
            <a:endParaRPr b="0" sz="4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489720" y="3682440"/>
            <a:ext cx="1180440" cy="77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 strike="noStrike">
                <a:latin typeface="Arial"/>
                <a:ea typeface="Arial"/>
                <a:cs typeface="Arial"/>
                <a:sym typeface="Arial"/>
              </a:rPr>
              <a:t>y = </a:t>
            </a:r>
            <a:endParaRPr b="0" sz="4800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" name="Google Shape;104;p18"/>
          <p:cNvGraphicFramePr/>
          <p:nvPr/>
        </p:nvGraphicFramePr>
        <p:xfrm>
          <a:off x="2645640" y="2595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{AEB3A5FF-6856-439A-B90D-1266CF9DA1B7}</a:tableStyleId>
              </a:tblPr>
              <a:tblGrid>
                <a:gridCol w="568450"/>
                <a:gridCol w="568450"/>
                <a:gridCol w="568450"/>
                <a:gridCol w="568450"/>
                <a:gridCol w="567000"/>
              </a:tblGrid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1.1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2.2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3.4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5.6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6.7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0.4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2.6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1.6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2.4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9.3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7.3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6.4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2.8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4.3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8.3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3.4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3.5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8.1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3.6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4.6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5.1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9.7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3.5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7.9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5.1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4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3.7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7.8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2.6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3.2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6.3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" name="Google Shape;105;p18"/>
          <p:cNvGraphicFramePr/>
          <p:nvPr/>
        </p:nvGraphicFramePr>
        <p:xfrm>
          <a:off x="7869600" y="259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{AEB3A5FF-6856-439A-B90D-1266CF9DA1B7}</a:tableStyleId>
              </a:tblPr>
              <a:tblGrid>
                <a:gridCol w="568450"/>
              </a:tblGrid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1.6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2.7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4.4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0.2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8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5.6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4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6.7</a:t>
                      </a:r>
                      <a:endParaRPr b="0" sz="18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06;p18"/>
          <p:cNvSpPr txBox="1"/>
          <p:nvPr/>
        </p:nvSpPr>
        <p:spPr>
          <a:xfrm>
            <a:off x="637200" y="2579760"/>
            <a:ext cx="1831680" cy="4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one sample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2563200" y="2524320"/>
            <a:ext cx="3014640" cy="457200"/>
          </a:xfrm>
          <a:prstGeom prst="rect">
            <a:avLst/>
          </a:prstGeom>
          <a:noFill/>
          <a:ln cap="flat" cmpd="sng" w="36700">
            <a:solidFill>
              <a:srgbClr val="0084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2651760" y="6035040"/>
            <a:ext cx="2743200" cy="4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one feature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4120" y="2505960"/>
            <a:ext cx="637200" cy="3108960"/>
          </a:xfrm>
          <a:prstGeom prst="rect">
            <a:avLst/>
          </a:prstGeom>
          <a:noFill/>
          <a:ln cap="flat" cmpd="sng" w="36700">
            <a:solidFill>
              <a:srgbClr val="FF66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6766560" y="5963040"/>
            <a:ext cx="3200400" cy="4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outputs / labels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505800" y="914400"/>
            <a:ext cx="808956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 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RandomForestClassifier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br>
              <a:rPr lang="en-US" sz="1800"/>
            </a:br>
            <a:br>
              <a:rPr lang="en-US" sz="1800"/>
            </a:br>
            <a:br>
              <a:rPr lang="en-US" sz="1800"/>
            </a:b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fit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y_train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 b="0" sz="24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457200" y="4937760"/>
            <a:ext cx="859536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clf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score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X_test, y_test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2400" strike="noStrike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6135480" y="1828800"/>
            <a:ext cx="1501200" cy="538200"/>
          </a:xfrm>
          <a:prstGeom prst="rect">
            <a:avLst/>
          </a:prstGeom>
          <a:solidFill>
            <a:srgbClr val="CCCCCC"/>
          </a:solidFill>
          <a:ln cap="flat" cmpd="sng" w="763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150" lIns="128150" spcFirstLastPara="1" rIns="128150" wrap="square" tIns="8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latin typeface="Arial"/>
                <a:ea typeface="Arial"/>
                <a:cs typeface="Arial"/>
                <a:sym typeface="Arial"/>
              </a:rPr>
              <a:t>Training Data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6135480" y="3981960"/>
            <a:ext cx="1501200" cy="538200"/>
          </a:xfrm>
          <a:prstGeom prst="rect">
            <a:avLst/>
          </a:prstGeom>
          <a:solidFill>
            <a:srgbClr val="CCCCCC"/>
          </a:solidFill>
          <a:ln cap="flat" cmpd="sng" w="763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150" lIns="128150" spcFirstLastPara="1" rIns="128150" wrap="square" tIns="8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latin typeface="Arial"/>
                <a:ea typeface="Arial"/>
                <a:cs typeface="Arial"/>
                <a:sym typeface="Arial"/>
              </a:rPr>
              <a:t>Test Data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6135480" y="2905560"/>
            <a:ext cx="1501200" cy="538200"/>
          </a:xfrm>
          <a:prstGeom prst="rect">
            <a:avLst/>
          </a:prstGeom>
          <a:solidFill>
            <a:srgbClr val="CCCCCC"/>
          </a:solidFill>
          <a:ln cap="flat" cmpd="sng" w="763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150" lIns="128150" spcFirstLastPara="1" rIns="128150" wrap="square" tIns="8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latin typeface="Arial"/>
                <a:ea typeface="Arial"/>
                <a:cs typeface="Arial"/>
                <a:sym typeface="Arial"/>
              </a:rPr>
              <a:t>Training Labels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8306640" y="2232720"/>
            <a:ext cx="1386000" cy="60516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latin typeface="Arial"/>
                <a:ea typeface="Arial"/>
                <a:cs typeface="Arial"/>
                <a:sym typeface="Arial"/>
              </a:rPr>
              <a:t>Model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8364600" y="3981960"/>
            <a:ext cx="1270440" cy="538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latin typeface="Arial"/>
                <a:ea typeface="Arial"/>
                <a:cs typeface="Arial"/>
                <a:sym typeface="Arial"/>
              </a:rPr>
              <a:t>Prediction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19"/>
          <p:cNvCxnSpPr>
            <a:stCxn id="117" idx="3"/>
            <a:endCxn id="120" idx="1"/>
          </p:cNvCxnSpPr>
          <p:nvPr/>
        </p:nvCxnSpPr>
        <p:spPr>
          <a:xfrm>
            <a:off x="7636680" y="2097900"/>
            <a:ext cx="669900" cy="437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19"/>
          <p:cNvCxnSpPr>
            <a:stCxn id="118" idx="3"/>
            <a:endCxn id="121" idx="1"/>
          </p:cNvCxnSpPr>
          <p:nvPr/>
        </p:nvCxnSpPr>
        <p:spPr>
          <a:xfrm>
            <a:off x="7636680" y="4251060"/>
            <a:ext cx="7278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19"/>
          <p:cNvCxnSpPr>
            <a:stCxn id="118" idx="3"/>
            <a:endCxn id="121" idx="1"/>
          </p:cNvCxnSpPr>
          <p:nvPr/>
        </p:nvCxnSpPr>
        <p:spPr>
          <a:xfrm>
            <a:off x="7636680" y="4251060"/>
            <a:ext cx="727800" cy="600"/>
          </a:xfrm>
          <a:prstGeom prst="bentConnector3">
            <a:avLst>
              <a:gd fmla="val 50000" name="adj1"/>
            </a:avLst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" name="Google Shape;125;p19"/>
          <p:cNvCxnSpPr>
            <a:stCxn id="120" idx="2"/>
            <a:endCxn id="121" idx="0"/>
          </p:cNvCxnSpPr>
          <p:nvPr/>
        </p:nvCxnSpPr>
        <p:spPr>
          <a:xfrm flipH="1" rot="-5400000">
            <a:off x="8427840" y="3409680"/>
            <a:ext cx="1144200" cy="600"/>
          </a:xfrm>
          <a:prstGeom prst="bentConnector3">
            <a:avLst>
              <a:gd fmla="val 50000" name="adj1"/>
            </a:avLst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p19"/>
          <p:cNvCxnSpPr>
            <a:stCxn id="117" idx="3"/>
            <a:endCxn id="120" idx="1"/>
          </p:cNvCxnSpPr>
          <p:nvPr/>
        </p:nvCxnSpPr>
        <p:spPr>
          <a:xfrm>
            <a:off x="7636680" y="2097900"/>
            <a:ext cx="669900" cy="437400"/>
          </a:xfrm>
          <a:prstGeom prst="bentConnector3">
            <a:avLst>
              <a:gd fmla="val 50000" name="adj1"/>
            </a:avLst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19"/>
          <p:cNvCxnSpPr>
            <a:stCxn id="119" idx="3"/>
            <a:endCxn id="120" idx="1"/>
          </p:cNvCxnSpPr>
          <p:nvPr/>
        </p:nvCxnSpPr>
        <p:spPr>
          <a:xfrm flipH="1" rot="10800000">
            <a:off x="7636680" y="2535360"/>
            <a:ext cx="669900" cy="639300"/>
          </a:xfrm>
          <a:prstGeom prst="bentConnector3">
            <a:avLst>
              <a:gd fmla="val 50000" name="adj1"/>
            </a:avLst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p19"/>
          <p:cNvSpPr/>
          <p:nvPr/>
        </p:nvSpPr>
        <p:spPr>
          <a:xfrm>
            <a:off x="6135480" y="4856760"/>
            <a:ext cx="1501200" cy="538200"/>
          </a:xfrm>
          <a:prstGeom prst="rect">
            <a:avLst/>
          </a:prstGeom>
          <a:solidFill>
            <a:srgbClr val="CCCCCC"/>
          </a:solidFill>
          <a:ln cap="flat" cmpd="sng" w="763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150" lIns="128150" spcFirstLastPara="1" rIns="128150" wrap="square" tIns="83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latin typeface="Arial"/>
                <a:ea typeface="Arial"/>
                <a:cs typeface="Arial"/>
                <a:sym typeface="Arial"/>
              </a:rPr>
              <a:t>Test Labels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8364600" y="4856760"/>
            <a:ext cx="1270440" cy="538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latin typeface="Arial"/>
                <a:ea typeface="Arial"/>
                <a:cs typeface="Arial"/>
                <a:sym typeface="Arial"/>
              </a:rPr>
              <a:t>Evaluation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>
            <a:off x="7654320" y="5126040"/>
            <a:ext cx="693600" cy="600"/>
          </a:xfrm>
          <a:prstGeom prst="bentConnector3">
            <a:avLst>
              <a:gd fmla="val 50000" name="adj1"/>
            </a:avLst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" name="Google Shape;131;p19"/>
          <p:cNvCxnSpPr>
            <a:stCxn id="121" idx="2"/>
            <a:endCxn id="129" idx="0"/>
          </p:cNvCxnSpPr>
          <p:nvPr/>
        </p:nvCxnSpPr>
        <p:spPr>
          <a:xfrm flipH="1" rot="-5400000">
            <a:off x="8831820" y="4688160"/>
            <a:ext cx="336600" cy="600"/>
          </a:xfrm>
          <a:prstGeom prst="bentConnector3">
            <a:avLst>
              <a:gd fmla="val 50000" name="adj1"/>
            </a:avLst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2" name="Google Shape;132;p19"/>
          <p:cNvSpPr txBox="1"/>
          <p:nvPr/>
        </p:nvSpPr>
        <p:spPr>
          <a:xfrm>
            <a:off x="365760" y="4114800"/>
            <a:ext cx="521208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y_pred 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clf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predict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24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</a:t>
            </a:r>
            <a:r>
              <a:rPr b="0" lang="en-US" sz="24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2400" strike="noStrike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Basic API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latin typeface="Consolas"/>
                <a:ea typeface="Consolas"/>
                <a:cs typeface="Consolas"/>
                <a:sym typeface="Consolas"/>
              </a:rPr>
              <a:t>estimator.fit(X, [y])</a:t>
            </a:r>
            <a:br>
              <a:rPr lang="en-US" sz="1800"/>
            </a:b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9" name="Google Shape;139;p20"/>
          <p:cNvGraphicFramePr/>
          <p:nvPr/>
        </p:nvGraphicFramePr>
        <p:xfrm>
          <a:off x="742320" y="270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{AEB3A5FF-6856-439A-B90D-1266CF9DA1B7}</a:tableStyleId>
              </a:tblPr>
              <a:tblGrid>
                <a:gridCol w="4302000"/>
                <a:gridCol w="4293000"/>
              </a:tblGrid>
              <a:tr h="878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estimator.predict</a:t>
                      </a:r>
                      <a:endParaRPr sz="2600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0000" marL="900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estimator.transform</a:t>
                      </a:r>
                      <a:endParaRPr sz="2600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0000" marL="90000">
                    <a:solidFill>
                      <a:srgbClr val="FFFFFF"/>
                    </a:solidFill>
                  </a:tcPr>
                </a:tc>
              </a:tr>
              <a:tr h="866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6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Classification</a:t>
                      </a:r>
                      <a:endParaRPr b="0" sz="2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6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Preprocessing</a:t>
                      </a:r>
                      <a:endParaRPr b="0" sz="2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solidFill>
                      <a:srgbClr val="FFFFFF"/>
                    </a:solidFill>
                  </a:tcPr>
                </a:tc>
              </a:tr>
              <a:tr h="866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6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Regression</a:t>
                      </a:r>
                      <a:endParaRPr b="0" sz="2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6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Dimensionality reduction</a:t>
                      </a:r>
                      <a:endParaRPr b="0" sz="2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66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6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Clustering</a:t>
                      </a:r>
                      <a:endParaRPr b="0" sz="2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6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Feature selection</a:t>
                      </a:r>
                      <a:endParaRPr b="0" sz="2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67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600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Feature extraction</a:t>
                      </a:r>
                      <a:endParaRPr b="0" sz="2600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40" name="Google Shape;140;p20"/>
          <p:cNvCxnSpPr/>
          <p:nvPr/>
        </p:nvCxnSpPr>
        <p:spPr>
          <a:xfrm>
            <a:off x="538560" y="3383280"/>
            <a:ext cx="8696880" cy="0"/>
          </a:xfrm>
          <a:prstGeom prst="straightConnector1">
            <a:avLst/>
          </a:prstGeom>
          <a:noFill/>
          <a:ln cap="flat" cmpd="sng" w="36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Cross -Validated Grid Search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914400" y="1828800"/>
            <a:ext cx="8138160" cy="2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0E84B5"/>
                </a:solidFill>
                <a:latin typeface="Courier New"/>
                <a:ea typeface="Courier New"/>
                <a:cs typeface="Courier New"/>
                <a:sym typeface="Courier New"/>
              </a:rPr>
              <a:t>sklearn.</a:t>
            </a:r>
            <a:r>
              <a:rPr lang="en-US" sz="1800">
                <a:solidFill>
                  <a:srgbClr val="0E84B5"/>
                </a:solidFill>
                <a:latin typeface="Courier New"/>
                <a:ea typeface="Courier New"/>
                <a:cs typeface="Courier New"/>
                <a:sym typeface="Courier New"/>
              </a:rPr>
              <a:t>model_selection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GridSearchCV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0E84B5"/>
                </a:solidFill>
                <a:latin typeface="Courier New"/>
                <a:ea typeface="Courier New"/>
                <a:cs typeface="Courier New"/>
                <a:sym typeface="Courier New"/>
              </a:rPr>
              <a:t>sklearn.</a:t>
            </a:r>
            <a:r>
              <a:rPr lang="en-US" sz="1800">
                <a:solidFill>
                  <a:srgbClr val="0E84B5"/>
                </a:solidFill>
                <a:latin typeface="Courier New"/>
                <a:ea typeface="Courier New"/>
                <a:cs typeface="Courier New"/>
                <a:sym typeface="Courier New"/>
              </a:rPr>
              <a:t>model_selection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007020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train_test_split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X_test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y_train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y_test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train_test_split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param_grid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0" lang="en-US" sz="1800" strike="noStrike">
                <a:solidFill>
                  <a:srgbClr val="4070A0"/>
                </a:solidFill>
                <a:latin typeface="Courier New"/>
                <a:ea typeface="Courier New"/>
                <a:cs typeface="Courier New"/>
                <a:sym typeface="Courier New"/>
              </a:rPr>
              <a:t>'C'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10.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np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arange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(-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),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	 </a:t>
            </a:r>
            <a:r>
              <a:rPr b="0" lang="en-US" sz="1800" strike="noStrike">
                <a:solidFill>
                  <a:srgbClr val="4070A0"/>
                </a:solidFill>
                <a:latin typeface="Courier New"/>
                <a:ea typeface="Courier New"/>
                <a:cs typeface="Courier New"/>
                <a:sym typeface="Courier New"/>
              </a:rPr>
              <a:t>'gamma'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10.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**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np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arange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(-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lang="en-US" sz="1800" strike="noStrike">
                <a:solidFill>
                  <a:srgbClr val="40A07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)}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grid 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GridSearchCV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SVC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(),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param_grid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param_grid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grid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X_train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y_train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800" strike="noStrike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grid</a:t>
            </a:r>
            <a:r>
              <a:rPr lang="en-US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score</a:t>
            </a:r>
            <a:r>
              <a:rPr lang="en-US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X_test</a:t>
            </a:r>
            <a:r>
              <a:rPr lang="en-US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y_test</a:t>
            </a:r>
            <a:r>
              <a:rPr lang="en-US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y_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pred = grid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predict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lang="en-US" sz="1800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X_test</a:t>
            </a:r>
            <a:r>
              <a:rPr b="0" lang="en-US" sz="1800" strike="noStrike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Pipelines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360" y="1455480"/>
            <a:ext cx="6486120" cy="540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