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97" r:id="rId3"/>
    <p:sldMasterId id="214748369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</p:sldIdLst>
  <p:sldSz cy="6858000" cx="12192000"/>
  <p:notesSz cx="6858000" cy="9144000"/>
  <p:embeddedFontLst>
    <p:embeddedFont>
      <p:font typeface="Montserrat"/>
      <p:regular r:id="rId92"/>
      <p:bold r:id="rId93"/>
      <p:italic r:id="rId94"/>
      <p:boldItalic r:id="rId9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95" Type="http://schemas.openxmlformats.org/officeDocument/2006/relationships/font" Target="fonts/Montserrat-boldItalic.fntdata"/><Relationship Id="rId50" Type="http://schemas.openxmlformats.org/officeDocument/2006/relationships/slide" Target="slides/slide45.xml"/><Relationship Id="rId94" Type="http://schemas.openxmlformats.org/officeDocument/2006/relationships/font" Target="fonts/Montserrat-italic.fntdata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font" Target="fonts/Montserrat-bold.fntdata"/><Relationship Id="rId92" Type="http://schemas.openxmlformats.org/officeDocument/2006/relationships/font" Target="fonts/Montserrat-regular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Google Shape;1090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5" name="Google Shape;1115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6" name="Google Shape;1126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2" name="Google Shape;1142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Google Shape;1167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7" name="Google Shape;1187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4" name="Google Shape;1234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5" name="Google Shape;1265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9" name="Google Shape;1299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2" name="Google Shape;1332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9" name="Google Shape;1399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Google Shape;1455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6" name="Google Shape;1516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9" name="Google Shape;1569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7" name="Google Shape;1617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8" name="Google Shape;1628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9" name="Google Shape;1639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4" name="Google Shape;1654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0" name="Google Shape;1670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6" name="Google Shape;1686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2" name="Google Shape;1702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8" name="Google Shape;1708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6" name="Google Shape;1746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5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7" name="Google Shape;1787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7" name="Google Shape;1827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8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0" name="Google Shape;1870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4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6" name="Google Shape;1886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0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2" name="Google Shape;1902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6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8" name="Google Shape;1918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7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9" name="Google Shape;1929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9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1" name="Google Shape;1941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9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1" name="Google Shape;1951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2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4" name="Google Shape;1964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3" name="Google Shape;1993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3" name="Google Shape;2003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4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6" name="Google Shape;2016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8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0" name="Google Shape;2030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0" name="Google Shape;2040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3" name="Google Shape;2053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0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2" name="Google Shape;2072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8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0" name="Google Shape;2080;p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4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6" name="Google Shape;2086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3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5" name="Google Shape;2095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1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9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2.png"/><Relationship Id="rId3" Type="http://schemas.openxmlformats.org/officeDocument/2006/relationships/image" Target="../media/image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3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35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23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29.png"/><Relationship Id="rId13" Type="http://schemas.openxmlformats.org/officeDocument/2006/relationships/image" Target="../media/image40.png"/><Relationship Id="rId1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28.png"/><Relationship Id="rId15" Type="http://schemas.openxmlformats.org/officeDocument/2006/relationships/image" Target="../media/image39.png"/><Relationship Id="rId14" Type="http://schemas.openxmlformats.org/officeDocument/2006/relationships/image" Target="../media/image36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Relationship Id="rId8" Type="http://schemas.openxmlformats.org/officeDocument/2006/relationships/image" Target="../media/image48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6.png"/><Relationship Id="rId3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title slide" showMasterSp="0">
  <p:cSld name="4_title slide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788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 txBox="1"/>
          <p:nvPr>
            <p:ph type="ctrTitle"/>
          </p:nvPr>
        </p:nvSpPr>
        <p:spPr>
          <a:xfrm>
            <a:off x="914401" y="2057400"/>
            <a:ext cx="1036320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" type="body"/>
          </p:nvPr>
        </p:nvSpPr>
        <p:spPr>
          <a:xfrm>
            <a:off x="914401" y="5486400"/>
            <a:ext cx="1036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2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20401" y="304802"/>
            <a:ext cx="1093123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 showMasterSp="0">
  <p:cSld name="1_title slide">
    <p:bg>
      <p:bgPr>
        <a:solidFill>
          <a:schemeClr val="dk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-23814"/>
            <a:ext cx="12221151" cy="688181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/>
          <p:nvPr/>
        </p:nvSpPr>
        <p:spPr>
          <a:xfrm>
            <a:off x="9525" y="0"/>
            <a:ext cx="12192000" cy="6858000"/>
          </a:xfrm>
          <a:prstGeom prst="rect">
            <a:avLst/>
          </a:prstGeom>
          <a:solidFill>
            <a:schemeClr val="dk2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1"/>
          <p:cNvSpPr txBox="1"/>
          <p:nvPr>
            <p:ph type="ctrTitle"/>
          </p:nvPr>
        </p:nvSpPr>
        <p:spPr>
          <a:xfrm>
            <a:off x="914401" y="2057400"/>
            <a:ext cx="1036320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1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8" name="Google Shape;98;p11"/>
          <p:cNvSpPr txBox="1"/>
          <p:nvPr>
            <p:ph idx="2" type="body"/>
          </p:nvPr>
        </p:nvSpPr>
        <p:spPr>
          <a:xfrm>
            <a:off x="914401" y="5486400"/>
            <a:ext cx="1036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9" name="Google Shape;9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20401" y="304802"/>
            <a:ext cx="1093123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slide" showMasterSp="0">
  <p:cSld name="2_title slide">
    <p:bg>
      <p:bgPr>
        <a:solidFill>
          <a:schemeClr val="dk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788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2"/>
          <p:cNvSpPr txBox="1"/>
          <p:nvPr>
            <p:ph type="ctrTitle"/>
          </p:nvPr>
        </p:nvSpPr>
        <p:spPr>
          <a:xfrm>
            <a:off x="914401" y="2057400"/>
            <a:ext cx="1036320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2"/>
          <p:cNvSpPr txBox="1"/>
          <p:nvPr>
            <p:ph idx="1" type="body"/>
          </p:nvPr>
        </p:nvSpPr>
        <p:spPr>
          <a:xfrm>
            <a:off x="914401" y="5486400"/>
            <a:ext cx="1036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12"/>
          <p:cNvSpPr txBox="1"/>
          <p:nvPr>
            <p:ph idx="2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06" name="Google Shape;10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20401" y="304802"/>
            <a:ext cx="1093123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slide" showMasterSp="0">
  <p:cSld name="3_title slide">
    <p:bg>
      <p:bgPr>
        <a:solidFill>
          <a:schemeClr val="dk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286" y="4762"/>
            <a:ext cx="12170405" cy="685323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 txBox="1"/>
          <p:nvPr>
            <p:ph type="ctrTitle"/>
          </p:nvPr>
        </p:nvSpPr>
        <p:spPr>
          <a:xfrm>
            <a:off x="914401" y="2057400"/>
            <a:ext cx="1036320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3"/>
          <p:cNvSpPr txBox="1"/>
          <p:nvPr>
            <p:ph idx="1" type="body"/>
          </p:nvPr>
        </p:nvSpPr>
        <p:spPr>
          <a:xfrm>
            <a:off x="914401" y="5486400"/>
            <a:ext cx="1036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3"/>
          <p:cNvSpPr txBox="1"/>
          <p:nvPr>
            <p:ph idx="2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13" name="Google Shape;11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20401" y="304802"/>
            <a:ext cx="1093123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title slide" showMasterSp="0">
  <p:cSld name="5_title slide">
    <p:bg>
      <p:bgPr>
        <a:solidFill>
          <a:schemeClr val="dk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788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4"/>
          <p:cNvSpPr txBox="1"/>
          <p:nvPr>
            <p:ph type="ctrTitle"/>
          </p:nvPr>
        </p:nvSpPr>
        <p:spPr>
          <a:xfrm>
            <a:off x="914401" y="2057400"/>
            <a:ext cx="1036320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4"/>
          <p:cNvSpPr txBox="1"/>
          <p:nvPr>
            <p:ph idx="1" type="body"/>
          </p:nvPr>
        </p:nvSpPr>
        <p:spPr>
          <a:xfrm>
            <a:off x="914401" y="5486400"/>
            <a:ext cx="1036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14"/>
          <p:cNvSpPr txBox="1"/>
          <p:nvPr>
            <p:ph idx="2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rgbClr val="C6E6D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20" name="Google Shape;12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20401" y="304802"/>
            <a:ext cx="1093123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title slide" showMasterSp="0">
  <p:cSld name="6_title slide">
    <p:bg>
      <p:bgPr>
        <a:solidFill>
          <a:schemeClr val="dk2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/>
          <p:nvPr>
            <p:ph type="ctrTitle"/>
          </p:nvPr>
        </p:nvSpPr>
        <p:spPr>
          <a:xfrm>
            <a:off x="914401" y="2057400"/>
            <a:ext cx="1036320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5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4" name="Google Shape;124;p15"/>
          <p:cNvSpPr txBox="1"/>
          <p:nvPr>
            <p:ph idx="2" type="body"/>
          </p:nvPr>
        </p:nvSpPr>
        <p:spPr>
          <a:xfrm>
            <a:off x="914401" y="5486400"/>
            <a:ext cx="1036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5" name="Google Shape;12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20401" y="304802"/>
            <a:ext cx="1093123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title slide" showMasterSp="0">
  <p:cSld name="7_title slide">
    <p:bg>
      <p:bgPr>
        <a:solidFill>
          <a:schemeClr val="dk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/>
          <p:nvPr>
            <p:ph type="ctrTitle"/>
          </p:nvPr>
        </p:nvSpPr>
        <p:spPr>
          <a:xfrm>
            <a:off x="914401" y="2057400"/>
            <a:ext cx="1036320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Montserrat"/>
              <a:buNone/>
              <a:defRPr sz="5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6"/>
          <p:cNvSpPr txBox="1"/>
          <p:nvPr>
            <p:ph idx="1" type="body"/>
          </p:nvPr>
        </p:nvSpPr>
        <p:spPr>
          <a:xfrm>
            <a:off x="914401" y="5486400"/>
            <a:ext cx="1036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2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30" name="Google Shape;13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20401" y="304802"/>
            <a:ext cx="1093123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title slide">
  <p:cSld name="8_title slide"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>
            <p:ph type="ctrTitle"/>
          </p:nvPr>
        </p:nvSpPr>
        <p:spPr>
          <a:xfrm>
            <a:off x="914401" y="2057400"/>
            <a:ext cx="1036320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Montserrat"/>
              <a:buNone/>
              <a:defRPr sz="5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7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i="0" sz="1900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4" name="Google Shape;134;p17"/>
          <p:cNvSpPr txBox="1"/>
          <p:nvPr>
            <p:ph idx="2" type="body"/>
          </p:nvPr>
        </p:nvSpPr>
        <p:spPr>
          <a:xfrm>
            <a:off x="914401" y="5486400"/>
            <a:ext cx="1036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35" name="Google Shape;13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20401" y="304800"/>
            <a:ext cx="1093123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7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0" y="5029200"/>
            <a:ext cx="10541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96600" y="4419600"/>
            <a:ext cx="10541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20400" y="5029200"/>
            <a:ext cx="1524000" cy="1468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ection divider" showMasterSp="0">
  <p:cSld name="1_section divider">
    <p:bg>
      <p:bgPr>
        <a:solidFill>
          <a:schemeClr val="dk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788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/>
          <p:cNvSpPr txBox="1"/>
          <p:nvPr>
            <p:ph type="title"/>
          </p:nvPr>
        </p:nvSpPr>
        <p:spPr>
          <a:xfrm>
            <a:off x="914401" y="2057403"/>
            <a:ext cx="10361615" cy="18287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8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i="0" sz="1900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section divider" showMasterSp="0">
  <p:cSld name="2_section divider">
    <p:bg>
      <p:bgPr>
        <a:solidFill>
          <a:schemeClr val="dk2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9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 txBox="1"/>
          <p:nvPr>
            <p:ph type="title"/>
          </p:nvPr>
        </p:nvSpPr>
        <p:spPr>
          <a:xfrm>
            <a:off x="914401" y="2057403"/>
            <a:ext cx="10361615" cy="18287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9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i="0" sz="1900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section divider" showMasterSp="0">
  <p:cSld name="3_section divider">
    <p:bg>
      <p:bgPr>
        <a:solidFill>
          <a:schemeClr val="accen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 txBox="1"/>
          <p:nvPr>
            <p:ph type="title"/>
          </p:nvPr>
        </p:nvSpPr>
        <p:spPr>
          <a:xfrm>
            <a:off x="914401" y="2057403"/>
            <a:ext cx="10361615" cy="18287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0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i="0" sz="1900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peaker">
  <p:cSld name="Speaker">
    <p:bg>
      <p:bgPr>
        <a:solidFill>
          <a:schemeClr val="l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ctrTitle"/>
          </p:nvPr>
        </p:nvSpPr>
        <p:spPr>
          <a:xfrm>
            <a:off x="3733801" y="1066800"/>
            <a:ext cx="7467601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Montserrat"/>
              <a:buNone/>
              <a:defRPr sz="5000" u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3733801" y="2895600"/>
            <a:ext cx="74676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" name="Google Shape;25;p3"/>
          <p:cNvSpPr txBox="1"/>
          <p:nvPr>
            <p:ph idx="2" type="body"/>
          </p:nvPr>
        </p:nvSpPr>
        <p:spPr>
          <a:xfrm>
            <a:off x="3733801" y="4267200"/>
            <a:ext cx="74676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20401" y="304800"/>
            <a:ext cx="1093123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3">
            <a:alphaModFix amt="66000"/>
          </a:blip>
          <a:srcRect b="0" l="0" r="0" t="0"/>
          <a:stretch/>
        </p:blipFill>
        <p:spPr>
          <a:xfrm>
            <a:off x="6927" y="4495800"/>
            <a:ext cx="1385888" cy="133579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/>
          <p:nvPr>
            <p:ph idx="3" type="pic"/>
          </p:nvPr>
        </p:nvSpPr>
        <p:spPr>
          <a:xfrm>
            <a:off x="-381000" y="1447800"/>
            <a:ext cx="3657600" cy="36576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B093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B093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B09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B093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" name="Google Shape;3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247797">
            <a:off x="977407" y="5099839"/>
            <a:ext cx="1004861" cy="96854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section divider" showMasterSp="0">
  <p:cSld name="4_section divider">
    <p:bg>
      <p:bgPr>
        <a:solidFill>
          <a:schemeClr val="dk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1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0" y="692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/>
          <p:nvPr>
            <p:ph type="title"/>
          </p:nvPr>
        </p:nvSpPr>
        <p:spPr>
          <a:xfrm>
            <a:off x="914401" y="2057403"/>
            <a:ext cx="10361615" cy="18287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1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i="0" sz="1900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section divider" showMasterSp="0">
  <p:cSld name="5_section divider">
    <p:bg>
      <p:bgPr>
        <a:solidFill>
          <a:schemeClr val="accent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 txBox="1"/>
          <p:nvPr>
            <p:ph type="title"/>
          </p:nvPr>
        </p:nvSpPr>
        <p:spPr>
          <a:xfrm>
            <a:off x="914401" y="2514601"/>
            <a:ext cx="10361615" cy="1371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2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i="0" sz="1900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section divider" showMasterSp="0">
  <p:cSld name="6_section divider">
    <p:bg>
      <p:bgPr>
        <a:solidFill>
          <a:srgbClr val="87898C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3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>
            <p:ph type="title"/>
          </p:nvPr>
        </p:nvSpPr>
        <p:spPr>
          <a:xfrm>
            <a:off x="914401" y="2057403"/>
            <a:ext cx="10361615" cy="18287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3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i="0" sz="1900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our mission" showMasterSp="0">
  <p:cSld name="1_our mission">
    <p:bg>
      <p:bgPr>
        <a:solidFill>
          <a:schemeClr val="dk2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20401" y="304802"/>
            <a:ext cx="1093123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0" name="Google Shape;170;p24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our mission" showMasterSp="0">
  <p:cSld name="2_our mission">
    <p:bg>
      <p:bgPr>
        <a:solidFill>
          <a:schemeClr val="accent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/>
        </p:nvSpPr>
        <p:spPr>
          <a:xfrm>
            <a:off x="1066800" y="1143001"/>
            <a:ext cx="1007806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Mission</a:t>
            </a:r>
            <a:endParaRPr/>
          </a:p>
        </p:txBody>
      </p:sp>
      <p:sp>
        <p:nvSpPr>
          <p:cNvPr id="173" name="Google Shape;173;p25"/>
          <p:cNvSpPr txBox="1"/>
          <p:nvPr/>
        </p:nvSpPr>
        <p:spPr>
          <a:xfrm>
            <a:off x="1066801" y="2286001"/>
            <a:ext cx="10097116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</a:pPr>
            <a:r>
              <a:rPr lang="en-US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Figure Eight is the essential human-in-the-loop AI platform for data science and machine learning teams to lorem ipsum dolor sit amet.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4" name="Google Shape;17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20401" y="304802"/>
            <a:ext cx="1093123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25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B8F8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2">
  <p:cSld name="content 2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6"/>
          <p:cNvSpPr txBox="1"/>
          <p:nvPr>
            <p:ph idx="1" type="body"/>
          </p:nvPr>
        </p:nvSpPr>
        <p:spPr>
          <a:xfrm>
            <a:off x="381000" y="1524000"/>
            <a:ext cx="11430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Courier New"/>
              <a:buChar char="o"/>
              <a:defRPr/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Noto Sans Symbols"/>
              <a:buChar char="▪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26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b="1" sz="1800" cap="none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81" name="Google Shape;181;p26"/>
          <p:cNvCxnSpPr/>
          <p:nvPr/>
        </p:nvCxnSpPr>
        <p:spPr>
          <a:xfrm>
            <a:off x="457200" y="887360"/>
            <a:ext cx="11277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2" name="Google Shape;182;p26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 rotWithShape="1">
          <a:blip r:embed="rId2">
            <a:alphaModFix amt="68000"/>
          </a:blip>
          <a:srcRect b="0" l="0" r="0" t="0"/>
          <a:stretch/>
        </p:blipFill>
        <p:spPr>
          <a:xfrm>
            <a:off x="7391400" y="6019800"/>
            <a:ext cx="10541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704932">
            <a:off x="7722039" y="6349999"/>
            <a:ext cx="10541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5800" y="5791200"/>
            <a:ext cx="457200" cy="44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3">
  <p:cSld name="content 3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7"/>
          <p:cNvSpPr txBox="1"/>
          <p:nvPr>
            <p:ph idx="1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b="1" sz="1800" cap="none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90" name="Google Shape;190;p27"/>
          <p:cNvCxnSpPr/>
          <p:nvPr/>
        </p:nvCxnSpPr>
        <p:spPr>
          <a:xfrm>
            <a:off x="457200" y="887360"/>
            <a:ext cx="11277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1" name="Google Shape;191;p27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2" name="Google Shape;192;p27"/>
          <p:cNvSpPr/>
          <p:nvPr>
            <p:ph idx="2" type="pic"/>
          </p:nvPr>
        </p:nvSpPr>
        <p:spPr>
          <a:xfrm>
            <a:off x="914400" y="1828800"/>
            <a:ext cx="3657600" cy="36576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B093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B093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B09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B093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3" name="Google Shape;193;p27"/>
          <p:cNvSpPr txBox="1"/>
          <p:nvPr>
            <p:ph idx="3" type="body"/>
          </p:nvPr>
        </p:nvSpPr>
        <p:spPr>
          <a:xfrm>
            <a:off x="4876800" y="1905000"/>
            <a:ext cx="6705600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27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4">
  <p:cSld name="content 4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28"/>
          <p:cNvSpPr txBox="1"/>
          <p:nvPr>
            <p:ph idx="1" type="body"/>
          </p:nvPr>
        </p:nvSpPr>
        <p:spPr>
          <a:xfrm>
            <a:off x="381000" y="1524000"/>
            <a:ext cx="5486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28"/>
          <p:cNvSpPr txBox="1"/>
          <p:nvPr>
            <p:ph idx="2" type="body"/>
          </p:nvPr>
        </p:nvSpPr>
        <p:spPr>
          <a:xfrm>
            <a:off x="6324600" y="1524000"/>
            <a:ext cx="5486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28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Arial"/>
              <a:buNone/>
              <a:defRPr b="1" sz="1800" cap="none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00" name="Google Shape;200;p28"/>
          <p:cNvCxnSpPr/>
          <p:nvPr/>
        </p:nvCxnSpPr>
        <p:spPr>
          <a:xfrm>
            <a:off x="457200" y="887360"/>
            <a:ext cx="11277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1" name="Google Shape;201;p28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2" name="Google Shape;202;p28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6" showMasterSp="0">
  <p:cSld name="content 6">
    <p:bg>
      <p:bgPr>
        <a:solidFill>
          <a:schemeClr val="dk2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29"/>
          <p:cNvSpPr txBox="1"/>
          <p:nvPr>
            <p:ph idx="1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b="1" sz="18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06" name="Google Shape;206;p29"/>
          <p:cNvCxnSpPr/>
          <p:nvPr/>
        </p:nvCxnSpPr>
        <p:spPr>
          <a:xfrm>
            <a:off x="457200" y="887360"/>
            <a:ext cx="11277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7" name="Google Shape;207;p29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29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7" showMasterSp="0">
  <p:cSld name="content 7">
    <p:bg>
      <p:bgPr>
        <a:solidFill>
          <a:schemeClr val="accent2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30"/>
          <p:cNvSpPr txBox="1"/>
          <p:nvPr>
            <p:ph idx="1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b="1" sz="1800" cap="none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12" name="Google Shape;212;p30"/>
          <p:cNvCxnSpPr/>
          <p:nvPr/>
        </p:nvCxnSpPr>
        <p:spPr>
          <a:xfrm>
            <a:off x="457200" y="887360"/>
            <a:ext cx="11277600" cy="0"/>
          </a:xfrm>
          <a:prstGeom prst="straightConnector1">
            <a:avLst/>
          </a:prstGeom>
          <a:noFill/>
          <a:ln cap="flat" cmpd="sng" w="25400">
            <a:solidFill>
              <a:srgbClr val="D5F5F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3" name="Google Shape;213;p30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4" name="Google Shape;214;p30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B8F8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Agenda">
  <p:cSld name="1_Agenda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/>
          <p:nvPr>
            <p:ph type="ctrTitle"/>
          </p:nvPr>
        </p:nvSpPr>
        <p:spPr>
          <a:xfrm>
            <a:off x="914401" y="762000"/>
            <a:ext cx="10363201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Montserrat"/>
              <a:buNone/>
              <a:defRPr sz="5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" type="subTitle"/>
          </p:nvPr>
        </p:nvSpPr>
        <p:spPr>
          <a:xfrm>
            <a:off x="914401" y="1828800"/>
            <a:ext cx="10363201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i="0" sz="1900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6" name="Google Shape;36;p4"/>
          <p:cNvSpPr txBox="1"/>
          <p:nvPr>
            <p:ph idx="2" type="body"/>
          </p:nvPr>
        </p:nvSpPr>
        <p:spPr>
          <a:xfrm>
            <a:off x="914401" y="2514600"/>
            <a:ext cx="10363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175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Arial"/>
              <a:buAutoNum type="arabicPeriod"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7" name="Google Shape;37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20401" y="304800"/>
            <a:ext cx="1093123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" name="Google Shape;41;p4"/>
          <p:cNvPicPr preferRelativeResize="0"/>
          <p:nvPr/>
        </p:nvPicPr>
        <p:blipFill rotWithShape="1">
          <a:blip r:embed="rId3">
            <a:alphaModFix amt="73000"/>
          </a:blip>
          <a:srcRect b="0" l="0" r="0" t="0"/>
          <a:stretch/>
        </p:blipFill>
        <p:spPr>
          <a:xfrm>
            <a:off x="-381000" y="5831609"/>
            <a:ext cx="10541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" y="5715000"/>
            <a:ext cx="533400" cy="51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472475">
            <a:off x="210470" y="5395494"/>
            <a:ext cx="374650" cy="361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8" showMasterSp="0">
  <p:cSld name="content 8">
    <p:bg>
      <p:bgPr>
        <a:solidFill>
          <a:srgbClr val="87898C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1"/>
          <p:cNvSpPr txBox="1"/>
          <p:nvPr>
            <p:ph idx="1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b="1" sz="1800" cap="none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18" name="Google Shape;218;p31"/>
          <p:cNvCxnSpPr/>
          <p:nvPr/>
        </p:nvCxnSpPr>
        <p:spPr>
          <a:xfrm>
            <a:off x="457200" y="887360"/>
            <a:ext cx="11277600" cy="0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9" name="Google Shape;219;p31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0" name="Google Shape;220;p31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D8D8D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10" showMasterSp="0">
  <p:cSld name="content 10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788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4" name="Google Shape;224;p32"/>
          <p:cNvCxnSpPr/>
          <p:nvPr/>
        </p:nvCxnSpPr>
        <p:spPr>
          <a:xfrm>
            <a:off x="457200" y="887360"/>
            <a:ext cx="11277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5" name="Google Shape;225;p32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2"/>
          <p:cNvSpPr txBox="1"/>
          <p:nvPr>
            <p:ph idx="1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b="1" sz="1800" cap="none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32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8" name="Google Shape;228;p32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11" showMasterSp="0">
  <p:cSld name="content 11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-9526"/>
            <a:ext cx="12195777" cy="686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3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33" name="Google Shape;233;p33"/>
          <p:cNvCxnSpPr/>
          <p:nvPr/>
        </p:nvCxnSpPr>
        <p:spPr>
          <a:xfrm>
            <a:off x="457200" y="887360"/>
            <a:ext cx="11277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4" name="Google Shape;234;p33"/>
          <p:cNvSpPr txBox="1"/>
          <p:nvPr>
            <p:ph idx="1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b="1" sz="1800" cap="none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33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6" name="Google Shape;236;p33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12" showMasterSp="0">
  <p:cSld name="content 12">
    <p:bg>
      <p:bgPr>
        <a:solidFill>
          <a:schemeClr val="accent2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/>
          <p:nvPr>
            <p:ph type="title"/>
          </p:nvPr>
        </p:nvSpPr>
        <p:spPr>
          <a:xfrm>
            <a:off x="381000" y="1295400"/>
            <a:ext cx="11430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4"/>
          <p:cNvSpPr txBox="1"/>
          <p:nvPr>
            <p:ph idx="1" type="body"/>
          </p:nvPr>
        </p:nvSpPr>
        <p:spPr>
          <a:xfrm>
            <a:off x="381000" y="2286000"/>
            <a:ext cx="114300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indent="-4064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Char char="o"/>
              <a:defRPr sz="2800">
                <a:solidFill>
                  <a:schemeClr val="lt1"/>
                </a:solidFill>
              </a:defRPr>
            </a:lvl2pPr>
            <a:lvl3pPr indent="-4064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Char char="▪"/>
              <a:defRPr sz="2800">
                <a:solidFill>
                  <a:schemeClr val="lt1"/>
                </a:solidFill>
              </a:defRPr>
            </a:lvl3pPr>
            <a:lvl4pPr indent="-4064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>
                <a:solidFill>
                  <a:schemeClr val="lt1"/>
                </a:solidFill>
              </a:defRPr>
            </a:lvl4pPr>
            <a:lvl5pPr indent="-4064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Char char="-"/>
              <a:defRPr sz="2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0" name="Google Shape;240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20401" y="304802"/>
            <a:ext cx="1093123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4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2" name="Google Shape;242;p34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B8F8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slide 13">
  <p:cSld name="content slide 13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5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35"/>
          <p:cNvSpPr txBox="1"/>
          <p:nvPr>
            <p:ph idx="1" type="body"/>
          </p:nvPr>
        </p:nvSpPr>
        <p:spPr>
          <a:xfrm>
            <a:off x="381000" y="1524000"/>
            <a:ext cx="11430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" name="Google Shape;247;p35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b="1" sz="2000" cap="none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35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9" name="Google Shape;249;p35"/>
          <p:cNvPicPr preferRelativeResize="0"/>
          <p:nvPr/>
        </p:nvPicPr>
        <p:blipFill rotWithShape="1">
          <a:blip r:embed="rId2">
            <a:alphaModFix amt="88000"/>
          </a:blip>
          <a:srcRect b="0" l="0" r="0" t="0"/>
          <a:stretch/>
        </p:blipFill>
        <p:spPr>
          <a:xfrm>
            <a:off x="10744200" y="5181600"/>
            <a:ext cx="1587500" cy="153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5"/>
          <p:cNvPicPr preferRelativeResize="0"/>
          <p:nvPr/>
        </p:nvPicPr>
        <p:blipFill rotWithShape="1">
          <a:blip r:embed="rId3">
            <a:alphaModFix amt="71000"/>
          </a:blip>
          <a:srcRect b="0" l="0" r="0" t="0"/>
          <a:stretch/>
        </p:blipFill>
        <p:spPr>
          <a:xfrm>
            <a:off x="11125200" y="4648200"/>
            <a:ext cx="1816100" cy="175045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5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ase study" showMasterSp="0">
  <p:cSld name="1_case study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36"/>
          <p:cNvGrpSpPr/>
          <p:nvPr/>
        </p:nvGrpSpPr>
        <p:grpSpPr>
          <a:xfrm>
            <a:off x="6362" y="6267953"/>
            <a:ext cx="10441271" cy="734241"/>
            <a:chOff x="6361" y="6267953"/>
            <a:chExt cx="10441271" cy="734241"/>
          </a:xfrm>
        </p:grpSpPr>
        <p:sp>
          <p:nvSpPr>
            <p:cNvPr id="254" name="Google Shape;254;p36"/>
            <p:cNvSpPr/>
            <p:nvPr/>
          </p:nvSpPr>
          <p:spPr>
            <a:xfrm rot="-160172">
              <a:off x="3787724" y="6334699"/>
              <a:ext cx="2880166" cy="600748"/>
            </a:xfrm>
            <a:custGeom>
              <a:rect b="b" l="l" r="r" t="t"/>
              <a:pathLst>
                <a:path extrusionOk="0" h="600748" w="2880166">
                  <a:moveTo>
                    <a:pt x="2872016" y="132611"/>
                  </a:moveTo>
                  <a:lnTo>
                    <a:pt x="2872731" y="137420"/>
                  </a:lnTo>
                  <a:cubicBezTo>
                    <a:pt x="2877648" y="187140"/>
                    <a:pt x="2880166" y="237588"/>
                    <a:pt x="2880166" y="288641"/>
                  </a:cubicBezTo>
                  <a:cubicBezTo>
                    <a:pt x="2880166" y="390746"/>
                    <a:pt x="2870092" y="490434"/>
                    <a:pt x="2850909" y="586715"/>
                  </a:cubicBezTo>
                  <a:lnTo>
                    <a:pt x="2847395" y="600748"/>
                  </a:lnTo>
                  <a:lnTo>
                    <a:pt x="11695" y="468531"/>
                  </a:lnTo>
                  <a:lnTo>
                    <a:pt x="7435" y="439862"/>
                  </a:lnTo>
                  <a:cubicBezTo>
                    <a:pt x="2519" y="390142"/>
                    <a:pt x="0" y="339693"/>
                    <a:pt x="0" y="288641"/>
                  </a:cubicBezTo>
                  <a:cubicBezTo>
                    <a:pt x="0" y="237589"/>
                    <a:pt x="2519" y="187140"/>
                    <a:pt x="7435" y="137420"/>
                  </a:cubicBezTo>
                  <a:lnTo>
                    <a:pt x="27856" y="0"/>
                  </a:ln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36"/>
            <p:cNvSpPr/>
            <p:nvPr/>
          </p:nvSpPr>
          <p:spPr>
            <a:xfrm rot="-160172">
              <a:off x="1783084" y="6385928"/>
              <a:ext cx="633631" cy="213874"/>
            </a:xfrm>
            <a:custGeom>
              <a:rect b="b" l="l" r="r" t="t"/>
              <a:pathLst>
                <a:path extrusionOk="0" h="213874" w="633631">
                  <a:moveTo>
                    <a:pt x="0" y="0"/>
                  </a:moveTo>
                  <a:lnTo>
                    <a:pt x="633631" y="29544"/>
                  </a:lnTo>
                  <a:lnTo>
                    <a:pt x="633453" y="29934"/>
                  </a:lnTo>
                  <a:cubicBezTo>
                    <a:pt x="538123" y="204804"/>
                    <a:pt x="313415" y="267757"/>
                    <a:pt x="143182" y="162835"/>
                  </a:cubicBezTo>
                  <a:cubicBezTo>
                    <a:pt x="79344" y="126113"/>
                    <a:pt x="31785" y="70700"/>
                    <a:pt x="2301" y="655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6"/>
            <p:cNvSpPr/>
            <p:nvPr/>
          </p:nvSpPr>
          <p:spPr>
            <a:xfrm rot="-160172">
              <a:off x="1023211" y="6548291"/>
              <a:ext cx="597661" cy="333397"/>
            </a:xfrm>
            <a:custGeom>
              <a:rect b="b" l="l" r="r" t="t"/>
              <a:pathLst>
                <a:path extrusionOk="0" h="333397" w="597661">
                  <a:moveTo>
                    <a:pt x="337071" y="2511"/>
                  </a:moveTo>
                  <a:cubicBezTo>
                    <a:pt x="375667" y="7753"/>
                    <a:pt x="413944" y="21293"/>
                    <a:pt x="449669" y="44004"/>
                  </a:cubicBezTo>
                  <a:cubicBezTo>
                    <a:pt x="538982" y="96416"/>
                    <a:pt x="591082" y="189774"/>
                    <a:pt x="597661" y="288251"/>
                  </a:cubicBezTo>
                  <a:lnTo>
                    <a:pt x="596459" y="333397"/>
                  </a:lnTo>
                  <a:lnTo>
                    <a:pt x="0" y="305587"/>
                  </a:lnTo>
                  <a:lnTo>
                    <a:pt x="978" y="271449"/>
                  </a:lnTo>
                  <a:cubicBezTo>
                    <a:pt x="6081" y="231813"/>
                    <a:pt x="19266" y="192504"/>
                    <a:pt x="41381" y="155815"/>
                  </a:cubicBezTo>
                  <a:cubicBezTo>
                    <a:pt x="102625" y="45751"/>
                    <a:pt x="221283" y="-13212"/>
                    <a:pt x="337071" y="2511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36"/>
            <p:cNvSpPr/>
            <p:nvPr/>
          </p:nvSpPr>
          <p:spPr>
            <a:xfrm rot="-160172">
              <a:off x="6968720" y="6382851"/>
              <a:ext cx="802826" cy="484280"/>
            </a:xfrm>
            <a:custGeom>
              <a:rect b="b" l="l" r="r" t="t"/>
              <a:pathLst>
                <a:path extrusionOk="0" h="484280" w="802826">
                  <a:moveTo>
                    <a:pt x="792132" y="35924"/>
                  </a:moveTo>
                  <a:lnTo>
                    <a:pt x="794671" y="44250"/>
                  </a:lnTo>
                  <a:cubicBezTo>
                    <a:pt x="800018" y="70853"/>
                    <a:pt x="802826" y="98397"/>
                    <a:pt x="802826" y="126609"/>
                  </a:cubicBezTo>
                  <a:cubicBezTo>
                    <a:pt x="802826" y="267669"/>
                    <a:pt x="732623" y="392037"/>
                    <a:pt x="625847" y="465476"/>
                  </a:cubicBezTo>
                  <a:lnTo>
                    <a:pt x="591817" y="484280"/>
                  </a:lnTo>
                  <a:lnTo>
                    <a:pt x="176301" y="464906"/>
                  </a:lnTo>
                  <a:lnTo>
                    <a:pt x="117571" y="415576"/>
                  </a:lnTo>
                  <a:cubicBezTo>
                    <a:pt x="44930" y="341622"/>
                    <a:pt x="0" y="239458"/>
                    <a:pt x="0" y="126609"/>
                  </a:cubicBezTo>
                  <a:cubicBezTo>
                    <a:pt x="0" y="98397"/>
                    <a:pt x="2808" y="70852"/>
                    <a:pt x="8155" y="44250"/>
                  </a:cubicBezTo>
                  <a:lnTo>
                    <a:pt x="21648" y="0"/>
                  </a:ln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36"/>
            <p:cNvSpPr/>
            <p:nvPr/>
          </p:nvSpPr>
          <p:spPr>
            <a:xfrm rot="-160172">
              <a:off x="2683514" y="6390730"/>
              <a:ext cx="802826" cy="485053"/>
            </a:xfrm>
            <a:custGeom>
              <a:rect b="b" l="l" r="r" t="t"/>
              <a:pathLst>
                <a:path extrusionOk="0" h="485053" w="802826">
                  <a:moveTo>
                    <a:pt x="641784" y="21027"/>
                  </a:moveTo>
                  <a:lnTo>
                    <a:pt x="685255" y="57541"/>
                  </a:lnTo>
                  <a:cubicBezTo>
                    <a:pt x="757896" y="131495"/>
                    <a:pt x="802826" y="233660"/>
                    <a:pt x="802826" y="346508"/>
                  </a:cubicBezTo>
                  <a:cubicBezTo>
                    <a:pt x="802826" y="374720"/>
                    <a:pt x="800018" y="402265"/>
                    <a:pt x="794671" y="428868"/>
                  </a:cubicBezTo>
                  <a:lnTo>
                    <a:pt x="777539" y="485053"/>
                  </a:lnTo>
                  <a:lnTo>
                    <a:pt x="14438" y="449473"/>
                  </a:lnTo>
                  <a:lnTo>
                    <a:pt x="8155" y="428867"/>
                  </a:lnTo>
                  <a:cubicBezTo>
                    <a:pt x="2808" y="402265"/>
                    <a:pt x="0" y="374720"/>
                    <a:pt x="0" y="346508"/>
                  </a:cubicBezTo>
                  <a:cubicBezTo>
                    <a:pt x="0" y="205448"/>
                    <a:pt x="70203" y="81080"/>
                    <a:pt x="176979" y="7641"/>
                  </a:cubicBezTo>
                  <a:lnTo>
                    <a:pt x="190807" y="0"/>
                  </a:ln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36"/>
            <p:cNvSpPr/>
            <p:nvPr/>
          </p:nvSpPr>
          <p:spPr>
            <a:xfrm rot="-160172">
              <a:off x="8032560" y="6646978"/>
              <a:ext cx="641331" cy="226081"/>
            </a:xfrm>
            <a:custGeom>
              <a:rect b="b" l="l" r="r" t="t"/>
              <a:pathLst>
                <a:path extrusionOk="0" h="226081" w="641331">
                  <a:moveTo>
                    <a:pt x="361256" y="2950"/>
                  </a:moveTo>
                  <a:cubicBezTo>
                    <a:pt x="407153" y="9070"/>
                    <a:pt x="452623" y="24809"/>
                    <a:pt x="495120" y="51039"/>
                  </a:cubicBezTo>
                  <a:cubicBezTo>
                    <a:pt x="558864" y="90384"/>
                    <a:pt x="606354" y="146452"/>
                    <a:pt x="635795" y="210389"/>
                  </a:cubicBezTo>
                  <a:lnTo>
                    <a:pt x="641331" y="226081"/>
                  </a:lnTo>
                  <a:lnTo>
                    <a:pt x="0" y="196178"/>
                  </a:lnTo>
                  <a:lnTo>
                    <a:pt x="5563" y="183940"/>
                  </a:lnTo>
                  <a:cubicBezTo>
                    <a:pt x="82056" y="52788"/>
                    <a:pt x="223569" y="-15411"/>
                    <a:pt x="361256" y="2950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36"/>
            <p:cNvSpPr/>
            <p:nvPr/>
          </p:nvSpPr>
          <p:spPr>
            <a:xfrm rot="-160172">
              <a:off x="8833076" y="6386701"/>
              <a:ext cx="599363" cy="313275"/>
            </a:xfrm>
            <a:custGeom>
              <a:rect b="b" l="l" r="r" t="t"/>
              <a:pathLst>
                <a:path extrusionOk="0" h="313275" w="599363">
                  <a:moveTo>
                    <a:pt x="626" y="0"/>
                  </a:moveTo>
                  <a:lnTo>
                    <a:pt x="599363" y="27917"/>
                  </a:lnTo>
                  <a:lnTo>
                    <a:pt x="598782" y="40264"/>
                  </a:lnTo>
                  <a:cubicBezTo>
                    <a:pt x="593031" y="79901"/>
                    <a:pt x="579397" y="119209"/>
                    <a:pt x="557244" y="155897"/>
                  </a:cubicBezTo>
                  <a:cubicBezTo>
                    <a:pt x="475444" y="309638"/>
                    <a:pt x="291396" y="358556"/>
                    <a:pt x="148248" y="267709"/>
                  </a:cubicBezTo>
                  <a:cubicBezTo>
                    <a:pt x="58780" y="215297"/>
                    <a:pt x="6591" y="121939"/>
                    <a:pt x="0" y="23462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36"/>
            <p:cNvSpPr/>
            <p:nvPr/>
          </p:nvSpPr>
          <p:spPr>
            <a:xfrm rot="-160172">
              <a:off x="11077" y="6655598"/>
              <a:ext cx="397400" cy="211772"/>
            </a:xfrm>
            <a:custGeom>
              <a:rect b="b" l="l" r="r" t="t"/>
              <a:pathLst>
                <a:path extrusionOk="0" h="211772" w="397400">
                  <a:moveTo>
                    <a:pt x="219332" y="1067"/>
                  </a:moveTo>
                  <a:cubicBezTo>
                    <a:pt x="270340" y="6299"/>
                    <a:pt x="319647" y="30718"/>
                    <a:pt x="353652" y="72578"/>
                  </a:cubicBezTo>
                  <a:cubicBezTo>
                    <a:pt x="370654" y="95252"/>
                    <a:pt x="382981" y="120106"/>
                    <a:pt x="390526" y="145833"/>
                  </a:cubicBezTo>
                  <a:lnTo>
                    <a:pt x="397400" y="211772"/>
                  </a:lnTo>
                  <a:lnTo>
                    <a:pt x="1281" y="193302"/>
                  </a:lnTo>
                  <a:lnTo>
                    <a:pt x="0" y="184205"/>
                  </a:lnTo>
                  <a:cubicBezTo>
                    <a:pt x="6801" y="128391"/>
                    <a:pt x="34005" y="79555"/>
                    <a:pt x="74811" y="44671"/>
                  </a:cubicBezTo>
                  <a:cubicBezTo>
                    <a:pt x="115617" y="9788"/>
                    <a:pt x="168325" y="-4166"/>
                    <a:pt x="219332" y="1067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36"/>
            <p:cNvSpPr/>
            <p:nvPr/>
          </p:nvSpPr>
          <p:spPr>
            <a:xfrm rot="-160172">
              <a:off x="10045756" y="6391437"/>
              <a:ext cx="397485" cy="197827"/>
            </a:xfrm>
            <a:custGeom>
              <a:rect b="b" l="l" r="r" t="t"/>
              <a:pathLst>
                <a:path extrusionOk="0" h="197827" w="397485">
                  <a:moveTo>
                    <a:pt x="0" y="0"/>
                  </a:moveTo>
                  <a:lnTo>
                    <a:pt x="397485" y="18533"/>
                  </a:lnTo>
                  <a:lnTo>
                    <a:pt x="373582" y="93842"/>
                  </a:lnTo>
                  <a:cubicBezTo>
                    <a:pt x="360814" y="117435"/>
                    <a:pt x="343791" y="138407"/>
                    <a:pt x="323363" y="155884"/>
                  </a:cubicBezTo>
                  <a:cubicBezTo>
                    <a:pt x="289317" y="183846"/>
                    <a:pt x="241651" y="197827"/>
                    <a:pt x="200795" y="197827"/>
                  </a:cubicBezTo>
                  <a:cubicBezTo>
                    <a:pt x="139511" y="197827"/>
                    <a:pt x="85037" y="176855"/>
                    <a:pt x="44180" y="127921"/>
                  </a:cubicBezTo>
                  <a:cubicBezTo>
                    <a:pt x="27158" y="106949"/>
                    <a:pt x="15241" y="82482"/>
                    <a:pt x="7580" y="56267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36"/>
          <p:cNvSpPr/>
          <p:nvPr/>
        </p:nvSpPr>
        <p:spPr>
          <a:xfrm>
            <a:off x="0" y="1752600"/>
            <a:ext cx="12192000" cy="464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6"/>
          <p:cNvSpPr txBox="1"/>
          <p:nvPr>
            <p:ph idx="1" type="body"/>
          </p:nvPr>
        </p:nvSpPr>
        <p:spPr>
          <a:xfrm>
            <a:off x="381000" y="2590800"/>
            <a:ext cx="36576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o"/>
              <a:defRPr sz="1800">
                <a:solidFill>
                  <a:schemeClr val="lt2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>
                <a:solidFill>
                  <a:schemeClr val="lt2"/>
                </a:solidFill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2"/>
                </a:solidFill>
              </a:defRPr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  <a:defRPr sz="1800"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p36"/>
          <p:cNvSpPr txBox="1"/>
          <p:nvPr>
            <p:ph idx="2" type="body"/>
          </p:nvPr>
        </p:nvSpPr>
        <p:spPr>
          <a:xfrm>
            <a:off x="4267200" y="2590800"/>
            <a:ext cx="36576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o"/>
              <a:defRPr sz="1800">
                <a:solidFill>
                  <a:schemeClr val="lt2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>
                <a:solidFill>
                  <a:schemeClr val="lt2"/>
                </a:solidFill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2"/>
                </a:solidFill>
              </a:defRPr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  <a:defRPr sz="1800"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" name="Google Shape;266;p36"/>
          <p:cNvSpPr txBox="1"/>
          <p:nvPr>
            <p:ph idx="3" type="body"/>
          </p:nvPr>
        </p:nvSpPr>
        <p:spPr>
          <a:xfrm>
            <a:off x="8153400" y="2590800"/>
            <a:ext cx="36576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o"/>
              <a:defRPr sz="1800">
                <a:solidFill>
                  <a:schemeClr val="lt2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>
                <a:solidFill>
                  <a:schemeClr val="lt2"/>
                </a:solidFill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2"/>
                </a:solidFill>
              </a:defRPr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  <a:defRPr sz="1800"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7" name="Google Shape;267;p36"/>
          <p:cNvSpPr txBox="1"/>
          <p:nvPr>
            <p:ph idx="4" type="body"/>
          </p:nvPr>
        </p:nvSpPr>
        <p:spPr>
          <a:xfrm>
            <a:off x="381000" y="20574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19"/>
              <a:buFont typeface="Arial"/>
              <a:buNone/>
              <a:defRPr b="1" sz="2199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83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99"/>
              <a:buChar char="o"/>
              <a:defRPr sz="1799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36"/>
          <p:cNvSpPr txBox="1"/>
          <p:nvPr>
            <p:ph idx="5" type="body"/>
          </p:nvPr>
        </p:nvSpPr>
        <p:spPr>
          <a:xfrm>
            <a:off x="4267200" y="20574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19"/>
              <a:buFont typeface="Arial"/>
              <a:buNone/>
              <a:defRPr b="1" sz="2199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83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99"/>
              <a:buChar char="o"/>
              <a:defRPr sz="1799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36"/>
          <p:cNvSpPr txBox="1"/>
          <p:nvPr>
            <p:ph idx="6" type="body"/>
          </p:nvPr>
        </p:nvSpPr>
        <p:spPr>
          <a:xfrm>
            <a:off x="8153400" y="20574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19"/>
              <a:buFont typeface="Arial"/>
              <a:buNone/>
              <a:defRPr b="1" sz="2199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83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99"/>
              <a:buChar char="o"/>
              <a:defRPr sz="1799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0" name="Google Shape;270;p36"/>
          <p:cNvSpPr txBox="1"/>
          <p:nvPr>
            <p:ph type="title"/>
          </p:nvPr>
        </p:nvSpPr>
        <p:spPr>
          <a:xfrm>
            <a:off x="3810000" y="0"/>
            <a:ext cx="80010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b="1" i="0" sz="2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3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6"/>
          <p:cNvSpPr txBox="1"/>
          <p:nvPr>
            <p:ph idx="7" type="body"/>
          </p:nvPr>
        </p:nvSpPr>
        <p:spPr>
          <a:xfrm>
            <a:off x="533400" y="533400"/>
            <a:ext cx="2667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rgbClr val="8789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36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4" name="Google Shape;274;p36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se study 1">
  <p:cSld name="case study 1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37"/>
          <p:cNvSpPr txBox="1"/>
          <p:nvPr>
            <p:ph idx="1" type="body"/>
          </p:nvPr>
        </p:nvSpPr>
        <p:spPr>
          <a:xfrm>
            <a:off x="381000" y="2590800"/>
            <a:ext cx="36576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" name="Google Shape;278;p37"/>
          <p:cNvSpPr txBox="1"/>
          <p:nvPr>
            <p:ph idx="2" type="body"/>
          </p:nvPr>
        </p:nvSpPr>
        <p:spPr>
          <a:xfrm>
            <a:off x="4267200" y="2590800"/>
            <a:ext cx="36576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" name="Google Shape;279;p37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b="1" sz="2000" cap="none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" name="Google Shape;280;p37"/>
          <p:cNvSpPr txBox="1"/>
          <p:nvPr>
            <p:ph idx="4" type="body"/>
          </p:nvPr>
        </p:nvSpPr>
        <p:spPr>
          <a:xfrm>
            <a:off x="8153400" y="2590800"/>
            <a:ext cx="36576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37"/>
          <p:cNvSpPr txBox="1"/>
          <p:nvPr>
            <p:ph idx="5" type="body"/>
          </p:nvPr>
        </p:nvSpPr>
        <p:spPr>
          <a:xfrm>
            <a:off x="381000" y="2057400"/>
            <a:ext cx="304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19"/>
              <a:buFont typeface="Arial"/>
              <a:buNone/>
              <a:defRPr b="1" sz="2199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83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99"/>
              <a:buChar char="o"/>
              <a:defRPr sz="1799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37"/>
          <p:cNvSpPr txBox="1"/>
          <p:nvPr>
            <p:ph idx="6" type="body"/>
          </p:nvPr>
        </p:nvSpPr>
        <p:spPr>
          <a:xfrm>
            <a:off x="4267200" y="2057400"/>
            <a:ext cx="304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19"/>
              <a:buFont typeface="Arial"/>
              <a:buNone/>
              <a:defRPr b="1" sz="2199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83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99"/>
              <a:buChar char="o"/>
              <a:defRPr sz="1799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" name="Google Shape;283;p37"/>
          <p:cNvSpPr txBox="1"/>
          <p:nvPr>
            <p:ph idx="7" type="body"/>
          </p:nvPr>
        </p:nvSpPr>
        <p:spPr>
          <a:xfrm>
            <a:off x="8153400" y="2057400"/>
            <a:ext cx="304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19"/>
              <a:buFont typeface="Arial"/>
              <a:buNone/>
              <a:defRPr b="1" sz="2199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83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99"/>
              <a:buChar char="o"/>
              <a:defRPr sz="1799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" name="Google Shape;284;p37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5" name="Google Shape;285;p37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Case Study" showMasterSp="0">
  <p:cSld name="2_Case Study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8"/>
          <p:cNvSpPr/>
          <p:nvPr/>
        </p:nvSpPr>
        <p:spPr>
          <a:xfrm>
            <a:off x="0" y="1752600"/>
            <a:ext cx="12192000" cy="5105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8"/>
          <p:cNvSpPr txBox="1"/>
          <p:nvPr>
            <p:ph idx="1" type="body"/>
          </p:nvPr>
        </p:nvSpPr>
        <p:spPr>
          <a:xfrm>
            <a:off x="381000" y="2590800"/>
            <a:ext cx="36576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o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38"/>
          <p:cNvSpPr txBox="1"/>
          <p:nvPr>
            <p:ph idx="2" type="body"/>
          </p:nvPr>
        </p:nvSpPr>
        <p:spPr>
          <a:xfrm>
            <a:off x="4267200" y="2590800"/>
            <a:ext cx="36576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o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38"/>
          <p:cNvSpPr txBox="1"/>
          <p:nvPr>
            <p:ph idx="3" type="body"/>
          </p:nvPr>
        </p:nvSpPr>
        <p:spPr>
          <a:xfrm>
            <a:off x="8153400" y="2590800"/>
            <a:ext cx="36576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o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38"/>
          <p:cNvSpPr txBox="1"/>
          <p:nvPr>
            <p:ph idx="4" type="body"/>
          </p:nvPr>
        </p:nvSpPr>
        <p:spPr>
          <a:xfrm>
            <a:off x="383309" y="20574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19"/>
              <a:buFont typeface="Arial"/>
              <a:buNone/>
              <a:defRPr b="1" sz="2199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83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99"/>
              <a:buChar char="o"/>
              <a:defRPr sz="1799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38"/>
          <p:cNvSpPr txBox="1"/>
          <p:nvPr>
            <p:ph idx="5" type="body"/>
          </p:nvPr>
        </p:nvSpPr>
        <p:spPr>
          <a:xfrm>
            <a:off x="4269509" y="20574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19"/>
              <a:buFont typeface="Arial"/>
              <a:buNone/>
              <a:defRPr b="1" sz="2199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83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99"/>
              <a:buChar char="o"/>
              <a:defRPr sz="1799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" name="Google Shape;293;p38"/>
          <p:cNvSpPr txBox="1"/>
          <p:nvPr>
            <p:ph idx="6" type="body"/>
          </p:nvPr>
        </p:nvSpPr>
        <p:spPr>
          <a:xfrm>
            <a:off x="8155709" y="20574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19"/>
              <a:buFont typeface="Arial"/>
              <a:buNone/>
              <a:defRPr b="1" sz="2199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83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99"/>
              <a:buChar char="o"/>
              <a:defRPr sz="1799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p38"/>
          <p:cNvSpPr txBox="1"/>
          <p:nvPr>
            <p:ph type="title"/>
          </p:nvPr>
        </p:nvSpPr>
        <p:spPr>
          <a:xfrm>
            <a:off x="3810000" y="0"/>
            <a:ext cx="80010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b="1" i="0" sz="2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38"/>
          <p:cNvSpPr txBox="1"/>
          <p:nvPr>
            <p:ph idx="7" type="body"/>
          </p:nvPr>
        </p:nvSpPr>
        <p:spPr>
          <a:xfrm>
            <a:off x="533400" y="533400"/>
            <a:ext cx="2667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rgbClr val="8789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38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7" name="Google Shape;297;p38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B8F8F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hank you" showMasterSp="0">
  <p:cSld name="1_thank you">
    <p:bg>
      <p:bgPr>
        <a:solidFill>
          <a:schemeClr val="dk2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39"/>
          <p:cNvGrpSpPr/>
          <p:nvPr/>
        </p:nvGrpSpPr>
        <p:grpSpPr>
          <a:xfrm>
            <a:off x="1" y="1"/>
            <a:ext cx="10058402" cy="6553201"/>
            <a:chOff x="0" y="0"/>
            <a:chExt cx="10058402" cy="6553201"/>
          </a:xfrm>
        </p:grpSpPr>
        <p:sp>
          <p:nvSpPr>
            <p:cNvPr id="300" name="Google Shape;300;p39"/>
            <p:cNvSpPr/>
            <p:nvPr/>
          </p:nvSpPr>
          <p:spPr>
            <a:xfrm rot="5400000">
              <a:off x="4075288" y="-1077915"/>
              <a:ext cx="338217" cy="2494047"/>
            </a:xfrm>
            <a:custGeom>
              <a:rect b="b" l="l" r="r" t="t"/>
              <a:pathLst>
                <a:path extrusionOk="0" h="2494047" w="338217">
                  <a:moveTo>
                    <a:pt x="0" y="2494047"/>
                  </a:moveTo>
                  <a:lnTo>
                    <a:pt x="0" y="0"/>
                  </a:lnTo>
                  <a:lnTo>
                    <a:pt x="52763" y="89198"/>
                  </a:lnTo>
                  <a:cubicBezTo>
                    <a:pt x="234810" y="433376"/>
                    <a:pt x="338217" y="827797"/>
                    <a:pt x="338217" y="1247023"/>
                  </a:cubicBezTo>
                  <a:cubicBezTo>
                    <a:pt x="338217" y="1666249"/>
                    <a:pt x="234810" y="2060670"/>
                    <a:pt x="52763" y="2404849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39"/>
            <p:cNvSpPr/>
            <p:nvPr/>
          </p:nvSpPr>
          <p:spPr>
            <a:xfrm rot="5400000">
              <a:off x="896217" y="-418772"/>
              <a:ext cx="381253" cy="1218798"/>
            </a:xfrm>
            <a:custGeom>
              <a:rect b="b" l="l" r="r" t="t"/>
              <a:pathLst>
                <a:path extrusionOk="0" h="1218798" w="381253">
                  <a:moveTo>
                    <a:pt x="0" y="1218798"/>
                  </a:moveTo>
                  <a:lnTo>
                    <a:pt x="0" y="0"/>
                  </a:lnTo>
                  <a:lnTo>
                    <a:pt x="93182" y="52031"/>
                  </a:lnTo>
                  <a:cubicBezTo>
                    <a:pt x="266984" y="172824"/>
                    <a:pt x="381253" y="377383"/>
                    <a:pt x="381253" y="609399"/>
                  </a:cubicBezTo>
                  <a:cubicBezTo>
                    <a:pt x="381253" y="841415"/>
                    <a:pt x="266984" y="1045974"/>
                    <a:pt x="93182" y="1166767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39"/>
            <p:cNvSpPr/>
            <p:nvPr/>
          </p:nvSpPr>
          <p:spPr>
            <a:xfrm rot="5400000">
              <a:off x="3608286" y="817330"/>
              <a:ext cx="1318508" cy="1342313"/>
            </a:xfrm>
            <a:prstGeom prst="ellipse">
              <a:avLst/>
            </a:pr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39"/>
            <p:cNvSpPr/>
            <p:nvPr/>
          </p:nvSpPr>
          <p:spPr>
            <a:xfrm rot="5400000">
              <a:off x="1782983" y="359569"/>
              <a:ext cx="1318508" cy="1342313"/>
            </a:xfrm>
            <a:prstGeom prst="ellipse">
              <a:avLst/>
            </a:pr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39"/>
            <p:cNvSpPr/>
            <p:nvPr/>
          </p:nvSpPr>
          <p:spPr>
            <a:xfrm rot="5400000">
              <a:off x="-204573" y="902562"/>
              <a:ext cx="1171305" cy="762160"/>
            </a:xfrm>
            <a:custGeom>
              <a:rect b="b" l="l" r="r" t="t"/>
              <a:pathLst>
                <a:path extrusionOk="0" h="762160" w="1171305">
                  <a:moveTo>
                    <a:pt x="1507" y="564371"/>
                  </a:moveTo>
                  <a:cubicBezTo>
                    <a:pt x="17744" y="326750"/>
                    <a:pt x="164400" y="113376"/>
                    <a:pt x="399050" y="35785"/>
                  </a:cubicBezTo>
                  <a:cubicBezTo>
                    <a:pt x="700742" y="-79164"/>
                    <a:pt x="1035956" y="93260"/>
                    <a:pt x="1136520" y="403622"/>
                  </a:cubicBezTo>
                  <a:cubicBezTo>
                    <a:pt x="1178422" y="520008"/>
                    <a:pt x="1181041" y="641243"/>
                    <a:pt x="1152037" y="753386"/>
                  </a:cubicBezTo>
                  <a:lnTo>
                    <a:pt x="1148865" y="762160"/>
                  </a:lnTo>
                  <a:lnTo>
                    <a:pt x="20976" y="762160"/>
                  </a:lnTo>
                  <a:lnTo>
                    <a:pt x="4453" y="684686"/>
                  </a:lnTo>
                  <a:cubicBezTo>
                    <a:pt x="-283" y="644252"/>
                    <a:pt x="-1199" y="603975"/>
                    <a:pt x="1507" y="564371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39"/>
            <p:cNvSpPr/>
            <p:nvPr/>
          </p:nvSpPr>
          <p:spPr>
            <a:xfrm rot="5400000">
              <a:off x="-239091" y="2629463"/>
              <a:ext cx="990511" cy="512329"/>
            </a:xfrm>
            <a:custGeom>
              <a:rect b="b" l="l" r="r" t="t"/>
              <a:pathLst>
                <a:path extrusionOk="0" h="512329" w="990511">
                  <a:moveTo>
                    <a:pt x="0" y="472025"/>
                  </a:moveTo>
                  <a:cubicBezTo>
                    <a:pt x="12043" y="275762"/>
                    <a:pt x="135612" y="97244"/>
                    <a:pt x="328297" y="28418"/>
                  </a:cubicBezTo>
                  <a:cubicBezTo>
                    <a:pt x="585211" y="-63350"/>
                    <a:pt x="875635" y="74302"/>
                    <a:pt x="964996" y="338136"/>
                  </a:cubicBezTo>
                  <a:cubicBezTo>
                    <a:pt x="976166" y="372549"/>
                    <a:pt x="983846" y="407141"/>
                    <a:pt x="988209" y="441510"/>
                  </a:cubicBezTo>
                  <a:lnTo>
                    <a:pt x="990511" y="512329"/>
                  </a:lnTo>
                  <a:lnTo>
                    <a:pt x="1409" y="512329"/>
                  </a:ln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39"/>
            <p:cNvSpPr/>
            <p:nvPr/>
          </p:nvSpPr>
          <p:spPr>
            <a:xfrm rot="5400000">
              <a:off x="-51" y="4057524"/>
              <a:ext cx="804811" cy="804709"/>
            </a:xfrm>
            <a:custGeom>
              <a:rect b="b" l="l" r="r" t="t"/>
              <a:pathLst>
                <a:path extrusionOk="0" h="804709" w="804811">
                  <a:moveTo>
                    <a:pt x="556" y="384823"/>
                  </a:moveTo>
                  <a:cubicBezTo>
                    <a:pt x="8942" y="224483"/>
                    <a:pt x="111677" y="80285"/>
                    <a:pt x="271020" y="20023"/>
                  </a:cubicBezTo>
                  <a:cubicBezTo>
                    <a:pt x="483478" y="-48848"/>
                    <a:pt x="707117" y="65937"/>
                    <a:pt x="785391" y="272550"/>
                  </a:cubicBezTo>
                  <a:cubicBezTo>
                    <a:pt x="852483" y="490641"/>
                    <a:pt x="740663" y="731689"/>
                    <a:pt x="528206" y="800560"/>
                  </a:cubicBezTo>
                  <a:lnTo>
                    <a:pt x="513176" y="804709"/>
                  </a:lnTo>
                  <a:lnTo>
                    <a:pt x="275105" y="804709"/>
                  </a:lnTo>
                  <a:lnTo>
                    <a:pt x="226292" y="786212"/>
                  </a:lnTo>
                  <a:cubicBezTo>
                    <a:pt x="134040" y="740298"/>
                    <a:pt x="58562" y="657079"/>
                    <a:pt x="25016" y="548033"/>
                  </a:cubicBezTo>
                  <a:cubicBezTo>
                    <a:pt x="5448" y="493510"/>
                    <a:pt x="-2240" y="438270"/>
                    <a:pt x="556" y="384823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39"/>
            <p:cNvSpPr/>
            <p:nvPr/>
          </p:nvSpPr>
          <p:spPr>
            <a:xfrm rot="5400000">
              <a:off x="927686" y="1807021"/>
              <a:ext cx="1318508" cy="1354388"/>
            </a:xfrm>
            <a:custGeom>
              <a:rect b="b" l="l" r="r" t="t"/>
              <a:pathLst>
                <a:path extrusionOk="0" h="118" w="118">
                  <a:moveTo>
                    <a:pt x="100" y="26"/>
                  </a:moveTo>
                  <a:cubicBezTo>
                    <a:pt x="118" y="48"/>
                    <a:pt x="115" y="81"/>
                    <a:pt x="93" y="100"/>
                  </a:cubicBezTo>
                  <a:cubicBezTo>
                    <a:pt x="70" y="118"/>
                    <a:pt x="37" y="115"/>
                    <a:pt x="19" y="92"/>
                  </a:cubicBezTo>
                  <a:cubicBezTo>
                    <a:pt x="0" y="70"/>
                    <a:pt x="3" y="37"/>
                    <a:pt x="26" y="18"/>
                  </a:cubicBezTo>
                  <a:cubicBezTo>
                    <a:pt x="48" y="0"/>
                    <a:pt x="81" y="3"/>
                    <a:pt x="100" y="26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39"/>
            <p:cNvSpPr/>
            <p:nvPr/>
          </p:nvSpPr>
          <p:spPr>
            <a:xfrm rot="5400000">
              <a:off x="1439841" y="3429826"/>
              <a:ext cx="1107233" cy="1137042"/>
            </a:xfrm>
            <a:custGeom>
              <a:rect b="b" l="l" r="r" t="t"/>
              <a:pathLst>
                <a:path extrusionOk="0" h="99" w="99">
                  <a:moveTo>
                    <a:pt x="84" y="21"/>
                  </a:moveTo>
                  <a:cubicBezTo>
                    <a:pt x="99" y="40"/>
                    <a:pt x="96" y="68"/>
                    <a:pt x="77" y="84"/>
                  </a:cubicBezTo>
                  <a:cubicBezTo>
                    <a:pt x="58" y="99"/>
                    <a:pt x="31" y="96"/>
                    <a:pt x="15" y="77"/>
                  </a:cubicBezTo>
                  <a:cubicBezTo>
                    <a:pt x="0" y="58"/>
                    <a:pt x="2" y="31"/>
                    <a:pt x="21" y="15"/>
                  </a:cubicBezTo>
                  <a:cubicBezTo>
                    <a:pt x="40" y="0"/>
                    <a:pt x="68" y="2"/>
                    <a:pt x="84" y="21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39"/>
            <p:cNvSpPr/>
            <p:nvPr/>
          </p:nvSpPr>
          <p:spPr>
            <a:xfrm rot="5400000">
              <a:off x="2488457" y="4891240"/>
              <a:ext cx="905741" cy="919696"/>
            </a:xfrm>
            <a:custGeom>
              <a:rect b="b" l="l" r="r" t="t"/>
              <a:pathLst>
                <a:path extrusionOk="0" h="80" w="81">
                  <a:moveTo>
                    <a:pt x="68" y="17"/>
                  </a:moveTo>
                  <a:cubicBezTo>
                    <a:pt x="81" y="33"/>
                    <a:pt x="79" y="55"/>
                    <a:pt x="63" y="68"/>
                  </a:cubicBezTo>
                  <a:cubicBezTo>
                    <a:pt x="48" y="80"/>
                    <a:pt x="25" y="78"/>
                    <a:pt x="13" y="63"/>
                  </a:cubicBezTo>
                  <a:cubicBezTo>
                    <a:pt x="0" y="48"/>
                    <a:pt x="2" y="25"/>
                    <a:pt x="18" y="12"/>
                  </a:cubicBezTo>
                  <a:cubicBezTo>
                    <a:pt x="33" y="0"/>
                    <a:pt x="56" y="2"/>
                    <a:pt x="68" y="17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39"/>
            <p:cNvSpPr/>
            <p:nvPr/>
          </p:nvSpPr>
          <p:spPr>
            <a:xfrm rot="5400000">
              <a:off x="2695943" y="2386709"/>
              <a:ext cx="1340027" cy="1378537"/>
            </a:xfrm>
            <a:custGeom>
              <a:rect b="b" l="l" r="r" t="t"/>
              <a:pathLst>
                <a:path extrusionOk="0" h="120" w="120">
                  <a:moveTo>
                    <a:pt x="87" y="15"/>
                  </a:moveTo>
                  <a:cubicBezTo>
                    <a:pt x="112" y="30"/>
                    <a:pt x="120" y="62"/>
                    <a:pt x="106" y="87"/>
                  </a:cubicBezTo>
                  <a:cubicBezTo>
                    <a:pt x="91" y="112"/>
                    <a:pt x="59" y="120"/>
                    <a:pt x="34" y="106"/>
                  </a:cubicBezTo>
                  <a:cubicBezTo>
                    <a:pt x="9" y="91"/>
                    <a:pt x="0" y="59"/>
                    <a:pt x="15" y="34"/>
                  </a:cubicBezTo>
                  <a:cubicBezTo>
                    <a:pt x="30" y="9"/>
                    <a:pt x="62" y="0"/>
                    <a:pt x="87" y="15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39"/>
            <p:cNvSpPr/>
            <p:nvPr/>
          </p:nvSpPr>
          <p:spPr>
            <a:xfrm rot="5400000">
              <a:off x="3759542" y="3810006"/>
              <a:ext cx="1130708" cy="1159178"/>
            </a:xfrm>
            <a:custGeom>
              <a:rect b="b" l="l" r="r" t="t"/>
              <a:pathLst>
                <a:path extrusionOk="0" h="101" w="101">
                  <a:moveTo>
                    <a:pt x="73" y="12"/>
                  </a:moveTo>
                  <a:cubicBezTo>
                    <a:pt x="94" y="24"/>
                    <a:pt x="101" y="51"/>
                    <a:pt x="88" y="72"/>
                  </a:cubicBezTo>
                  <a:cubicBezTo>
                    <a:pt x="76" y="94"/>
                    <a:pt x="49" y="101"/>
                    <a:pt x="28" y="88"/>
                  </a:cubicBezTo>
                  <a:cubicBezTo>
                    <a:pt x="7" y="76"/>
                    <a:pt x="0" y="49"/>
                    <a:pt x="12" y="28"/>
                  </a:cubicBezTo>
                  <a:cubicBezTo>
                    <a:pt x="24" y="7"/>
                    <a:pt x="51" y="0"/>
                    <a:pt x="73" y="12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9"/>
            <p:cNvSpPr/>
            <p:nvPr/>
          </p:nvSpPr>
          <p:spPr>
            <a:xfrm rot="5400000">
              <a:off x="5214507" y="4841048"/>
              <a:ext cx="917478" cy="941832"/>
            </a:xfrm>
            <a:custGeom>
              <a:rect b="b" l="l" r="r" t="t"/>
              <a:pathLst>
                <a:path extrusionOk="0" h="82" w="82">
                  <a:moveTo>
                    <a:pt x="60" y="10"/>
                  </a:moveTo>
                  <a:cubicBezTo>
                    <a:pt x="77" y="20"/>
                    <a:pt x="82" y="42"/>
                    <a:pt x="72" y="59"/>
                  </a:cubicBezTo>
                  <a:cubicBezTo>
                    <a:pt x="62" y="76"/>
                    <a:pt x="40" y="82"/>
                    <a:pt x="23" y="72"/>
                  </a:cubicBezTo>
                  <a:cubicBezTo>
                    <a:pt x="6" y="62"/>
                    <a:pt x="0" y="40"/>
                    <a:pt x="10" y="23"/>
                  </a:cubicBezTo>
                  <a:cubicBezTo>
                    <a:pt x="20" y="6"/>
                    <a:pt x="42" y="0"/>
                    <a:pt x="60" y="10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39"/>
            <p:cNvSpPr/>
            <p:nvPr/>
          </p:nvSpPr>
          <p:spPr>
            <a:xfrm rot="5400000">
              <a:off x="4594752" y="2426959"/>
              <a:ext cx="1273515" cy="1298039"/>
            </a:xfrm>
            <a:custGeom>
              <a:rect b="b" l="l" r="r" t="t"/>
              <a:pathLst>
                <a:path extrusionOk="0" h="113" w="114">
                  <a:moveTo>
                    <a:pt x="67" y="5"/>
                  </a:moveTo>
                  <a:cubicBezTo>
                    <a:pt x="95" y="10"/>
                    <a:pt x="114" y="37"/>
                    <a:pt x="109" y="66"/>
                  </a:cubicBezTo>
                  <a:cubicBezTo>
                    <a:pt x="104" y="94"/>
                    <a:pt x="77" y="113"/>
                    <a:pt x="48" y="108"/>
                  </a:cubicBezTo>
                  <a:cubicBezTo>
                    <a:pt x="19" y="103"/>
                    <a:pt x="0" y="76"/>
                    <a:pt x="6" y="47"/>
                  </a:cubicBezTo>
                  <a:cubicBezTo>
                    <a:pt x="11" y="19"/>
                    <a:pt x="38" y="0"/>
                    <a:pt x="67" y="5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39"/>
            <p:cNvSpPr/>
            <p:nvPr/>
          </p:nvSpPr>
          <p:spPr>
            <a:xfrm rot="5400000">
              <a:off x="6031802" y="3430304"/>
              <a:ext cx="1073978" cy="1102829"/>
            </a:xfrm>
            <a:custGeom>
              <a:rect b="b" l="l" r="r" t="t"/>
              <a:pathLst>
                <a:path extrusionOk="0" h="96" w="96">
                  <a:moveTo>
                    <a:pt x="56" y="4"/>
                  </a:moveTo>
                  <a:cubicBezTo>
                    <a:pt x="80" y="8"/>
                    <a:pt x="96" y="31"/>
                    <a:pt x="92" y="55"/>
                  </a:cubicBezTo>
                  <a:cubicBezTo>
                    <a:pt x="87" y="80"/>
                    <a:pt x="64" y="96"/>
                    <a:pt x="40" y="91"/>
                  </a:cubicBezTo>
                  <a:cubicBezTo>
                    <a:pt x="16" y="87"/>
                    <a:pt x="0" y="64"/>
                    <a:pt x="5" y="40"/>
                  </a:cubicBezTo>
                  <a:cubicBezTo>
                    <a:pt x="9" y="16"/>
                    <a:pt x="32" y="0"/>
                    <a:pt x="56" y="4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39"/>
            <p:cNvSpPr/>
            <p:nvPr/>
          </p:nvSpPr>
          <p:spPr>
            <a:xfrm rot="5400000">
              <a:off x="7723231" y="3975078"/>
              <a:ext cx="860747" cy="895546"/>
            </a:xfrm>
            <a:custGeom>
              <a:rect b="b" l="l" r="r" t="t"/>
              <a:pathLst>
                <a:path extrusionOk="0" h="78" w="77">
                  <a:moveTo>
                    <a:pt x="45" y="3"/>
                  </a:moveTo>
                  <a:cubicBezTo>
                    <a:pt x="64" y="7"/>
                    <a:pt x="77" y="25"/>
                    <a:pt x="74" y="45"/>
                  </a:cubicBezTo>
                  <a:cubicBezTo>
                    <a:pt x="70" y="65"/>
                    <a:pt x="52" y="78"/>
                    <a:pt x="32" y="74"/>
                  </a:cubicBezTo>
                  <a:cubicBezTo>
                    <a:pt x="13" y="70"/>
                    <a:pt x="0" y="52"/>
                    <a:pt x="3" y="32"/>
                  </a:cubicBezTo>
                  <a:cubicBezTo>
                    <a:pt x="7" y="13"/>
                    <a:pt x="25" y="0"/>
                    <a:pt x="45" y="3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39"/>
            <p:cNvSpPr/>
            <p:nvPr/>
          </p:nvSpPr>
          <p:spPr>
            <a:xfrm rot="5400000">
              <a:off x="970179" y="5330378"/>
              <a:ext cx="704247" cy="712412"/>
            </a:xfrm>
            <a:custGeom>
              <a:rect b="b" l="l" r="r" t="t"/>
              <a:pathLst>
                <a:path extrusionOk="0" h="62" w="63">
                  <a:moveTo>
                    <a:pt x="23" y="5"/>
                  </a:moveTo>
                  <a:cubicBezTo>
                    <a:pt x="8" y="11"/>
                    <a:pt x="0" y="27"/>
                    <a:pt x="5" y="43"/>
                  </a:cubicBezTo>
                  <a:cubicBezTo>
                    <a:pt x="9" y="55"/>
                    <a:pt x="20" y="62"/>
                    <a:pt x="33" y="62"/>
                  </a:cubicBezTo>
                  <a:cubicBezTo>
                    <a:pt x="36" y="62"/>
                    <a:pt x="39" y="62"/>
                    <a:pt x="42" y="61"/>
                  </a:cubicBezTo>
                  <a:cubicBezTo>
                    <a:pt x="50" y="58"/>
                    <a:pt x="56" y="53"/>
                    <a:pt x="59" y="46"/>
                  </a:cubicBezTo>
                  <a:cubicBezTo>
                    <a:pt x="62" y="39"/>
                    <a:pt x="63" y="31"/>
                    <a:pt x="60" y="24"/>
                  </a:cubicBezTo>
                  <a:cubicBezTo>
                    <a:pt x="55" y="9"/>
                    <a:pt x="38" y="0"/>
                    <a:pt x="23" y="5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39"/>
            <p:cNvSpPr/>
            <p:nvPr/>
          </p:nvSpPr>
          <p:spPr>
            <a:xfrm rot="5400000">
              <a:off x="3931038" y="5867536"/>
              <a:ext cx="670992" cy="700337"/>
            </a:xfrm>
            <a:custGeom>
              <a:rect b="b" l="l" r="r" t="t"/>
              <a:pathLst>
                <a:path extrusionOk="0" h="61" w="60">
                  <a:moveTo>
                    <a:pt x="52" y="14"/>
                  </a:moveTo>
                  <a:cubicBezTo>
                    <a:pt x="42" y="1"/>
                    <a:pt x="23" y="0"/>
                    <a:pt x="11" y="9"/>
                  </a:cubicBezTo>
                  <a:cubicBezTo>
                    <a:pt x="5" y="14"/>
                    <a:pt x="1" y="21"/>
                    <a:pt x="0" y="29"/>
                  </a:cubicBezTo>
                  <a:cubicBezTo>
                    <a:pt x="0" y="37"/>
                    <a:pt x="2" y="45"/>
                    <a:pt x="7" y="51"/>
                  </a:cubicBezTo>
                  <a:cubicBezTo>
                    <a:pt x="13" y="58"/>
                    <a:pt x="21" y="61"/>
                    <a:pt x="30" y="61"/>
                  </a:cubicBezTo>
                  <a:cubicBezTo>
                    <a:pt x="36" y="61"/>
                    <a:pt x="43" y="59"/>
                    <a:pt x="48" y="55"/>
                  </a:cubicBezTo>
                  <a:cubicBezTo>
                    <a:pt x="54" y="50"/>
                    <a:pt x="58" y="43"/>
                    <a:pt x="59" y="35"/>
                  </a:cubicBezTo>
                  <a:cubicBezTo>
                    <a:pt x="60" y="27"/>
                    <a:pt x="57" y="20"/>
                    <a:pt x="52" y="14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39"/>
            <p:cNvSpPr/>
            <p:nvPr/>
          </p:nvSpPr>
          <p:spPr>
            <a:xfrm rot="5400000">
              <a:off x="6855263" y="5347844"/>
              <a:ext cx="749242" cy="722474"/>
            </a:xfrm>
            <a:custGeom>
              <a:rect b="b" l="l" r="r" t="t"/>
              <a:pathLst>
                <a:path extrusionOk="0" h="63" w="67">
                  <a:moveTo>
                    <a:pt x="19" y="59"/>
                  </a:moveTo>
                  <a:cubicBezTo>
                    <a:pt x="23" y="62"/>
                    <a:pt x="28" y="63"/>
                    <a:pt x="33" y="63"/>
                  </a:cubicBezTo>
                  <a:cubicBezTo>
                    <a:pt x="44" y="63"/>
                    <a:pt x="54" y="57"/>
                    <a:pt x="59" y="48"/>
                  </a:cubicBezTo>
                  <a:cubicBezTo>
                    <a:pt x="67" y="34"/>
                    <a:pt x="62" y="16"/>
                    <a:pt x="48" y="8"/>
                  </a:cubicBezTo>
                  <a:cubicBezTo>
                    <a:pt x="35" y="0"/>
                    <a:pt x="16" y="5"/>
                    <a:pt x="8" y="19"/>
                  </a:cubicBezTo>
                  <a:cubicBezTo>
                    <a:pt x="0" y="33"/>
                    <a:pt x="5" y="51"/>
                    <a:pt x="19" y="59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39"/>
            <p:cNvSpPr/>
            <p:nvPr/>
          </p:nvSpPr>
          <p:spPr>
            <a:xfrm rot="5400000">
              <a:off x="9361978" y="3922052"/>
              <a:ext cx="692510" cy="700337"/>
            </a:xfrm>
            <a:custGeom>
              <a:rect b="b" l="l" r="r" t="t"/>
              <a:pathLst>
                <a:path extrusionOk="0" h="61" w="62">
                  <a:moveTo>
                    <a:pt x="35" y="2"/>
                  </a:moveTo>
                  <a:cubicBezTo>
                    <a:pt x="19" y="0"/>
                    <a:pt x="4" y="10"/>
                    <a:pt x="1" y="26"/>
                  </a:cubicBezTo>
                  <a:cubicBezTo>
                    <a:pt x="0" y="34"/>
                    <a:pt x="2" y="42"/>
                    <a:pt x="6" y="48"/>
                  </a:cubicBezTo>
                  <a:cubicBezTo>
                    <a:pt x="11" y="55"/>
                    <a:pt x="17" y="59"/>
                    <a:pt x="25" y="60"/>
                  </a:cubicBezTo>
                  <a:cubicBezTo>
                    <a:pt x="27" y="61"/>
                    <a:pt x="28" y="61"/>
                    <a:pt x="30" y="61"/>
                  </a:cubicBezTo>
                  <a:cubicBezTo>
                    <a:pt x="44" y="61"/>
                    <a:pt x="57" y="51"/>
                    <a:pt x="59" y="37"/>
                  </a:cubicBezTo>
                  <a:cubicBezTo>
                    <a:pt x="62" y="21"/>
                    <a:pt x="51" y="5"/>
                    <a:pt x="35" y="2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39"/>
            <p:cNvSpPr/>
            <p:nvPr/>
          </p:nvSpPr>
          <p:spPr>
            <a:xfrm rot="5400000">
              <a:off x="5425472" y="365394"/>
              <a:ext cx="1173746" cy="1205465"/>
            </a:xfrm>
            <a:prstGeom prst="ellipse">
              <a:avLst/>
            </a:pr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39"/>
            <p:cNvSpPr/>
            <p:nvPr/>
          </p:nvSpPr>
          <p:spPr>
            <a:xfrm rot="5400000">
              <a:off x="7160967" y="-280971"/>
              <a:ext cx="143820" cy="705763"/>
            </a:xfrm>
            <a:custGeom>
              <a:rect b="b" l="l" r="r" t="t"/>
              <a:pathLst>
                <a:path extrusionOk="0" h="705763" w="143820">
                  <a:moveTo>
                    <a:pt x="0" y="705763"/>
                  </a:moveTo>
                  <a:lnTo>
                    <a:pt x="0" y="0"/>
                  </a:lnTo>
                  <a:lnTo>
                    <a:pt x="53062" y="63648"/>
                  </a:lnTo>
                  <a:cubicBezTo>
                    <a:pt x="125780" y="169910"/>
                    <a:pt x="159342" y="304891"/>
                    <a:pt x="136967" y="442745"/>
                  </a:cubicBezTo>
                  <a:cubicBezTo>
                    <a:pt x="122983" y="511672"/>
                    <a:pt x="96413" y="574855"/>
                    <a:pt x="60229" y="630140"/>
                  </a:cubicBezTo>
                  <a:close/>
                </a:path>
              </a:pathLst>
            </a:custGeom>
            <a:solidFill>
              <a:schemeClr val="dk1">
                <a:alpha val="666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39"/>
          <p:cNvSpPr txBox="1"/>
          <p:nvPr/>
        </p:nvSpPr>
        <p:spPr>
          <a:xfrm>
            <a:off x="3886200" y="1143000"/>
            <a:ext cx="441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/>
          </a:p>
        </p:txBody>
      </p:sp>
      <p:sp>
        <p:nvSpPr>
          <p:cNvPr id="323" name="Google Shape;323;p39"/>
          <p:cNvSpPr txBox="1"/>
          <p:nvPr>
            <p:ph idx="1" type="body"/>
          </p:nvPr>
        </p:nvSpPr>
        <p:spPr>
          <a:xfrm>
            <a:off x="914400" y="2438400"/>
            <a:ext cx="103632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24" name="Google Shape;32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29250" y="4953000"/>
            <a:ext cx="1333500" cy="111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hank you" showMasterSp="0">
  <p:cSld name="2_thank you">
    <p:bg>
      <p:bgPr>
        <a:solidFill>
          <a:schemeClr val="accent1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0"/>
          <p:cNvSpPr txBox="1"/>
          <p:nvPr/>
        </p:nvSpPr>
        <p:spPr>
          <a:xfrm>
            <a:off x="3886200" y="1066800"/>
            <a:ext cx="441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/>
          </a:p>
        </p:txBody>
      </p:sp>
      <p:sp>
        <p:nvSpPr>
          <p:cNvPr id="327" name="Google Shape;327;p40"/>
          <p:cNvSpPr txBox="1"/>
          <p:nvPr>
            <p:ph type="ctrTitle"/>
          </p:nvPr>
        </p:nvSpPr>
        <p:spPr>
          <a:xfrm>
            <a:off x="914401" y="6096000"/>
            <a:ext cx="10363201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1600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40"/>
          <p:cNvSpPr txBox="1"/>
          <p:nvPr>
            <p:ph idx="1" type="body"/>
          </p:nvPr>
        </p:nvSpPr>
        <p:spPr>
          <a:xfrm>
            <a:off x="914400" y="2286000"/>
            <a:ext cx="103632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29" name="Google Shape;329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29250" y="4953000"/>
            <a:ext cx="1333500" cy="111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1">
  <p:cSld name="content 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" type="body"/>
          </p:nvPr>
        </p:nvSpPr>
        <p:spPr>
          <a:xfrm>
            <a:off x="381000" y="1524000"/>
            <a:ext cx="11430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1" sz="1800" cap="none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8" name="Google Shape;48;p5"/>
          <p:cNvCxnSpPr/>
          <p:nvPr/>
        </p:nvCxnSpPr>
        <p:spPr>
          <a:xfrm>
            <a:off x="457200" y="887360"/>
            <a:ext cx="11277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" name="Google Shape;49;p5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" name="Google Shape;50;p5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57200" y="5410200"/>
            <a:ext cx="10541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09600" y="5105400"/>
            <a:ext cx="2098766" cy="202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0" y="5334000"/>
            <a:ext cx="524691" cy="50572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5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hank you" showMasterSp="0">
  <p:cSld name="3_thank you">
    <p:bg>
      <p:bgPr>
        <a:solidFill>
          <a:schemeClr val="dk1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472" y="1295400"/>
            <a:ext cx="12173527" cy="684760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1"/>
          <p:cNvSpPr txBox="1"/>
          <p:nvPr/>
        </p:nvSpPr>
        <p:spPr>
          <a:xfrm>
            <a:off x="3429000" y="1676400"/>
            <a:ext cx="5334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/>
          </a:p>
        </p:txBody>
      </p:sp>
      <p:sp>
        <p:nvSpPr>
          <p:cNvPr id="333" name="Google Shape;333;p41"/>
          <p:cNvSpPr txBox="1"/>
          <p:nvPr/>
        </p:nvSpPr>
        <p:spPr>
          <a:xfrm>
            <a:off x="4993409" y="2667000"/>
            <a:ext cx="22051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None/>
            </a:pPr>
            <a:r>
              <a:rPr lang="en-US" sz="1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figure-eight.com</a:t>
            </a:r>
            <a:endParaRPr sz="15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4" name="Google Shape;33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9700" y="3581400"/>
            <a:ext cx="1752600" cy="146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uidelines title" showMasterSp="0">
  <p:cSld name="guidelines title">
    <p:bg>
      <p:bgPr>
        <a:solidFill>
          <a:schemeClr val="dk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2"/>
          <p:cNvSpPr txBox="1"/>
          <p:nvPr/>
        </p:nvSpPr>
        <p:spPr>
          <a:xfrm>
            <a:off x="914400" y="2057400"/>
            <a:ext cx="10591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</a:pPr>
            <a:r>
              <a:rPr b="0" i="0" lang="en-US"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Template info</a:t>
            </a:r>
            <a:br>
              <a:rPr b="0" i="0" lang="en-US"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Icons</a:t>
            </a:r>
            <a:endParaRPr/>
          </a:p>
        </p:txBody>
      </p:sp>
      <p:sp>
        <p:nvSpPr>
          <p:cNvPr id="337" name="Google Shape;337;p42"/>
          <p:cNvSpPr txBox="1"/>
          <p:nvPr/>
        </p:nvSpPr>
        <p:spPr>
          <a:xfrm>
            <a:off x="914400" y="4114800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</a:pPr>
            <a:r>
              <a:rPr b="0" i="0" lang="en-US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GUIDELINES, TIPS, AND TRICKS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uidelines section divider 1" showMasterSp="0">
  <p:cSld name="guidelines section divider 1">
    <p:bg>
      <p:bgPr>
        <a:solidFill>
          <a:schemeClr val="accent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3"/>
          <p:cNvSpPr txBox="1"/>
          <p:nvPr/>
        </p:nvSpPr>
        <p:spPr>
          <a:xfrm>
            <a:off x="914400" y="2057400"/>
            <a:ext cx="103632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</a:pPr>
            <a:r>
              <a:rPr b="0" i="0" lang="en-US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Template Info</a:t>
            </a:r>
            <a:endParaRPr b="0" i="0" sz="5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uidelines template usegae 1">
  <p:cSld name="guidelines template usegae 1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4"/>
          <p:cNvSpPr txBox="1"/>
          <p:nvPr/>
        </p:nvSpPr>
        <p:spPr>
          <a:xfrm>
            <a:off x="381000" y="1524000"/>
            <a:ext cx="5486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6075" lvl="0" marL="3460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b="0" i="0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Always use most current template</a:t>
            </a:r>
            <a:endParaRPr/>
          </a:p>
          <a:p>
            <a:pPr indent="-346075" lvl="0" marL="346075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b="0" i="0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Drag slides from old file into new file and format accordingly</a:t>
            </a:r>
            <a:endParaRPr/>
          </a:p>
          <a:p>
            <a:pPr indent="-346075" lvl="0" marL="346075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b="0" i="0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Pressing the “Reset” button will re-apply a master slide</a:t>
            </a:r>
            <a:endParaRPr/>
          </a:p>
        </p:txBody>
      </p:sp>
      <p:sp>
        <p:nvSpPr>
          <p:cNvPr id="342" name="Google Shape;342;p44"/>
          <p:cNvSpPr txBox="1"/>
          <p:nvPr/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b="0" i="0" lang="en-US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General Guidelines</a:t>
            </a:r>
            <a:endParaRPr/>
          </a:p>
        </p:txBody>
      </p:sp>
      <p:grpSp>
        <p:nvGrpSpPr>
          <p:cNvPr id="343" name="Google Shape;343;p44"/>
          <p:cNvGrpSpPr/>
          <p:nvPr/>
        </p:nvGrpSpPr>
        <p:grpSpPr>
          <a:xfrm>
            <a:off x="762001" y="4495801"/>
            <a:ext cx="1765300" cy="876300"/>
            <a:chOff x="3657600" y="4267200"/>
            <a:chExt cx="1765300" cy="876300"/>
          </a:xfrm>
        </p:grpSpPr>
        <p:pic>
          <p:nvPicPr>
            <p:cNvPr id="344" name="Google Shape;344;p4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657600" y="4267200"/>
              <a:ext cx="1765300" cy="876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44"/>
            <p:cNvSpPr/>
            <p:nvPr/>
          </p:nvSpPr>
          <p:spPr>
            <a:xfrm>
              <a:off x="4267200" y="4513906"/>
              <a:ext cx="990600" cy="365632"/>
            </a:xfrm>
            <a:prstGeom prst="ellipse">
              <a:avLst/>
            </a:prstGeom>
            <a:noFill/>
            <a:ln cap="flat" cmpd="sng" w="381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0950" lIns="121900" spcFirstLastPara="1" rIns="12190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6" name="Google Shape;34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9400" y="685800"/>
            <a:ext cx="4160800" cy="4850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uidelines template usegae 2">
  <p:cSld name="guidelines template usegae 2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"/>
          <p:cNvSpPr txBox="1"/>
          <p:nvPr/>
        </p:nvSpPr>
        <p:spPr>
          <a:xfrm>
            <a:off x="381000" y="1524000"/>
            <a:ext cx="5486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6075" lvl="0" marL="3460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b="0" i="0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Access the built-in slide layouts for this template on the Home tab &gt; New Slide</a:t>
            </a:r>
            <a:endParaRPr/>
          </a:p>
          <a:p>
            <a:pPr indent="-346075" lvl="0" marL="346075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b="0" i="0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Click the small triangle to see all the available layouts</a:t>
            </a:r>
            <a:endParaRPr/>
          </a:p>
        </p:txBody>
      </p:sp>
      <p:grpSp>
        <p:nvGrpSpPr>
          <p:cNvPr id="349" name="Google Shape;349;p45"/>
          <p:cNvGrpSpPr/>
          <p:nvPr/>
        </p:nvGrpSpPr>
        <p:grpSpPr>
          <a:xfrm>
            <a:off x="838200" y="3962400"/>
            <a:ext cx="1955800" cy="939800"/>
            <a:chOff x="3505200" y="3810000"/>
            <a:chExt cx="1955800" cy="939800"/>
          </a:xfrm>
        </p:grpSpPr>
        <p:pic>
          <p:nvPicPr>
            <p:cNvPr id="350" name="Google Shape;350;p4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505200" y="3810000"/>
              <a:ext cx="1955800" cy="939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1" name="Google Shape;351;p45"/>
            <p:cNvSpPr/>
            <p:nvPr/>
          </p:nvSpPr>
          <p:spPr>
            <a:xfrm>
              <a:off x="4013200" y="3895436"/>
              <a:ext cx="365632" cy="365632"/>
            </a:xfrm>
            <a:prstGeom prst="ellipse">
              <a:avLst/>
            </a:prstGeom>
            <a:noFill/>
            <a:ln cap="flat" cmpd="sng" w="381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0950" lIns="121900" spcFirstLastPara="1" rIns="12190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2" name="Google Shape;352;p45"/>
          <p:cNvSpPr txBox="1"/>
          <p:nvPr/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b="0" i="0" lang="en-US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Slide Layouts</a:t>
            </a:r>
            <a:endParaRPr/>
          </a:p>
        </p:txBody>
      </p:sp>
      <p:pic>
        <p:nvPicPr>
          <p:cNvPr id="353" name="Google Shape;35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9400" y="685800"/>
            <a:ext cx="4160800" cy="4850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uidelines template usegae 4">
  <p:cSld name="guidelines template usegae 4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53400" y="4724401"/>
            <a:ext cx="2476501" cy="1356988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6"/>
          <p:cNvSpPr/>
          <p:nvPr/>
        </p:nvSpPr>
        <p:spPr>
          <a:xfrm rot="-2700000">
            <a:off x="7111360" y="4934031"/>
            <a:ext cx="388419" cy="388419"/>
          </a:xfrm>
          <a:prstGeom prst="plus">
            <a:avLst>
              <a:gd fmla="val 3750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6"/>
          <p:cNvSpPr/>
          <p:nvPr/>
        </p:nvSpPr>
        <p:spPr>
          <a:xfrm rot="-2700000">
            <a:off x="7111359" y="1948037"/>
            <a:ext cx="388419" cy="243609"/>
          </a:xfrm>
          <a:prstGeom prst="corner">
            <a:avLst>
              <a:gd fmla="val 40603" name="adj1"/>
              <a:gd fmla="val 40604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6"/>
          <p:cNvSpPr/>
          <p:nvPr/>
        </p:nvSpPr>
        <p:spPr>
          <a:xfrm rot="-2700000">
            <a:off x="7090844" y="3661844"/>
            <a:ext cx="388419" cy="388419"/>
          </a:xfrm>
          <a:prstGeom prst="plus">
            <a:avLst>
              <a:gd fmla="val 3750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9" name="Google Shape;359;p46"/>
          <p:cNvCxnSpPr/>
          <p:nvPr/>
        </p:nvCxnSpPr>
        <p:spPr>
          <a:xfrm rot="10800000">
            <a:off x="7580223" y="2100595"/>
            <a:ext cx="667588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46"/>
          <p:cNvCxnSpPr/>
          <p:nvPr/>
        </p:nvCxnSpPr>
        <p:spPr>
          <a:xfrm rot="10800000">
            <a:off x="7559709" y="3851927"/>
            <a:ext cx="667588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46"/>
          <p:cNvCxnSpPr/>
          <p:nvPr/>
        </p:nvCxnSpPr>
        <p:spPr>
          <a:xfrm rot="10800000">
            <a:off x="7580225" y="5120687"/>
            <a:ext cx="1335177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2" name="Google Shape;362;p46"/>
          <p:cNvSpPr txBox="1"/>
          <p:nvPr/>
        </p:nvSpPr>
        <p:spPr>
          <a:xfrm>
            <a:off x="381000" y="1524000"/>
            <a:ext cx="65532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6075" lvl="0" marL="3460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b="1" i="0" lang="en-US" sz="2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Use only </a:t>
            </a:r>
            <a:r>
              <a:rPr b="0" i="0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main “Theme Colors”</a:t>
            </a:r>
            <a:endParaRPr/>
          </a:p>
          <a:p>
            <a:pPr indent="-346075" lvl="0" marL="346075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b="0" i="0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Although there are 10 colors, it’s the 6 to the right that are the main colors</a:t>
            </a:r>
            <a:endParaRPr/>
          </a:p>
          <a:p>
            <a:pPr indent="-346075" lvl="0" marL="346075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b="1" i="0" lang="en-US"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Do not use </a:t>
            </a:r>
            <a:r>
              <a:rPr b="0" i="0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generic “Standard Colors”</a:t>
            </a:r>
            <a:endParaRPr/>
          </a:p>
          <a:p>
            <a:pPr indent="-346075" lvl="0" marL="346075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b="1" i="0" lang="en-US"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Do not use </a:t>
            </a:r>
            <a:r>
              <a:rPr b="0" i="0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“Design” tab in PowerPoint</a:t>
            </a:r>
            <a:endParaRPr/>
          </a:p>
        </p:txBody>
      </p:sp>
      <p:sp>
        <p:nvSpPr>
          <p:cNvPr id="363" name="Google Shape;363;p46"/>
          <p:cNvSpPr txBox="1"/>
          <p:nvPr/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b="0" i="0" lang="en-US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Corporate Colors</a:t>
            </a:r>
            <a:endParaRPr/>
          </a:p>
        </p:txBody>
      </p:sp>
      <p:pic>
        <p:nvPicPr>
          <p:cNvPr id="364" name="Google Shape;36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8200" y="1219200"/>
            <a:ext cx="2209800" cy="322450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6"/>
          <p:cNvSpPr/>
          <p:nvPr/>
        </p:nvSpPr>
        <p:spPr>
          <a:xfrm>
            <a:off x="8382000" y="1143000"/>
            <a:ext cx="2286000" cy="744419"/>
          </a:xfrm>
          <a:prstGeom prst="ellipse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uidelines section divider 2" showMasterSp="0">
  <p:cSld name="guidelines section divider 2">
    <p:bg>
      <p:bgPr>
        <a:solidFill>
          <a:schemeClr val="accent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7"/>
          <p:cNvSpPr txBox="1"/>
          <p:nvPr/>
        </p:nvSpPr>
        <p:spPr>
          <a:xfrm>
            <a:off x="914400" y="2057400"/>
            <a:ext cx="103632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</a:pPr>
            <a:r>
              <a:rPr b="0" i="0" lang="en-US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Icons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uidelines template usegae 3">
  <p:cSld name="guidelines template usegae 3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8"/>
          <p:cNvSpPr txBox="1"/>
          <p:nvPr>
            <p:ph type="ctrTitle"/>
          </p:nvPr>
        </p:nvSpPr>
        <p:spPr>
          <a:xfrm>
            <a:off x="914401" y="838200"/>
            <a:ext cx="103632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Montserrat"/>
              <a:buNone/>
              <a:defRPr sz="5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48"/>
          <p:cNvSpPr txBox="1"/>
          <p:nvPr>
            <p:ph idx="1" type="body"/>
          </p:nvPr>
        </p:nvSpPr>
        <p:spPr>
          <a:xfrm>
            <a:off x="990600" y="5334000"/>
            <a:ext cx="8381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71" name="Google Shape;371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24600" y="2362200"/>
            <a:ext cx="11938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6400" y="2336800"/>
            <a:ext cx="11938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53600" y="2413000"/>
            <a:ext cx="11938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8200" y="2413000"/>
            <a:ext cx="11938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32000" y="2489200"/>
            <a:ext cx="11938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24200" y="2413000"/>
            <a:ext cx="11938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8200" y="2438400"/>
            <a:ext cx="11938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24600" y="3886200"/>
            <a:ext cx="11938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01000" y="3962400"/>
            <a:ext cx="11938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753600" y="3886200"/>
            <a:ext cx="11938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648200" y="3962400"/>
            <a:ext cx="11938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981200" y="3962400"/>
            <a:ext cx="11938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175000" y="3657600"/>
            <a:ext cx="11938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62000" y="3886200"/>
            <a:ext cx="1193800" cy="12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8"/>
          <p:cNvSpPr txBox="1"/>
          <p:nvPr>
            <p:ph idx="2" type="body"/>
          </p:nvPr>
        </p:nvSpPr>
        <p:spPr>
          <a:xfrm>
            <a:off x="2146299" y="5334000"/>
            <a:ext cx="8381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6" name="Google Shape;386;p48"/>
          <p:cNvSpPr txBox="1"/>
          <p:nvPr>
            <p:ph idx="3" type="body"/>
          </p:nvPr>
        </p:nvSpPr>
        <p:spPr>
          <a:xfrm>
            <a:off x="3301998" y="5334000"/>
            <a:ext cx="8381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7" name="Google Shape;387;p48"/>
          <p:cNvSpPr txBox="1"/>
          <p:nvPr>
            <p:ph idx="4" type="body"/>
          </p:nvPr>
        </p:nvSpPr>
        <p:spPr>
          <a:xfrm>
            <a:off x="4457697" y="5334000"/>
            <a:ext cx="1447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8" name="Google Shape;388;p48"/>
          <p:cNvSpPr txBox="1"/>
          <p:nvPr>
            <p:ph idx="5" type="body"/>
          </p:nvPr>
        </p:nvSpPr>
        <p:spPr>
          <a:xfrm>
            <a:off x="6222997" y="5334000"/>
            <a:ext cx="1447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9" name="Google Shape;389;p48"/>
          <p:cNvSpPr txBox="1"/>
          <p:nvPr>
            <p:ph idx="6" type="body"/>
          </p:nvPr>
        </p:nvSpPr>
        <p:spPr>
          <a:xfrm>
            <a:off x="7988298" y="5334000"/>
            <a:ext cx="1447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0" name="Google Shape;390;p48"/>
          <p:cNvSpPr txBox="1"/>
          <p:nvPr>
            <p:ph idx="7" type="body"/>
          </p:nvPr>
        </p:nvSpPr>
        <p:spPr>
          <a:xfrm>
            <a:off x="9753600" y="5334000"/>
            <a:ext cx="1447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our mission" showMasterSp="0">
  <p:cSld name="1_our mission">
    <p:bg>
      <p:bgPr>
        <a:solidFill>
          <a:schemeClr val="dk2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20401" y="304802"/>
            <a:ext cx="1093123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0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0" name="Google Shape;400;p50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ection divider" showMasterSp="0">
  <p:cSld name="1_section divider">
    <p:bg>
      <p:bgPr>
        <a:solidFill>
          <a:schemeClr val="dk2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788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51"/>
          <p:cNvSpPr txBox="1"/>
          <p:nvPr>
            <p:ph type="title"/>
          </p:nvPr>
        </p:nvSpPr>
        <p:spPr>
          <a:xfrm>
            <a:off x="914401" y="2057403"/>
            <a:ext cx="10361615" cy="18287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51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i="0" sz="1900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5">
  <p:cSld name="content 5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" type="body"/>
          </p:nvPr>
        </p:nvSpPr>
        <p:spPr>
          <a:xfrm>
            <a:off x="381000" y="1524000"/>
            <a:ext cx="5486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Courier New"/>
              <a:buChar char="o"/>
              <a:defRPr/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Noto Sans Symbols"/>
              <a:buChar char="▪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2" type="body"/>
          </p:nvPr>
        </p:nvSpPr>
        <p:spPr>
          <a:xfrm>
            <a:off x="6324600" y="1524000"/>
            <a:ext cx="5486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Courier New"/>
              <a:buChar char="o"/>
              <a:defRPr/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Noto Sans Symbols"/>
              <a:buChar char="▪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b="1" sz="1800" cap="none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59" name="Google Shape;59;p6"/>
          <p:cNvCxnSpPr/>
          <p:nvPr/>
        </p:nvCxnSpPr>
        <p:spPr>
          <a:xfrm>
            <a:off x="457200" y="887360"/>
            <a:ext cx="11277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0" name="Google Shape;60;p6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6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9" showMasterSp="0">
  <p:cSld name="content 9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9050"/>
            <a:ext cx="12212692" cy="6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" name="Google Shape;65;p7"/>
          <p:cNvCxnSpPr/>
          <p:nvPr/>
        </p:nvCxnSpPr>
        <p:spPr>
          <a:xfrm>
            <a:off x="457200" y="887360"/>
            <a:ext cx="11277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" name="Google Shape;66;p7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b="1" sz="1800" cap="none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7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thank you" showMasterSp="0">
  <p:cSld name="4_thank you">
    <p:bg>
      <p:bgPr>
        <a:solidFill>
          <a:schemeClr val="dk2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8"/>
          <p:cNvPicPr preferRelativeResize="0"/>
          <p:nvPr/>
        </p:nvPicPr>
        <p:blipFill rotWithShape="1">
          <a:blip r:embed="rId2">
            <a:alphaModFix amt="52999"/>
          </a:blip>
          <a:srcRect b="0" l="0" r="0" t="0"/>
          <a:stretch/>
        </p:blipFill>
        <p:spPr>
          <a:xfrm>
            <a:off x="18472" y="1295400"/>
            <a:ext cx="12173527" cy="684760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8"/>
          <p:cNvSpPr txBox="1"/>
          <p:nvPr/>
        </p:nvSpPr>
        <p:spPr>
          <a:xfrm>
            <a:off x="3429000" y="1676400"/>
            <a:ext cx="5334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/>
          </a:p>
        </p:txBody>
      </p:sp>
      <p:pic>
        <p:nvPicPr>
          <p:cNvPr id="73" name="Google Shape;7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9700" y="3581400"/>
            <a:ext cx="1752600" cy="146605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8"/>
          <p:cNvSpPr txBox="1"/>
          <p:nvPr/>
        </p:nvSpPr>
        <p:spPr>
          <a:xfrm>
            <a:off x="4993409" y="2667000"/>
            <a:ext cx="22051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None/>
            </a:pPr>
            <a:r>
              <a:rPr lang="en-US" sz="1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figure-eight.com</a:t>
            </a:r>
            <a:endParaRPr sz="15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ver - business" showMasterSp="0">
  <p:cSld name="1_cover - business">
    <p:bg>
      <p:bgPr>
        <a:solidFill>
          <a:schemeClr val="dk2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26172"/>
            <a:ext cx="12225339" cy="688417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 txBox="1"/>
          <p:nvPr>
            <p:ph type="ctrTitle"/>
          </p:nvPr>
        </p:nvSpPr>
        <p:spPr>
          <a:xfrm>
            <a:off x="3505201" y="2057400"/>
            <a:ext cx="7772401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9"/>
          <p:cNvSpPr txBox="1"/>
          <p:nvPr>
            <p:ph idx="1" type="subTitle"/>
          </p:nvPr>
        </p:nvSpPr>
        <p:spPr>
          <a:xfrm>
            <a:off x="3505201" y="4114800"/>
            <a:ext cx="77724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0" name="Google Shape;80;p9"/>
          <p:cNvSpPr txBox="1"/>
          <p:nvPr>
            <p:ph idx="2" type="body"/>
          </p:nvPr>
        </p:nvSpPr>
        <p:spPr>
          <a:xfrm>
            <a:off x="3505201" y="5486400"/>
            <a:ext cx="777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1" name="Google Shape;8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686122"/>
            <a:ext cx="1981200" cy="165727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/>
          <p:nvPr/>
        </p:nvSpPr>
        <p:spPr>
          <a:xfrm>
            <a:off x="685800" y="2362200"/>
            <a:ext cx="2209800" cy="2209800"/>
          </a:xfrm>
          <a:prstGeom prst="rect">
            <a:avLst/>
          </a:prstGeom>
          <a:noFill/>
          <a:ln cap="flat" cmpd="sng" w="9525">
            <a:solidFill>
              <a:schemeClr val="lt1">
                <a:alpha val="4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cover - partner" showMasterSp="0">
  <p:cSld name="2_cover - partner"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/>
          <p:nvPr>
            <p:ph type="ctrTitle"/>
          </p:nvPr>
        </p:nvSpPr>
        <p:spPr>
          <a:xfrm>
            <a:off x="990601" y="2286000"/>
            <a:ext cx="10287001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Montserrat"/>
              <a:buNone/>
              <a:defRPr sz="5000" u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 txBox="1"/>
          <p:nvPr>
            <p:ph idx="1" type="subTitle"/>
          </p:nvPr>
        </p:nvSpPr>
        <p:spPr>
          <a:xfrm>
            <a:off x="990601" y="4114800"/>
            <a:ext cx="102870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6" name="Google Shape;86;p10"/>
          <p:cNvSpPr txBox="1"/>
          <p:nvPr>
            <p:ph idx="2" type="body"/>
          </p:nvPr>
        </p:nvSpPr>
        <p:spPr>
          <a:xfrm>
            <a:off x="990601" y="5486400"/>
            <a:ext cx="10287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7" name="Google Shape;8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457201"/>
            <a:ext cx="1828800" cy="152979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0"/>
          <p:cNvSpPr txBox="1"/>
          <p:nvPr>
            <p:ph idx="3" type="body"/>
          </p:nvPr>
        </p:nvSpPr>
        <p:spPr>
          <a:xfrm>
            <a:off x="3276600" y="914400"/>
            <a:ext cx="2667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rgbClr val="8789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0"/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0"/>
          <p:cNvPicPr preferRelativeResize="0"/>
          <p:nvPr/>
        </p:nvPicPr>
        <p:blipFill rotWithShape="1">
          <a:blip r:embed="rId3">
            <a:alphaModFix amt="46000"/>
          </a:blip>
          <a:srcRect b="0" l="0" r="0" t="0"/>
          <a:stretch/>
        </p:blipFill>
        <p:spPr>
          <a:xfrm rot="-2301643">
            <a:off x="9441747" y="5254753"/>
            <a:ext cx="1891656" cy="182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6001" y="5486400"/>
            <a:ext cx="2582545" cy="24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0"/>
          <p:cNvPicPr preferRelativeResize="0"/>
          <p:nvPr/>
        </p:nvPicPr>
        <p:blipFill rotWithShape="1">
          <a:blip r:embed="rId5">
            <a:alphaModFix amt="38000"/>
          </a:blip>
          <a:srcRect b="0" l="0" r="0" t="0"/>
          <a:stretch/>
        </p:blipFill>
        <p:spPr>
          <a:xfrm>
            <a:off x="9296400" y="6324600"/>
            <a:ext cx="395288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8" Type="http://schemas.openxmlformats.org/officeDocument/2006/relationships/theme" Target="../theme/theme3.xml"/><Relationship Id="rId25" Type="http://schemas.openxmlformats.org/officeDocument/2006/relationships/slideLayout" Target="../slideLayouts/slideLayout25.xml"/><Relationship Id="rId47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 b="0" i="0" sz="3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381000" y="1524000"/>
            <a:ext cx="11430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B093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B093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B09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B093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3B85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</p:sldLayoutIdLst>
  <mc:AlternateContent>
    <mc:Choice Requires="p14">
      <p:transition p14:dur="250">
        <p:fade/>
      </p:transition>
    </mc:Choice>
    <mc:Fallback>
      <p:transition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056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9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9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b="0" i="0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4" name="Google Shape;394;p49"/>
          <p:cNvSpPr txBox="1"/>
          <p:nvPr>
            <p:ph idx="1" type="body"/>
          </p:nvPr>
        </p:nvSpPr>
        <p:spPr>
          <a:xfrm>
            <a:off x="381000" y="1524000"/>
            <a:ext cx="11430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F3F2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F3F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F3F2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F3F2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5" name="Google Shape;395;p49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40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40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40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40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40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40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40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40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40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6" name="Google Shape;396;p49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rgbClr val="F0F1F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1"/>
    <p:sldLayoutId id="2147483696" r:id="rId2"/>
  </p:sldLayoutIdLst>
  <mc:AlternateContent>
    <mc:Choice Requires="p14">
      <p:transition p14:dur="250">
        <p:fade/>
      </p:transition>
    </mc:Choice>
    <mc:Fallback>
      <p:transition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056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Relationship Id="rId4" Type="http://schemas.openxmlformats.org/officeDocument/2006/relationships/image" Target="../media/image50.png"/><Relationship Id="rId9" Type="http://schemas.openxmlformats.org/officeDocument/2006/relationships/image" Target="../media/image45.png"/><Relationship Id="rId5" Type="http://schemas.openxmlformats.org/officeDocument/2006/relationships/image" Target="../media/image43.png"/><Relationship Id="rId6" Type="http://schemas.openxmlformats.org/officeDocument/2006/relationships/image" Target="../media/image53.png"/><Relationship Id="rId7" Type="http://schemas.openxmlformats.org/officeDocument/2006/relationships/image" Target="../media/image57.png"/><Relationship Id="rId8" Type="http://schemas.openxmlformats.org/officeDocument/2006/relationships/image" Target="../media/image54.png"/><Relationship Id="rId11" Type="http://schemas.openxmlformats.org/officeDocument/2006/relationships/image" Target="../media/image49.png"/><Relationship Id="rId10" Type="http://schemas.openxmlformats.org/officeDocument/2006/relationships/image" Target="../media/image5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51.png"/><Relationship Id="rId5" Type="http://schemas.openxmlformats.org/officeDocument/2006/relationships/image" Target="../media/image60.png"/><Relationship Id="rId6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6.png"/><Relationship Id="rId4" Type="http://schemas.openxmlformats.org/officeDocument/2006/relationships/image" Target="../media/image76.png"/><Relationship Id="rId5" Type="http://schemas.openxmlformats.org/officeDocument/2006/relationships/image" Target="../media/image5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7.png"/><Relationship Id="rId4" Type="http://schemas.openxmlformats.org/officeDocument/2006/relationships/image" Target="../media/image66.png"/><Relationship Id="rId5" Type="http://schemas.openxmlformats.org/officeDocument/2006/relationships/image" Target="../media/image7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7.png"/><Relationship Id="rId4" Type="http://schemas.openxmlformats.org/officeDocument/2006/relationships/image" Target="../media/image66.png"/><Relationship Id="rId5" Type="http://schemas.openxmlformats.org/officeDocument/2006/relationships/image" Target="../media/image78.png"/><Relationship Id="rId6" Type="http://schemas.openxmlformats.org/officeDocument/2006/relationships/image" Target="../media/image7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2.png"/><Relationship Id="rId4" Type="http://schemas.openxmlformats.org/officeDocument/2006/relationships/image" Target="../media/image6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2.png"/><Relationship Id="rId4" Type="http://schemas.openxmlformats.org/officeDocument/2006/relationships/image" Target="../media/image6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5.png"/><Relationship Id="rId4" Type="http://schemas.openxmlformats.org/officeDocument/2006/relationships/image" Target="../media/image71.png"/><Relationship Id="rId5" Type="http://schemas.openxmlformats.org/officeDocument/2006/relationships/image" Target="../media/image77.png"/><Relationship Id="rId6" Type="http://schemas.openxmlformats.org/officeDocument/2006/relationships/image" Target="../media/image6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5.png"/><Relationship Id="rId4" Type="http://schemas.openxmlformats.org/officeDocument/2006/relationships/image" Target="../media/image71.png"/><Relationship Id="rId5" Type="http://schemas.openxmlformats.org/officeDocument/2006/relationships/image" Target="../media/image77.png"/><Relationship Id="rId6" Type="http://schemas.openxmlformats.org/officeDocument/2006/relationships/image" Target="../media/image73.png"/><Relationship Id="rId7" Type="http://schemas.openxmlformats.org/officeDocument/2006/relationships/image" Target="../media/image6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5.png"/><Relationship Id="rId4" Type="http://schemas.openxmlformats.org/officeDocument/2006/relationships/image" Target="../media/image71.png"/><Relationship Id="rId5" Type="http://schemas.openxmlformats.org/officeDocument/2006/relationships/image" Target="../media/image73.png"/><Relationship Id="rId6" Type="http://schemas.openxmlformats.org/officeDocument/2006/relationships/image" Target="../media/image69.png"/><Relationship Id="rId7" Type="http://schemas.openxmlformats.org/officeDocument/2006/relationships/image" Target="../media/image7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4.png"/><Relationship Id="rId4" Type="http://schemas.openxmlformats.org/officeDocument/2006/relationships/image" Target="../media/image82.png"/><Relationship Id="rId9" Type="http://schemas.openxmlformats.org/officeDocument/2006/relationships/image" Target="../media/image73.png"/><Relationship Id="rId5" Type="http://schemas.openxmlformats.org/officeDocument/2006/relationships/image" Target="../media/image84.png"/><Relationship Id="rId6" Type="http://schemas.openxmlformats.org/officeDocument/2006/relationships/image" Target="../media/image65.png"/><Relationship Id="rId7" Type="http://schemas.openxmlformats.org/officeDocument/2006/relationships/image" Target="../media/image71.png"/><Relationship Id="rId8" Type="http://schemas.openxmlformats.org/officeDocument/2006/relationships/image" Target="../media/image77.png"/><Relationship Id="rId10" Type="http://schemas.openxmlformats.org/officeDocument/2006/relationships/image" Target="../media/image6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4.png"/><Relationship Id="rId4" Type="http://schemas.openxmlformats.org/officeDocument/2006/relationships/image" Target="../media/image82.png"/><Relationship Id="rId9" Type="http://schemas.openxmlformats.org/officeDocument/2006/relationships/image" Target="../media/image77.png"/><Relationship Id="rId5" Type="http://schemas.openxmlformats.org/officeDocument/2006/relationships/image" Target="../media/image65.png"/><Relationship Id="rId6" Type="http://schemas.openxmlformats.org/officeDocument/2006/relationships/image" Target="../media/image71.png"/><Relationship Id="rId7" Type="http://schemas.openxmlformats.org/officeDocument/2006/relationships/image" Target="../media/image73.png"/><Relationship Id="rId8" Type="http://schemas.openxmlformats.org/officeDocument/2006/relationships/image" Target="../media/image6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6.png"/><Relationship Id="rId4" Type="http://schemas.openxmlformats.org/officeDocument/2006/relationships/image" Target="../media/image74.png"/><Relationship Id="rId9" Type="http://schemas.openxmlformats.org/officeDocument/2006/relationships/image" Target="../media/image71.png"/><Relationship Id="rId5" Type="http://schemas.openxmlformats.org/officeDocument/2006/relationships/image" Target="../media/image93.png"/><Relationship Id="rId6" Type="http://schemas.openxmlformats.org/officeDocument/2006/relationships/image" Target="../media/image95.png"/><Relationship Id="rId7" Type="http://schemas.openxmlformats.org/officeDocument/2006/relationships/image" Target="../media/image82.png"/><Relationship Id="rId8" Type="http://schemas.openxmlformats.org/officeDocument/2006/relationships/image" Target="../media/image65.png"/><Relationship Id="rId11" Type="http://schemas.openxmlformats.org/officeDocument/2006/relationships/image" Target="../media/image69.png"/><Relationship Id="rId10" Type="http://schemas.openxmlformats.org/officeDocument/2006/relationships/image" Target="../media/image73.png"/><Relationship Id="rId12" Type="http://schemas.openxmlformats.org/officeDocument/2006/relationships/image" Target="../media/image7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6.png"/><Relationship Id="rId4" Type="http://schemas.openxmlformats.org/officeDocument/2006/relationships/image" Target="../media/image93.png"/><Relationship Id="rId9" Type="http://schemas.openxmlformats.org/officeDocument/2006/relationships/image" Target="../media/image71.png"/><Relationship Id="rId5" Type="http://schemas.openxmlformats.org/officeDocument/2006/relationships/image" Target="../media/image95.png"/><Relationship Id="rId6" Type="http://schemas.openxmlformats.org/officeDocument/2006/relationships/image" Target="../media/image74.png"/><Relationship Id="rId7" Type="http://schemas.openxmlformats.org/officeDocument/2006/relationships/image" Target="../media/image82.png"/><Relationship Id="rId8" Type="http://schemas.openxmlformats.org/officeDocument/2006/relationships/image" Target="../media/image65.png"/><Relationship Id="rId11" Type="http://schemas.openxmlformats.org/officeDocument/2006/relationships/image" Target="../media/image69.png"/><Relationship Id="rId10" Type="http://schemas.openxmlformats.org/officeDocument/2006/relationships/image" Target="../media/image73.png"/><Relationship Id="rId12" Type="http://schemas.openxmlformats.org/officeDocument/2006/relationships/image" Target="../media/image7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6.png"/><Relationship Id="rId4" Type="http://schemas.openxmlformats.org/officeDocument/2006/relationships/image" Target="../media/image93.png"/><Relationship Id="rId9" Type="http://schemas.openxmlformats.org/officeDocument/2006/relationships/image" Target="../media/image82.png"/><Relationship Id="rId5" Type="http://schemas.openxmlformats.org/officeDocument/2006/relationships/image" Target="../media/image95.png"/><Relationship Id="rId6" Type="http://schemas.openxmlformats.org/officeDocument/2006/relationships/image" Target="../media/image65.png"/><Relationship Id="rId7" Type="http://schemas.openxmlformats.org/officeDocument/2006/relationships/image" Target="../media/image71.png"/><Relationship Id="rId8" Type="http://schemas.openxmlformats.org/officeDocument/2006/relationships/image" Target="../media/image74.png"/><Relationship Id="rId11" Type="http://schemas.openxmlformats.org/officeDocument/2006/relationships/image" Target="../media/image69.png"/><Relationship Id="rId10" Type="http://schemas.openxmlformats.org/officeDocument/2006/relationships/image" Target="../media/image73.png"/><Relationship Id="rId12" Type="http://schemas.openxmlformats.org/officeDocument/2006/relationships/image" Target="../media/image7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0.png"/><Relationship Id="rId4" Type="http://schemas.openxmlformats.org/officeDocument/2006/relationships/image" Target="../media/image87.png"/><Relationship Id="rId5" Type="http://schemas.openxmlformats.org/officeDocument/2006/relationships/image" Target="../media/image8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0.png"/><Relationship Id="rId4" Type="http://schemas.openxmlformats.org/officeDocument/2006/relationships/image" Target="../media/image87.png"/><Relationship Id="rId5" Type="http://schemas.openxmlformats.org/officeDocument/2006/relationships/image" Target="../media/image8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0.png"/><Relationship Id="rId4" Type="http://schemas.openxmlformats.org/officeDocument/2006/relationships/image" Target="../media/image80.png"/><Relationship Id="rId5" Type="http://schemas.openxmlformats.org/officeDocument/2006/relationships/image" Target="../media/image8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0.png"/><Relationship Id="rId4" Type="http://schemas.openxmlformats.org/officeDocument/2006/relationships/image" Target="../media/image80.png"/><Relationship Id="rId5" Type="http://schemas.openxmlformats.org/officeDocument/2006/relationships/image" Target="../media/image8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0.png"/><Relationship Id="rId4" Type="http://schemas.openxmlformats.org/officeDocument/2006/relationships/image" Target="../media/image88.png"/><Relationship Id="rId5" Type="http://schemas.openxmlformats.org/officeDocument/2006/relationships/image" Target="../media/image92.png"/><Relationship Id="rId6" Type="http://schemas.openxmlformats.org/officeDocument/2006/relationships/image" Target="../media/image89.png"/><Relationship Id="rId7" Type="http://schemas.openxmlformats.org/officeDocument/2006/relationships/image" Target="../media/image91.png"/><Relationship Id="rId8" Type="http://schemas.openxmlformats.org/officeDocument/2006/relationships/image" Target="../media/image9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0.png"/><Relationship Id="rId4" Type="http://schemas.openxmlformats.org/officeDocument/2006/relationships/image" Target="../media/image88.png"/><Relationship Id="rId5" Type="http://schemas.openxmlformats.org/officeDocument/2006/relationships/image" Target="../media/image92.png"/><Relationship Id="rId6" Type="http://schemas.openxmlformats.org/officeDocument/2006/relationships/image" Target="../media/image89.png"/><Relationship Id="rId7" Type="http://schemas.openxmlformats.org/officeDocument/2006/relationships/image" Target="../media/image91.png"/><Relationship Id="rId8" Type="http://schemas.openxmlformats.org/officeDocument/2006/relationships/image" Target="../media/image94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0.png"/><Relationship Id="rId4" Type="http://schemas.openxmlformats.org/officeDocument/2006/relationships/image" Target="../media/image88.png"/><Relationship Id="rId5" Type="http://schemas.openxmlformats.org/officeDocument/2006/relationships/image" Target="../media/image92.png"/><Relationship Id="rId6" Type="http://schemas.openxmlformats.org/officeDocument/2006/relationships/image" Target="../media/image89.png"/><Relationship Id="rId7" Type="http://schemas.openxmlformats.org/officeDocument/2006/relationships/image" Target="../media/image91.png"/><Relationship Id="rId8" Type="http://schemas.openxmlformats.org/officeDocument/2006/relationships/image" Target="../media/image94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90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9.png"/><Relationship Id="rId4" Type="http://schemas.openxmlformats.org/officeDocument/2006/relationships/image" Target="../media/image7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7.png"/><Relationship Id="rId4" Type="http://schemas.openxmlformats.org/officeDocument/2006/relationships/image" Target="../media/image70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2"/>
          <p:cNvSpPr txBox="1"/>
          <p:nvPr>
            <p:ph type="ctrTitle"/>
          </p:nvPr>
        </p:nvSpPr>
        <p:spPr>
          <a:xfrm>
            <a:off x="914401" y="2057400"/>
            <a:ext cx="1036320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</a:pPr>
            <a:r>
              <a:rPr lang="en-US"/>
              <a:t>Active Learning</a:t>
            </a:r>
            <a:endParaRPr/>
          </a:p>
        </p:txBody>
      </p:sp>
      <p:sp>
        <p:nvSpPr>
          <p:cNvPr id="411" name="Google Shape;411;p52"/>
          <p:cNvSpPr txBox="1"/>
          <p:nvPr>
            <p:ph idx="1" type="body"/>
          </p:nvPr>
        </p:nvSpPr>
        <p:spPr>
          <a:xfrm>
            <a:off x="914401" y="5486400"/>
            <a:ext cx="1036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Jennifer Prendki, PhD</a:t>
            </a:r>
            <a:br>
              <a:rPr lang="en-US"/>
            </a:br>
            <a:r>
              <a:rPr lang="en-US"/>
              <a:t>VP of Machine Learning, Figure Eight</a:t>
            </a:r>
            <a:endParaRPr/>
          </a:p>
        </p:txBody>
      </p:sp>
      <p:sp>
        <p:nvSpPr>
          <p:cNvPr id="412" name="Google Shape;412;p52"/>
          <p:cNvSpPr txBox="1"/>
          <p:nvPr>
            <p:ph idx="2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solidFill>
                  <a:schemeClr val="accent2"/>
                </a:solidFill>
              </a:rPr>
              <a:t>WHY SMART LABELING IS THE FUTURE OF DATA ANNOTATION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1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Why Now?</a:t>
            </a:r>
            <a:endParaRPr/>
          </a:p>
        </p:txBody>
      </p:sp>
      <p:sp>
        <p:nvSpPr>
          <p:cNvPr id="495" name="Google Shape;495;p61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HAS THE HUMAN SPECIES SUDDENLY BECOME INTERESTING?</a:t>
            </a:r>
            <a:endParaRPr/>
          </a:p>
        </p:txBody>
      </p:sp>
      <p:sp>
        <p:nvSpPr>
          <p:cNvPr id="496" name="Google Shape;496;p61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497" name="Google Shape;497;p61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2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Why Now?</a:t>
            </a:r>
            <a:endParaRPr/>
          </a:p>
        </p:txBody>
      </p:sp>
      <p:sp>
        <p:nvSpPr>
          <p:cNvPr id="503" name="Google Shape;503;p62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HAS THE HUMAN SPECIES SUDDENLY BECOME INTERESTING?</a:t>
            </a:r>
            <a:endParaRPr/>
          </a:p>
        </p:txBody>
      </p:sp>
      <p:sp>
        <p:nvSpPr>
          <p:cNvPr id="504" name="Google Shape;504;p62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505" name="Google Shape;505;p62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6" name="Google Shape;506;p62"/>
          <p:cNvSpPr txBox="1"/>
          <p:nvPr/>
        </p:nvSpPr>
        <p:spPr>
          <a:xfrm>
            <a:off x="533400" y="1981200"/>
            <a:ext cx="33528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Because of a surge in new data formats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3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Why Now?</a:t>
            </a:r>
            <a:endParaRPr/>
          </a:p>
        </p:txBody>
      </p:sp>
      <p:sp>
        <p:nvSpPr>
          <p:cNvPr id="512" name="Google Shape;512;p63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HAS THE HUMAN SPECIES SUDDENLY BECOME INTERESTING?</a:t>
            </a:r>
            <a:endParaRPr/>
          </a:p>
        </p:txBody>
      </p:sp>
      <p:sp>
        <p:nvSpPr>
          <p:cNvPr id="513" name="Google Shape;513;p63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514" name="Google Shape;514;p63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5" name="Google Shape;515;p63"/>
          <p:cNvSpPr txBox="1"/>
          <p:nvPr/>
        </p:nvSpPr>
        <p:spPr>
          <a:xfrm>
            <a:off x="533400" y="1981200"/>
            <a:ext cx="33528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Because of a surge in new data formats</a:t>
            </a:r>
            <a:endParaRPr/>
          </a:p>
        </p:txBody>
      </p:sp>
      <p:pic>
        <p:nvPicPr>
          <p:cNvPr descr="https://lh4.googleusercontent.com/IPl__NoVuRTLM9sU-xXxmKh_9YpP42QdXt7PxVNGNqH5bNm63tOThdtOpLseSAqACgawQQu-VC1wKrlpDcH6KkNJx7geKyQy9qL80aT1y5bdy1sxqUy67onfk4OCD0rKa7KmCIkozDk" id="516" name="Google Shape;51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78284">
            <a:off x="4134560" y="1595192"/>
            <a:ext cx="2670056" cy="2446088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63"/>
          <p:cNvSpPr/>
          <p:nvPr/>
        </p:nvSpPr>
        <p:spPr>
          <a:xfrm>
            <a:off x="3837280" y="1369352"/>
            <a:ext cx="13195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sz="1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4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Why Now?</a:t>
            </a:r>
            <a:endParaRPr/>
          </a:p>
        </p:txBody>
      </p:sp>
      <p:sp>
        <p:nvSpPr>
          <p:cNvPr id="523" name="Google Shape;523;p64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HAS THE HUMAN SPECIES SUDDENLY BECOME INTERESTING?</a:t>
            </a:r>
            <a:endParaRPr/>
          </a:p>
        </p:txBody>
      </p:sp>
      <p:sp>
        <p:nvSpPr>
          <p:cNvPr id="524" name="Google Shape;524;p64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525" name="Google Shape;525;p64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6" name="Google Shape;526;p64"/>
          <p:cNvSpPr txBox="1"/>
          <p:nvPr/>
        </p:nvSpPr>
        <p:spPr>
          <a:xfrm>
            <a:off x="533400" y="1981200"/>
            <a:ext cx="33528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Because of a surge in new data formats</a:t>
            </a:r>
            <a:endParaRPr/>
          </a:p>
        </p:txBody>
      </p:sp>
      <p:pic>
        <p:nvPicPr>
          <p:cNvPr descr="https://lh4.googleusercontent.com/IPl__NoVuRTLM9sU-xXxmKh_9YpP42QdXt7PxVNGNqH5bNm63tOThdtOpLseSAqACgawQQu-VC1wKrlpDcH6KkNJx7geKyQy9qL80aT1y5bdy1sxqUy67onfk4OCD0rKa7KmCIkozDk" id="527" name="Google Shape;52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78284">
            <a:off x="4134560" y="1595192"/>
            <a:ext cx="2670056" cy="2446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wzn7O1KCanMRcuxcZBiVxH9KvX8Ozd6KNMzdUMIiTUl6uLwrvzN1CAsqhAnbxj1qVqWENec3UotsJnYjBjwRgyF8KgmebXWpoECgbsIHgr1Jc7dXO6bkHhNzm2IUjYvjk-D3vhGcopU" id="528" name="Google Shape;528;p64"/>
          <p:cNvPicPr preferRelativeResize="0"/>
          <p:nvPr/>
        </p:nvPicPr>
        <p:blipFill rotWithShape="1">
          <a:blip r:embed="rId4">
            <a:alphaModFix/>
          </a:blip>
          <a:srcRect b="0" l="-1" r="2768" t="0"/>
          <a:stretch/>
        </p:blipFill>
        <p:spPr>
          <a:xfrm>
            <a:off x="9199546" y="1029092"/>
            <a:ext cx="2992454" cy="17891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wj1BawuTMi8-WRKWN3hpC3LFVnqAmkZUqWenzpzt7uEjYmZ0wVJf6Gb0ySiOyknf19_xmjkBtcJQjVSIHolsjKMURgxSA_ZagLFP58w8ZrsQZAnRnndg1tgEQ6dtjHEAw42AIzQ5fAo" id="529" name="Google Shape;529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45473">
            <a:off x="6605381" y="4132273"/>
            <a:ext cx="2258003" cy="15025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05BlBcXhg_k-OVO7SKkzU2YSIOhyiHaTYormHJ1bki1R8Rp0rnkkS6P1t475ksg_vYFhbz3fnwviz9VoJkm07KAKJsPQ3f1ABdr6VLNGQslViEKXJ87OvbwQjMDcsNLDRL1VrOe5wto" id="530" name="Google Shape;530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35778">
            <a:off x="6239100" y="4098689"/>
            <a:ext cx="1304347" cy="19526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tp6PnbDk8N7cROw09TvmfcBt2kkh_LAu2zbbfb1te7T8gmiCYnJ9rY_P3Hlakj_tSBmHCMzE-s9r4WwBiudMgKVBDG1TF03szoQXwpdH8MurTmHBAr0j5JBluLY6Pd07fU9TI_gyLjg" id="531" name="Google Shape;531;p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70317">
            <a:off x="9374720" y="4108432"/>
            <a:ext cx="3175507" cy="1933948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4"/>
          <p:cNvSpPr/>
          <p:nvPr/>
        </p:nvSpPr>
        <p:spPr>
          <a:xfrm>
            <a:off x="3837280" y="1369352"/>
            <a:ext cx="13195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sz="1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64"/>
          <p:cNvSpPr/>
          <p:nvPr/>
        </p:nvSpPr>
        <p:spPr>
          <a:xfrm>
            <a:off x="10831311" y="1120862"/>
            <a:ext cx="13195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SENSOR</a:t>
            </a:r>
            <a:endParaRPr sz="1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64"/>
          <p:cNvSpPr/>
          <p:nvPr/>
        </p:nvSpPr>
        <p:spPr>
          <a:xfrm>
            <a:off x="7467600" y="1569286"/>
            <a:ext cx="13195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AUDIO</a:t>
            </a:r>
            <a:endParaRPr sz="1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lh4.googleusercontent.com/HOXG_wUbKmziY8_6_NMVIazulBXD6nKO_5RxjE_dpYoTvUsMnXUw2NO6JO3YvMMLhEHirs48GId0r3J9hefUjcnBuLyhXRB6JIQFOdv6-LNCCLbL1-GJd9hF8UEHOALz_p5sYJ8B8Bc" id="535" name="Google Shape;535;p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681237">
            <a:off x="4596614" y="3976298"/>
            <a:ext cx="1807836" cy="11912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YqtpJDyZzh716KqUFMvEhI09wiMLaQdXXxicfefR0MPTwpDE-XJzqUXdXCsAWXiBJkwi7bt55G8Q0Txn-YSOSPs3AYJPc0rtaK1V8CgpfwyslpAF21YeJxuReC0hugBUaiIbOO_NhiM" id="536" name="Google Shape;536;p6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348318">
            <a:off x="4770075" y="5152125"/>
            <a:ext cx="19050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qxDR7DhFHDRrsT2Iz6RbtlRuSFExH7g7SSKr0CGc3aLNz5c8kXlMV-qK1PLwBm7GF77_Uvd-zmuqlAGGOmpgdzll6CNBEFFKSPYpG8cRpw0Xx2xjG9L1jSe6V7jefnmOhOZ9SuOlyOg" id="537" name="Google Shape;537;p6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448408">
            <a:off x="1102574" y="3991046"/>
            <a:ext cx="3351913" cy="158657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64"/>
          <p:cNvSpPr/>
          <p:nvPr/>
        </p:nvSpPr>
        <p:spPr>
          <a:xfrm>
            <a:off x="2118766" y="5316193"/>
            <a:ext cx="13195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VIDEO</a:t>
            </a:r>
            <a:endParaRPr sz="1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64"/>
          <p:cNvSpPr/>
          <p:nvPr/>
        </p:nvSpPr>
        <p:spPr>
          <a:xfrm>
            <a:off x="10008428" y="3742670"/>
            <a:ext cx="13195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SURVEYS</a:t>
            </a:r>
            <a:endParaRPr sz="1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64"/>
          <p:cNvSpPr/>
          <p:nvPr/>
        </p:nvSpPr>
        <p:spPr>
          <a:xfrm>
            <a:off x="7056469" y="5894698"/>
            <a:ext cx="13195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IMAGE</a:t>
            </a:r>
            <a:endParaRPr sz="1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lh3.googleusercontent.com/CejCBG4TOgRL3YDgu_tCWNcLZbd0nuKgs6Yy3AQb-MWyv0wmUUxlEBGjb-7tIxZh72YgDfqpVE5FZlrrpq73s075u1egIB4CwLem5GHdM2vx0OR0U5qzmNhBemxb3LmSVE37g7iyTeY" id="541" name="Google Shape;541;p6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564377">
            <a:off x="6663271" y="1918036"/>
            <a:ext cx="2461629" cy="1549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5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Why Now?</a:t>
            </a:r>
            <a:endParaRPr/>
          </a:p>
        </p:txBody>
      </p:sp>
      <p:sp>
        <p:nvSpPr>
          <p:cNvPr id="547" name="Google Shape;547;p65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HAS THE HUMAN SPECIES SUDDENLY BECOME INTERESTING?</a:t>
            </a:r>
            <a:endParaRPr/>
          </a:p>
        </p:txBody>
      </p:sp>
      <p:sp>
        <p:nvSpPr>
          <p:cNvPr id="548" name="Google Shape;548;p65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549" name="Google Shape;549;p65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0" name="Google Shape;550;p65"/>
          <p:cNvSpPr txBox="1"/>
          <p:nvPr/>
        </p:nvSpPr>
        <p:spPr>
          <a:xfrm>
            <a:off x="533400" y="1981200"/>
            <a:ext cx="335280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D3D5D3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rgbClr val="D3D5D3"/>
                </a:solidFill>
                <a:latin typeface="Montserrat"/>
                <a:ea typeface="Montserrat"/>
                <a:cs typeface="Montserrat"/>
                <a:sym typeface="Montserrat"/>
              </a:rPr>
              <a:t>Because of a surge in new data formats</a:t>
            </a:r>
            <a:b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Because of new technologies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6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Why Now?</a:t>
            </a:r>
            <a:endParaRPr/>
          </a:p>
        </p:txBody>
      </p:sp>
      <p:sp>
        <p:nvSpPr>
          <p:cNvPr id="556" name="Google Shape;556;p66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HAS THE HUMAN SPECIES SUDDENLY BECOME INTERESTING?</a:t>
            </a:r>
            <a:endParaRPr/>
          </a:p>
        </p:txBody>
      </p:sp>
      <p:sp>
        <p:nvSpPr>
          <p:cNvPr id="557" name="Google Shape;557;p66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558" name="Google Shape;558;p66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9" name="Google Shape;559;p66"/>
          <p:cNvSpPr txBox="1"/>
          <p:nvPr/>
        </p:nvSpPr>
        <p:spPr>
          <a:xfrm>
            <a:off x="533400" y="1981200"/>
            <a:ext cx="335280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D3D5D3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rgbClr val="D3D5D3"/>
                </a:solidFill>
                <a:latin typeface="Montserrat"/>
                <a:ea typeface="Montserrat"/>
                <a:cs typeface="Montserrat"/>
                <a:sym typeface="Montserrat"/>
              </a:rPr>
              <a:t>Because of a surge in new data formats</a:t>
            </a:r>
            <a:b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Because of new technologies</a:t>
            </a:r>
            <a:endParaRPr/>
          </a:p>
        </p:txBody>
      </p:sp>
      <p:pic>
        <p:nvPicPr>
          <p:cNvPr id="560" name="Google Shape;56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1149532"/>
            <a:ext cx="3359150" cy="29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2152" y="3855184"/>
            <a:ext cx="3911600" cy="2278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9600" y="1513928"/>
            <a:ext cx="2590800" cy="2176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39200" y="4379017"/>
            <a:ext cx="3175000" cy="17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66"/>
          <p:cNvSpPr txBox="1"/>
          <p:nvPr/>
        </p:nvSpPr>
        <p:spPr>
          <a:xfrm>
            <a:off x="5693978" y="1440874"/>
            <a:ext cx="21609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DATA STORAGE</a:t>
            </a:r>
            <a:endParaRPr/>
          </a:p>
        </p:txBody>
      </p:sp>
      <p:sp>
        <p:nvSpPr>
          <p:cNvPr id="565" name="Google Shape;565;p66"/>
          <p:cNvSpPr txBox="1"/>
          <p:nvPr/>
        </p:nvSpPr>
        <p:spPr>
          <a:xfrm>
            <a:off x="10496879" y="1408290"/>
            <a:ext cx="12360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IOT</a:t>
            </a:r>
            <a:endParaRPr/>
          </a:p>
        </p:txBody>
      </p:sp>
      <p:sp>
        <p:nvSpPr>
          <p:cNvPr id="566" name="Google Shape;566;p66"/>
          <p:cNvSpPr txBox="1"/>
          <p:nvPr/>
        </p:nvSpPr>
        <p:spPr>
          <a:xfrm>
            <a:off x="3268170" y="5510686"/>
            <a:ext cx="12360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SOCIAL MEDIA</a:t>
            </a:r>
            <a:endParaRPr/>
          </a:p>
        </p:txBody>
      </p:sp>
      <p:sp>
        <p:nvSpPr>
          <p:cNvPr id="567" name="Google Shape;567;p66"/>
          <p:cNvSpPr txBox="1"/>
          <p:nvPr/>
        </p:nvSpPr>
        <p:spPr>
          <a:xfrm>
            <a:off x="10496879" y="3894959"/>
            <a:ext cx="155115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DATA TRANSFER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7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Why Now?</a:t>
            </a:r>
            <a:endParaRPr/>
          </a:p>
        </p:txBody>
      </p:sp>
      <p:sp>
        <p:nvSpPr>
          <p:cNvPr id="573" name="Google Shape;573;p67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HAS THE HUMAN SPECIES SUDDENLY BECOME INTERESTING?</a:t>
            </a:r>
            <a:endParaRPr/>
          </a:p>
        </p:txBody>
      </p:sp>
      <p:sp>
        <p:nvSpPr>
          <p:cNvPr id="574" name="Google Shape;574;p67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575" name="Google Shape;575;p67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6" name="Google Shape;576;p67"/>
          <p:cNvSpPr txBox="1"/>
          <p:nvPr/>
        </p:nvSpPr>
        <p:spPr>
          <a:xfrm>
            <a:off x="533400" y="1981200"/>
            <a:ext cx="335280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D3D5D3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rgbClr val="D3D5D3"/>
                </a:solidFill>
                <a:latin typeface="Montserrat"/>
                <a:ea typeface="Montserrat"/>
                <a:cs typeface="Montserrat"/>
                <a:sym typeface="Montserrat"/>
              </a:rPr>
              <a:t>Because of a surge in new data formats</a:t>
            </a:r>
            <a:br>
              <a:rPr lang="en-US" sz="2000">
                <a:solidFill>
                  <a:srgbClr val="D3D5D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rgbClr val="D3D5D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D3D5D3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rgbClr val="D3D5D3"/>
                </a:solidFill>
                <a:latin typeface="Montserrat"/>
                <a:ea typeface="Montserrat"/>
                <a:cs typeface="Montserrat"/>
                <a:sym typeface="Montserrat"/>
              </a:rPr>
              <a:t>Because of new technologies</a:t>
            </a:r>
            <a:b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Because of data duplication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8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Why Now?</a:t>
            </a:r>
            <a:endParaRPr/>
          </a:p>
        </p:txBody>
      </p:sp>
      <p:sp>
        <p:nvSpPr>
          <p:cNvPr id="582" name="Google Shape;582;p68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HAS THE HUMAN SPECIES SUDDENLY BECOME INTERESTING?</a:t>
            </a:r>
            <a:endParaRPr/>
          </a:p>
        </p:txBody>
      </p:sp>
      <p:sp>
        <p:nvSpPr>
          <p:cNvPr id="583" name="Google Shape;583;p68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584" name="Google Shape;584;p68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5" name="Google Shape;585;p68"/>
          <p:cNvSpPr txBox="1"/>
          <p:nvPr/>
        </p:nvSpPr>
        <p:spPr>
          <a:xfrm>
            <a:off x="533400" y="1981200"/>
            <a:ext cx="335280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D3D5D3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rgbClr val="D3D5D3"/>
                </a:solidFill>
                <a:latin typeface="Montserrat"/>
                <a:ea typeface="Montserrat"/>
                <a:cs typeface="Montserrat"/>
                <a:sym typeface="Montserrat"/>
              </a:rPr>
              <a:t>Because of a surge in new data formats</a:t>
            </a:r>
            <a:br>
              <a:rPr lang="en-US" sz="2000">
                <a:solidFill>
                  <a:srgbClr val="D3D5D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rgbClr val="D3D5D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D3D5D3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rgbClr val="D3D5D3"/>
                </a:solidFill>
                <a:latin typeface="Montserrat"/>
                <a:ea typeface="Montserrat"/>
                <a:cs typeface="Montserrat"/>
                <a:sym typeface="Montserrat"/>
              </a:rPr>
              <a:t>Because of new technologies</a:t>
            </a:r>
            <a:b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Because of data duplication</a:t>
            </a:r>
            <a:endParaRPr/>
          </a:p>
        </p:txBody>
      </p:sp>
      <p:pic>
        <p:nvPicPr>
          <p:cNvPr id="586" name="Google Shape;58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6846" y="1371600"/>
            <a:ext cx="6356554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9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Why Now?</a:t>
            </a:r>
            <a:endParaRPr/>
          </a:p>
        </p:txBody>
      </p:sp>
      <p:sp>
        <p:nvSpPr>
          <p:cNvPr id="592" name="Google Shape;592;p69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HAS THE HUMAN SPECIES SUDDENLY BECOME INTERESTING?</a:t>
            </a:r>
            <a:endParaRPr/>
          </a:p>
        </p:txBody>
      </p:sp>
      <p:sp>
        <p:nvSpPr>
          <p:cNvPr id="593" name="Google Shape;593;p69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594" name="Google Shape;594;p69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5" name="Google Shape;595;p69"/>
          <p:cNvSpPr txBox="1"/>
          <p:nvPr/>
        </p:nvSpPr>
        <p:spPr>
          <a:xfrm>
            <a:off x="533400" y="1981200"/>
            <a:ext cx="335280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D3D5D3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rgbClr val="D3D5D3"/>
                </a:solidFill>
                <a:latin typeface="Montserrat"/>
                <a:ea typeface="Montserrat"/>
                <a:cs typeface="Montserrat"/>
                <a:sym typeface="Montserrat"/>
              </a:rPr>
              <a:t>Because of a surge in new data formats</a:t>
            </a:r>
            <a:br>
              <a:rPr lang="en-US" sz="2000">
                <a:solidFill>
                  <a:srgbClr val="D3D5D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rgbClr val="D3D5D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D3D5D3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rgbClr val="D3D5D3"/>
                </a:solidFill>
                <a:latin typeface="Montserrat"/>
                <a:ea typeface="Montserrat"/>
                <a:cs typeface="Montserrat"/>
                <a:sym typeface="Montserrat"/>
              </a:rPr>
              <a:t>Because of new technologies</a:t>
            </a:r>
            <a:b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Because of data duplication</a:t>
            </a:r>
            <a:endParaRPr/>
          </a:p>
        </p:txBody>
      </p:sp>
      <p:pic>
        <p:nvPicPr>
          <p:cNvPr id="596" name="Google Shape;596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6846" y="1371600"/>
            <a:ext cx="6356554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69"/>
          <p:cNvSpPr/>
          <p:nvPr/>
        </p:nvSpPr>
        <p:spPr>
          <a:xfrm>
            <a:off x="8085897" y="2590800"/>
            <a:ext cx="320040" cy="164592"/>
          </a:xfrm>
          <a:prstGeom prst="rect">
            <a:avLst/>
          </a:prstGeom>
          <a:solidFill>
            <a:schemeClr val="accent5">
              <a:alpha val="20000"/>
            </a:schemeClr>
          </a:solidFill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9"/>
          <p:cNvSpPr/>
          <p:nvPr/>
        </p:nvSpPr>
        <p:spPr>
          <a:xfrm>
            <a:off x="8085897" y="3346704"/>
            <a:ext cx="320040" cy="164592"/>
          </a:xfrm>
          <a:prstGeom prst="rect">
            <a:avLst/>
          </a:prstGeom>
          <a:solidFill>
            <a:schemeClr val="accent5">
              <a:alpha val="20000"/>
            </a:schemeClr>
          </a:solidFill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9"/>
          <p:cNvSpPr/>
          <p:nvPr/>
        </p:nvSpPr>
        <p:spPr>
          <a:xfrm>
            <a:off x="8095041" y="5562600"/>
            <a:ext cx="320040" cy="164592"/>
          </a:xfrm>
          <a:prstGeom prst="rect">
            <a:avLst/>
          </a:prstGeom>
          <a:solidFill>
            <a:schemeClr val="accent5">
              <a:alpha val="20000"/>
            </a:schemeClr>
          </a:solidFill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0" name="Google Shape;600;p69"/>
          <p:cNvCxnSpPr/>
          <p:nvPr/>
        </p:nvCxnSpPr>
        <p:spPr>
          <a:xfrm flipH="1" rot="10800000">
            <a:off x="6220521" y="2755392"/>
            <a:ext cx="1752600" cy="591312"/>
          </a:xfrm>
          <a:prstGeom prst="straightConnector1">
            <a:avLst/>
          </a:prstGeom>
          <a:noFill/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lg" w="lg" type="stealth"/>
          </a:ln>
        </p:spPr>
      </p:cxnSp>
      <p:cxnSp>
        <p:nvCxnSpPr>
          <p:cNvPr id="601" name="Google Shape;601;p69"/>
          <p:cNvCxnSpPr/>
          <p:nvPr/>
        </p:nvCxnSpPr>
        <p:spPr>
          <a:xfrm flipH="1" rot="10800000">
            <a:off x="6220521" y="3590544"/>
            <a:ext cx="1752600" cy="591312"/>
          </a:xfrm>
          <a:prstGeom prst="straightConnector1">
            <a:avLst/>
          </a:prstGeom>
          <a:noFill/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lg" w="lg" type="stealth"/>
          </a:ln>
        </p:spPr>
      </p:cxnSp>
      <p:cxnSp>
        <p:nvCxnSpPr>
          <p:cNvPr id="602" name="Google Shape;602;p69"/>
          <p:cNvCxnSpPr/>
          <p:nvPr/>
        </p:nvCxnSpPr>
        <p:spPr>
          <a:xfrm>
            <a:off x="6220521" y="4724400"/>
            <a:ext cx="1788072" cy="838200"/>
          </a:xfrm>
          <a:prstGeom prst="straightConnector1">
            <a:avLst/>
          </a:prstGeom>
          <a:noFill/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603" name="Google Shape;603;p69"/>
          <p:cNvSpPr txBox="1"/>
          <p:nvPr/>
        </p:nvSpPr>
        <p:spPr>
          <a:xfrm>
            <a:off x="4582510" y="3202901"/>
            <a:ext cx="164852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Version 2.2.3</a:t>
            </a:r>
            <a:endParaRPr/>
          </a:p>
        </p:txBody>
      </p:sp>
      <p:sp>
        <p:nvSpPr>
          <p:cNvPr id="604" name="Google Shape;604;p69"/>
          <p:cNvSpPr txBox="1"/>
          <p:nvPr/>
        </p:nvSpPr>
        <p:spPr>
          <a:xfrm>
            <a:off x="4582510" y="4012579"/>
            <a:ext cx="164852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Version 2.0.2</a:t>
            </a:r>
            <a:endParaRPr/>
          </a:p>
        </p:txBody>
      </p:sp>
      <p:sp>
        <p:nvSpPr>
          <p:cNvPr id="605" name="Google Shape;605;p69"/>
          <p:cNvSpPr txBox="1"/>
          <p:nvPr/>
        </p:nvSpPr>
        <p:spPr>
          <a:xfrm>
            <a:off x="4582510" y="4540417"/>
            <a:ext cx="164852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Version 1.3.1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0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ImageNet and the Rise of Computer Vision</a:t>
            </a:r>
            <a:endParaRPr/>
          </a:p>
        </p:txBody>
      </p:sp>
      <p:sp>
        <p:nvSpPr>
          <p:cNvPr id="611" name="Google Shape;611;p70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HOW A NEW DATASET CHANGED THE GAME FOR COMPUTER VISION EXPERTS</a:t>
            </a:r>
            <a:endParaRPr/>
          </a:p>
        </p:txBody>
      </p:sp>
      <p:sp>
        <p:nvSpPr>
          <p:cNvPr id="612" name="Google Shape;612;p70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613" name="Google Shape;613;p70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14" name="Google Shape;614;p70"/>
          <p:cNvCxnSpPr/>
          <p:nvPr/>
        </p:nvCxnSpPr>
        <p:spPr>
          <a:xfrm>
            <a:off x="838200" y="1981200"/>
            <a:ext cx="10972800" cy="0"/>
          </a:xfrm>
          <a:prstGeom prst="straightConnector1">
            <a:avLst/>
          </a:prstGeom>
          <a:noFill/>
          <a:ln cap="flat" cmpd="sng" w="63500">
            <a:solidFill>
              <a:srgbClr val="AFB3A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15" name="Google Shape;615;p70"/>
          <p:cNvCxnSpPr/>
          <p:nvPr/>
        </p:nvCxnSpPr>
        <p:spPr>
          <a:xfrm rot="10800000">
            <a:off x="838200" y="2005584"/>
            <a:ext cx="0" cy="5334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oval"/>
          </a:ln>
        </p:spPr>
      </p:cxnSp>
      <p:sp>
        <p:nvSpPr>
          <p:cNvPr id="616" name="Google Shape;616;p70"/>
          <p:cNvSpPr/>
          <p:nvPr/>
        </p:nvSpPr>
        <p:spPr>
          <a:xfrm>
            <a:off x="1371600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70"/>
          <p:cNvSpPr txBox="1"/>
          <p:nvPr/>
        </p:nvSpPr>
        <p:spPr>
          <a:xfrm rot="-1997098">
            <a:off x="600384" y="1480198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1960</a:t>
            </a:r>
            <a:endParaRPr/>
          </a:p>
        </p:txBody>
      </p:sp>
      <p:sp>
        <p:nvSpPr>
          <p:cNvPr id="618" name="Google Shape;618;p70"/>
          <p:cNvSpPr txBox="1"/>
          <p:nvPr/>
        </p:nvSpPr>
        <p:spPr>
          <a:xfrm>
            <a:off x="327025" y="2563367"/>
            <a:ext cx="171084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Computer vision </a:t>
            </a:r>
            <a:b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beginning</a:t>
            </a:r>
            <a:endParaRPr/>
          </a:p>
        </p:txBody>
      </p:sp>
      <p:sp>
        <p:nvSpPr>
          <p:cNvPr id="619" name="Google Shape;619;p70"/>
          <p:cNvSpPr/>
          <p:nvPr/>
        </p:nvSpPr>
        <p:spPr>
          <a:xfrm>
            <a:off x="1646064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70"/>
          <p:cNvSpPr/>
          <p:nvPr/>
        </p:nvSpPr>
        <p:spPr>
          <a:xfrm>
            <a:off x="1920528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70"/>
          <p:cNvSpPr/>
          <p:nvPr/>
        </p:nvSpPr>
        <p:spPr>
          <a:xfrm>
            <a:off x="2209800" y="1929343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70"/>
          <p:cNvSpPr/>
          <p:nvPr/>
        </p:nvSpPr>
        <p:spPr>
          <a:xfrm>
            <a:off x="2484264" y="1929343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70"/>
          <p:cNvSpPr/>
          <p:nvPr/>
        </p:nvSpPr>
        <p:spPr>
          <a:xfrm>
            <a:off x="2758728" y="1929343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70"/>
          <p:cNvSpPr/>
          <p:nvPr/>
        </p:nvSpPr>
        <p:spPr>
          <a:xfrm>
            <a:off x="3048000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70"/>
          <p:cNvSpPr/>
          <p:nvPr/>
        </p:nvSpPr>
        <p:spPr>
          <a:xfrm>
            <a:off x="3322464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70"/>
          <p:cNvSpPr/>
          <p:nvPr/>
        </p:nvSpPr>
        <p:spPr>
          <a:xfrm>
            <a:off x="3596928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70"/>
          <p:cNvSpPr/>
          <p:nvPr/>
        </p:nvSpPr>
        <p:spPr>
          <a:xfrm>
            <a:off x="3886200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70"/>
          <p:cNvSpPr/>
          <p:nvPr/>
        </p:nvSpPr>
        <p:spPr>
          <a:xfrm>
            <a:off x="4160664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70"/>
          <p:cNvSpPr/>
          <p:nvPr/>
        </p:nvSpPr>
        <p:spPr>
          <a:xfrm>
            <a:off x="4435128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70"/>
          <p:cNvSpPr/>
          <p:nvPr/>
        </p:nvSpPr>
        <p:spPr>
          <a:xfrm>
            <a:off x="4724400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70"/>
          <p:cNvSpPr/>
          <p:nvPr/>
        </p:nvSpPr>
        <p:spPr>
          <a:xfrm>
            <a:off x="4998864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70"/>
          <p:cNvSpPr/>
          <p:nvPr/>
        </p:nvSpPr>
        <p:spPr>
          <a:xfrm>
            <a:off x="5273328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3"/>
          <p:cNvSpPr txBox="1"/>
          <p:nvPr>
            <p:ph type="ctrTitle"/>
          </p:nvPr>
        </p:nvSpPr>
        <p:spPr>
          <a:xfrm>
            <a:off x="3733801" y="457200"/>
            <a:ext cx="7467601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ontserrat"/>
              <a:buNone/>
            </a:pPr>
            <a:r>
              <a:rPr lang="en-US" sz="3600"/>
              <a:t>Jennifer Prendki, PhD</a:t>
            </a:r>
            <a:endParaRPr/>
          </a:p>
        </p:txBody>
      </p:sp>
      <p:sp>
        <p:nvSpPr>
          <p:cNvPr id="418" name="Google Shape;418;p53"/>
          <p:cNvSpPr txBox="1"/>
          <p:nvPr>
            <p:ph idx="1" type="subTitle"/>
          </p:nvPr>
        </p:nvSpPr>
        <p:spPr>
          <a:xfrm>
            <a:off x="3733801" y="1966622"/>
            <a:ext cx="7467601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/>
              <a:t>VP OF MACHINE LEARNING, FIGURE EIGHT</a:t>
            </a:r>
            <a:endParaRPr/>
          </a:p>
        </p:txBody>
      </p:sp>
      <p:sp>
        <p:nvSpPr>
          <p:cNvPr id="419" name="Google Shape;419;p53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420" name="Google Shape;420;p53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1" name="Google Shape;421;p5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16667" r="16666" t="0"/>
          <a:stretch/>
        </p:blipFill>
        <p:spPr>
          <a:xfrm rot="5400000">
            <a:off x="228600" y="1341120"/>
            <a:ext cx="3108960" cy="310896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22" name="Google Shape;422;p53"/>
          <p:cNvSpPr/>
          <p:nvPr/>
        </p:nvSpPr>
        <p:spPr>
          <a:xfrm>
            <a:off x="3733801" y="2743200"/>
            <a:ext cx="7924799" cy="28777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0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More about me:</a:t>
            </a:r>
            <a:br>
              <a:rPr b="1" i="0" lang="en-US" sz="190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Currently Expert Network @ International Institute for Analytics</a:t>
            </a:r>
            <a:endParaRPr/>
          </a:p>
          <a:p>
            <a:pPr indent="-2095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Previously Chief Data Scientist @ Atlassian</a:t>
            </a:r>
            <a:endParaRPr/>
          </a:p>
          <a:p>
            <a:pPr indent="-2095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Used to managed Applied Data Science Research in the </a:t>
            </a:r>
            <a:br>
              <a:rPr lang="en-US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Search team @ Walmart Labs</a:t>
            </a:r>
            <a:endParaRPr/>
          </a:p>
          <a:p>
            <a:pPr indent="-285750" lvl="1" marL="742939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in particular, ran the Human Evaluation team</a:t>
            </a:r>
            <a:endParaRPr/>
          </a:p>
          <a:p>
            <a:pPr indent="-2095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Have seen pretty much every type of data out there!</a:t>
            </a:r>
            <a:endParaRPr sz="18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1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ImageNet and the Rise of Computer Vision</a:t>
            </a:r>
            <a:endParaRPr/>
          </a:p>
        </p:txBody>
      </p:sp>
      <p:sp>
        <p:nvSpPr>
          <p:cNvPr id="638" name="Google Shape;638;p71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HOW A NEW DATASET CHANGED THE GAME FOR COMPUTER VISION EXPERTS</a:t>
            </a:r>
            <a:endParaRPr/>
          </a:p>
        </p:txBody>
      </p:sp>
      <p:sp>
        <p:nvSpPr>
          <p:cNvPr id="639" name="Google Shape;639;p71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640" name="Google Shape;640;p71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41" name="Google Shape;641;p71"/>
          <p:cNvCxnSpPr/>
          <p:nvPr/>
        </p:nvCxnSpPr>
        <p:spPr>
          <a:xfrm>
            <a:off x="838200" y="1981200"/>
            <a:ext cx="10972800" cy="0"/>
          </a:xfrm>
          <a:prstGeom prst="straightConnector1">
            <a:avLst/>
          </a:prstGeom>
          <a:noFill/>
          <a:ln cap="flat" cmpd="sng" w="63500">
            <a:solidFill>
              <a:srgbClr val="AFB3A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42" name="Google Shape;642;p71"/>
          <p:cNvCxnSpPr/>
          <p:nvPr/>
        </p:nvCxnSpPr>
        <p:spPr>
          <a:xfrm rot="10800000">
            <a:off x="838200" y="2005584"/>
            <a:ext cx="0" cy="5334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oval"/>
          </a:ln>
        </p:spPr>
      </p:cxnSp>
      <p:grpSp>
        <p:nvGrpSpPr>
          <p:cNvPr id="643" name="Google Shape;643;p71"/>
          <p:cNvGrpSpPr/>
          <p:nvPr/>
        </p:nvGrpSpPr>
        <p:grpSpPr>
          <a:xfrm>
            <a:off x="5486400" y="2754211"/>
            <a:ext cx="5729732" cy="3203146"/>
            <a:chOff x="1524000" y="3621464"/>
            <a:chExt cx="4889500" cy="2605664"/>
          </a:xfrm>
        </p:grpSpPr>
        <p:pic>
          <p:nvPicPr>
            <p:cNvPr id="644" name="Google Shape;644;p7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24000" y="3687128"/>
              <a:ext cx="4889500" cy="2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5" name="Google Shape;645;p71"/>
            <p:cNvSpPr/>
            <p:nvPr/>
          </p:nvSpPr>
          <p:spPr>
            <a:xfrm>
              <a:off x="1646682" y="3621464"/>
              <a:ext cx="2178050" cy="20269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6" name="Google Shape;646;p71"/>
          <p:cNvSpPr/>
          <p:nvPr/>
        </p:nvSpPr>
        <p:spPr>
          <a:xfrm>
            <a:off x="1371600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71"/>
          <p:cNvSpPr txBox="1"/>
          <p:nvPr/>
        </p:nvSpPr>
        <p:spPr>
          <a:xfrm rot="-1997098">
            <a:off x="600384" y="1480198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1960</a:t>
            </a:r>
            <a:endParaRPr/>
          </a:p>
        </p:txBody>
      </p:sp>
      <p:sp>
        <p:nvSpPr>
          <p:cNvPr id="648" name="Google Shape;648;p71"/>
          <p:cNvSpPr txBox="1"/>
          <p:nvPr/>
        </p:nvSpPr>
        <p:spPr>
          <a:xfrm>
            <a:off x="327025" y="2563367"/>
            <a:ext cx="171084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Computer vision </a:t>
            </a:r>
            <a:b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beginning</a:t>
            </a:r>
            <a:endParaRPr/>
          </a:p>
        </p:txBody>
      </p:sp>
      <p:sp>
        <p:nvSpPr>
          <p:cNvPr id="649" name="Google Shape;649;p71"/>
          <p:cNvSpPr/>
          <p:nvPr/>
        </p:nvSpPr>
        <p:spPr>
          <a:xfrm>
            <a:off x="1646064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71"/>
          <p:cNvSpPr/>
          <p:nvPr/>
        </p:nvSpPr>
        <p:spPr>
          <a:xfrm>
            <a:off x="1920528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71"/>
          <p:cNvSpPr/>
          <p:nvPr/>
        </p:nvSpPr>
        <p:spPr>
          <a:xfrm>
            <a:off x="2209800" y="1929343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1"/>
          <p:cNvSpPr/>
          <p:nvPr/>
        </p:nvSpPr>
        <p:spPr>
          <a:xfrm>
            <a:off x="2484264" y="1929343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1"/>
          <p:cNvSpPr/>
          <p:nvPr/>
        </p:nvSpPr>
        <p:spPr>
          <a:xfrm>
            <a:off x="2758728" y="1929343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4" name="Google Shape;654;p71"/>
          <p:cNvCxnSpPr/>
          <p:nvPr/>
        </p:nvCxnSpPr>
        <p:spPr>
          <a:xfrm flipH="1" rot="10800000">
            <a:off x="6071616" y="1992781"/>
            <a:ext cx="585300" cy="457200"/>
          </a:xfrm>
          <a:prstGeom prst="bentConnector3">
            <a:avLst>
              <a:gd fmla="val 99956" name="adj1"/>
            </a:avLst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lg" w="lg" type="oval"/>
          </a:ln>
        </p:spPr>
      </p:cxnSp>
      <p:cxnSp>
        <p:nvCxnSpPr>
          <p:cNvPr id="655" name="Google Shape;655;p71"/>
          <p:cNvCxnSpPr/>
          <p:nvPr/>
        </p:nvCxnSpPr>
        <p:spPr>
          <a:xfrm rot="10800000">
            <a:off x="6071616" y="2438400"/>
            <a:ext cx="0" cy="97840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56" name="Google Shape;656;p71"/>
          <p:cNvSpPr txBox="1"/>
          <p:nvPr/>
        </p:nvSpPr>
        <p:spPr>
          <a:xfrm rot="-1997098">
            <a:off x="6320114" y="1415090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2011</a:t>
            </a:r>
            <a:endParaRPr/>
          </a:p>
        </p:txBody>
      </p:sp>
      <p:sp>
        <p:nvSpPr>
          <p:cNvPr id="657" name="Google Shape;657;p71"/>
          <p:cNvSpPr txBox="1"/>
          <p:nvPr/>
        </p:nvSpPr>
        <p:spPr>
          <a:xfrm rot="-1997098">
            <a:off x="7167122" y="1415090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2012</a:t>
            </a:r>
            <a:endParaRPr/>
          </a:p>
        </p:txBody>
      </p:sp>
      <p:sp>
        <p:nvSpPr>
          <p:cNvPr id="658" name="Google Shape;658;p71"/>
          <p:cNvSpPr txBox="1"/>
          <p:nvPr/>
        </p:nvSpPr>
        <p:spPr>
          <a:xfrm rot="-1997098">
            <a:off x="8014130" y="1415090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2013</a:t>
            </a:r>
            <a:endParaRPr/>
          </a:p>
        </p:txBody>
      </p:sp>
      <p:sp>
        <p:nvSpPr>
          <p:cNvPr id="659" name="Google Shape;659;p71"/>
          <p:cNvSpPr txBox="1"/>
          <p:nvPr/>
        </p:nvSpPr>
        <p:spPr>
          <a:xfrm rot="-1997098">
            <a:off x="8861138" y="1415090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2014</a:t>
            </a:r>
            <a:endParaRPr/>
          </a:p>
        </p:txBody>
      </p:sp>
      <p:sp>
        <p:nvSpPr>
          <p:cNvPr id="660" name="Google Shape;660;p71"/>
          <p:cNvSpPr txBox="1"/>
          <p:nvPr/>
        </p:nvSpPr>
        <p:spPr>
          <a:xfrm rot="-1997098">
            <a:off x="9708146" y="1415090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2015</a:t>
            </a:r>
            <a:endParaRPr/>
          </a:p>
        </p:txBody>
      </p:sp>
      <p:sp>
        <p:nvSpPr>
          <p:cNvPr id="661" name="Google Shape;661;p71"/>
          <p:cNvSpPr txBox="1"/>
          <p:nvPr/>
        </p:nvSpPr>
        <p:spPr>
          <a:xfrm rot="-1997098">
            <a:off x="10555152" y="1415090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2016</a:t>
            </a:r>
            <a:endParaRPr/>
          </a:p>
        </p:txBody>
      </p:sp>
      <p:cxnSp>
        <p:nvCxnSpPr>
          <p:cNvPr id="662" name="Google Shape;662;p71"/>
          <p:cNvCxnSpPr/>
          <p:nvPr/>
        </p:nvCxnSpPr>
        <p:spPr>
          <a:xfrm flipH="1" rot="10800000">
            <a:off x="6739128" y="1998944"/>
            <a:ext cx="786300" cy="578100"/>
          </a:xfrm>
          <a:prstGeom prst="bentConnector3">
            <a:avLst>
              <a:gd fmla="val 100238" name="adj1"/>
            </a:avLst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lg" w="lg" type="oval"/>
          </a:ln>
        </p:spPr>
      </p:cxnSp>
      <p:cxnSp>
        <p:nvCxnSpPr>
          <p:cNvPr id="663" name="Google Shape;663;p71"/>
          <p:cNvCxnSpPr/>
          <p:nvPr/>
        </p:nvCxnSpPr>
        <p:spPr>
          <a:xfrm rot="10800000">
            <a:off x="6739128" y="2560320"/>
            <a:ext cx="0" cy="1682496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4" name="Google Shape;664;p71"/>
          <p:cNvCxnSpPr/>
          <p:nvPr/>
        </p:nvCxnSpPr>
        <p:spPr>
          <a:xfrm flipH="1" rot="10800000">
            <a:off x="7424928" y="1994794"/>
            <a:ext cx="914400" cy="732600"/>
          </a:xfrm>
          <a:prstGeom prst="bentConnector3">
            <a:avLst>
              <a:gd fmla="val 100355" name="adj1"/>
            </a:avLst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lg" w="lg" type="oval"/>
          </a:ln>
        </p:spPr>
      </p:cxnSp>
      <p:cxnSp>
        <p:nvCxnSpPr>
          <p:cNvPr id="665" name="Google Shape;665;p71"/>
          <p:cNvCxnSpPr/>
          <p:nvPr/>
        </p:nvCxnSpPr>
        <p:spPr>
          <a:xfrm rot="10800000">
            <a:off x="7424928" y="2715768"/>
            <a:ext cx="0" cy="192024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6" name="Google Shape;666;p71"/>
          <p:cNvCxnSpPr/>
          <p:nvPr/>
        </p:nvCxnSpPr>
        <p:spPr>
          <a:xfrm flipH="1" rot="10800000">
            <a:off x="8101584" y="1996320"/>
            <a:ext cx="1097400" cy="868800"/>
          </a:xfrm>
          <a:prstGeom prst="bentConnector3">
            <a:avLst>
              <a:gd fmla="val 100344" name="adj1"/>
            </a:avLst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lg" w="lg" type="oval"/>
          </a:ln>
        </p:spPr>
      </p:cxnSp>
      <p:cxnSp>
        <p:nvCxnSpPr>
          <p:cNvPr id="667" name="Google Shape;667;p71"/>
          <p:cNvCxnSpPr/>
          <p:nvPr/>
        </p:nvCxnSpPr>
        <p:spPr>
          <a:xfrm rot="10800000">
            <a:off x="8110728" y="2862072"/>
            <a:ext cx="0" cy="2157984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8" name="Google Shape;668;p71"/>
          <p:cNvSpPr/>
          <p:nvPr/>
        </p:nvSpPr>
        <p:spPr>
          <a:xfrm>
            <a:off x="3048000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71"/>
          <p:cNvSpPr/>
          <p:nvPr/>
        </p:nvSpPr>
        <p:spPr>
          <a:xfrm>
            <a:off x="3322464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71"/>
          <p:cNvSpPr/>
          <p:nvPr/>
        </p:nvSpPr>
        <p:spPr>
          <a:xfrm>
            <a:off x="3596928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71"/>
          <p:cNvSpPr/>
          <p:nvPr/>
        </p:nvSpPr>
        <p:spPr>
          <a:xfrm>
            <a:off x="3886200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71"/>
          <p:cNvSpPr/>
          <p:nvPr/>
        </p:nvSpPr>
        <p:spPr>
          <a:xfrm>
            <a:off x="4160664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71"/>
          <p:cNvSpPr/>
          <p:nvPr/>
        </p:nvSpPr>
        <p:spPr>
          <a:xfrm>
            <a:off x="4435128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71"/>
          <p:cNvSpPr/>
          <p:nvPr/>
        </p:nvSpPr>
        <p:spPr>
          <a:xfrm>
            <a:off x="4724400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71"/>
          <p:cNvSpPr/>
          <p:nvPr/>
        </p:nvSpPr>
        <p:spPr>
          <a:xfrm>
            <a:off x="4998864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71"/>
          <p:cNvSpPr/>
          <p:nvPr/>
        </p:nvSpPr>
        <p:spPr>
          <a:xfrm>
            <a:off x="5273328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7" name="Google Shape;677;p71"/>
          <p:cNvCxnSpPr/>
          <p:nvPr/>
        </p:nvCxnSpPr>
        <p:spPr>
          <a:xfrm rot="10800000">
            <a:off x="8778240" y="2871216"/>
            <a:ext cx="0" cy="219456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8" name="Google Shape;678;p71"/>
          <p:cNvCxnSpPr/>
          <p:nvPr/>
        </p:nvCxnSpPr>
        <p:spPr>
          <a:xfrm rot="-5400000">
            <a:off x="8485890" y="3666402"/>
            <a:ext cx="3328500" cy="600"/>
          </a:xfrm>
          <a:prstGeom prst="bentConnector3">
            <a:avLst>
              <a:gd fmla="val 49999" name="adj1"/>
            </a:avLst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lg" w="lg" type="oval"/>
          </a:ln>
        </p:spPr>
      </p:cxnSp>
      <p:cxnSp>
        <p:nvCxnSpPr>
          <p:cNvPr id="679" name="Google Shape;679;p71"/>
          <p:cNvCxnSpPr/>
          <p:nvPr/>
        </p:nvCxnSpPr>
        <p:spPr>
          <a:xfrm rot="-5400000">
            <a:off x="9153462" y="3684750"/>
            <a:ext cx="3374100" cy="600"/>
          </a:xfrm>
          <a:prstGeom prst="bentConnector3">
            <a:avLst>
              <a:gd fmla="val 50001" name="adj1"/>
            </a:avLst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lg" w="lg" type="oval"/>
          </a:ln>
        </p:spPr>
      </p:cxnSp>
      <p:sp>
        <p:nvSpPr>
          <p:cNvPr id="680" name="Google Shape;680;p71"/>
          <p:cNvSpPr txBox="1"/>
          <p:nvPr/>
        </p:nvSpPr>
        <p:spPr>
          <a:xfrm>
            <a:off x="5702300" y="5926395"/>
            <a:ext cx="349656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ImageNet Classification Error (Top 5)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2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ImageNet and the Rise of Computer Vision</a:t>
            </a:r>
            <a:endParaRPr/>
          </a:p>
        </p:txBody>
      </p:sp>
      <p:sp>
        <p:nvSpPr>
          <p:cNvPr id="686" name="Google Shape;686;p72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HOW A NEW DATASET CHANGED THE GAME FOR COMPUTER VISION EXPERTS</a:t>
            </a:r>
            <a:endParaRPr/>
          </a:p>
        </p:txBody>
      </p:sp>
      <p:sp>
        <p:nvSpPr>
          <p:cNvPr id="687" name="Google Shape;687;p72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688" name="Google Shape;688;p72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https://lh4.googleusercontent.com/nh6qOlyr-kqo9PeKL9l2CJRFLZr_YQcDoV0wzEHd86Uw42B_HsMInfN4mbOkR8Nt3_CxXaQIEvy3So9x9TC9UxEJWsG5s40AnWRBzhsUOVJp8h364C-0oV-mqT5npy-0mtFTBYuuh-I" id="689" name="Google Shape;689;p72"/>
          <p:cNvPicPr preferRelativeResize="0"/>
          <p:nvPr/>
        </p:nvPicPr>
        <p:blipFill rotWithShape="1">
          <a:blip r:embed="rId3">
            <a:alphaModFix/>
          </a:blip>
          <a:srcRect b="36171" l="0" r="0" t="30473"/>
          <a:stretch/>
        </p:blipFill>
        <p:spPr>
          <a:xfrm>
            <a:off x="2847136" y="2401101"/>
            <a:ext cx="137064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3W48HCiVa58TNztaSh5sj8VJpdexnS8XLgcTWa6rcwl8v5FhjedovewGHdFPtOte3qOvR1V4Ww3g4zooZDBHgP-K63pDSnV5eTRJQXrvgfJkRVc6CYSlhcUbTPNMvnVXSCRpjEHz_XM" id="690" name="Google Shape;690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7468" y="2899229"/>
            <a:ext cx="2369312" cy="23693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1" name="Google Shape;691;p72"/>
          <p:cNvCxnSpPr/>
          <p:nvPr/>
        </p:nvCxnSpPr>
        <p:spPr>
          <a:xfrm>
            <a:off x="838200" y="1981200"/>
            <a:ext cx="10972800" cy="0"/>
          </a:xfrm>
          <a:prstGeom prst="straightConnector1">
            <a:avLst/>
          </a:prstGeom>
          <a:noFill/>
          <a:ln cap="flat" cmpd="sng" w="63500">
            <a:solidFill>
              <a:srgbClr val="AFB3A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92" name="Google Shape;692;p72"/>
          <p:cNvCxnSpPr/>
          <p:nvPr/>
        </p:nvCxnSpPr>
        <p:spPr>
          <a:xfrm rot="10800000">
            <a:off x="838200" y="2005584"/>
            <a:ext cx="0" cy="5334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oval"/>
          </a:ln>
        </p:spPr>
      </p:cxnSp>
      <p:sp>
        <p:nvSpPr>
          <p:cNvPr id="693" name="Google Shape;693;p72"/>
          <p:cNvSpPr/>
          <p:nvPr/>
        </p:nvSpPr>
        <p:spPr>
          <a:xfrm>
            <a:off x="1371600" y="5358825"/>
            <a:ext cx="376413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1" marL="74293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14,000,000 </a:t>
            </a:r>
            <a:r>
              <a:rPr b="1" i="0" lang="en-US" sz="16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labeled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images</a:t>
            </a:r>
            <a:endParaRPr/>
          </a:p>
          <a:p>
            <a:pPr indent="-285750" lvl="1" marL="74293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20,000 categories</a:t>
            </a:r>
            <a:endParaRPr/>
          </a:p>
        </p:txBody>
      </p:sp>
      <p:grpSp>
        <p:nvGrpSpPr>
          <p:cNvPr id="694" name="Google Shape;694;p72"/>
          <p:cNvGrpSpPr/>
          <p:nvPr/>
        </p:nvGrpSpPr>
        <p:grpSpPr>
          <a:xfrm>
            <a:off x="5486400" y="2754211"/>
            <a:ext cx="5729732" cy="3203146"/>
            <a:chOff x="1524000" y="3621464"/>
            <a:chExt cx="4889500" cy="2605664"/>
          </a:xfrm>
        </p:grpSpPr>
        <p:pic>
          <p:nvPicPr>
            <p:cNvPr id="695" name="Google Shape;695;p7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524000" y="3687128"/>
              <a:ext cx="4889500" cy="2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6" name="Google Shape;696;p72"/>
            <p:cNvSpPr/>
            <p:nvPr/>
          </p:nvSpPr>
          <p:spPr>
            <a:xfrm>
              <a:off x="1646682" y="3621464"/>
              <a:ext cx="2178050" cy="20269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7" name="Google Shape;697;p72"/>
          <p:cNvSpPr txBox="1"/>
          <p:nvPr/>
        </p:nvSpPr>
        <p:spPr>
          <a:xfrm>
            <a:off x="5702300" y="5926395"/>
            <a:ext cx="349656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ImageNet Classification Error (Top 5)</a:t>
            </a:r>
            <a:endParaRPr/>
          </a:p>
        </p:txBody>
      </p:sp>
      <p:sp>
        <p:nvSpPr>
          <p:cNvPr id="698" name="Google Shape;698;p72"/>
          <p:cNvSpPr/>
          <p:nvPr/>
        </p:nvSpPr>
        <p:spPr>
          <a:xfrm>
            <a:off x="1371600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72"/>
          <p:cNvSpPr txBox="1"/>
          <p:nvPr/>
        </p:nvSpPr>
        <p:spPr>
          <a:xfrm rot="-1997098">
            <a:off x="600384" y="1480198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1960</a:t>
            </a:r>
            <a:endParaRPr/>
          </a:p>
        </p:txBody>
      </p:sp>
      <p:sp>
        <p:nvSpPr>
          <p:cNvPr id="700" name="Google Shape;700;p72"/>
          <p:cNvSpPr txBox="1"/>
          <p:nvPr/>
        </p:nvSpPr>
        <p:spPr>
          <a:xfrm>
            <a:off x="327025" y="2563367"/>
            <a:ext cx="171084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Computer vision </a:t>
            </a:r>
            <a:b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beginning</a:t>
            </a:r>
            <a:endParaRPr/>
          </a:p>
        </p:txBody>
      </p:sp>
      <p:sp>
        <p:nvSpPr>
          <p:cNvPr id="701" name="Google Shape;701;p72"/>
          <p:cNvSpPr/>
          <p:nvPr/>
        </p:nvSpPr>
        <p:spPr>
          <a:xfrm>
            <a:off x="1646064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72"/>
          <p:cNvSpPr/>
          <p:nvPr/>
        </p:nvSpPr>
        <p:spPr>
          <a:xfrm>
            <a:off x="1920528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72"/>
          <p:cNvSpPr/>
          <p:nvPr/>
        </p:nvSpPr>
        <p:spPr>
          <a:xfrm>
            <a:off x="2209800" y="1929343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72"/>
          <p:cNvSpPr/>
          <p:nvPr/>
        </p:nvSpPr>
        <p:spPr>
          <a:xfrm>
            <a:off x="2484264" y="1929343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72"/>
          <p:cNvSpPr/>
          <p:nvPr/>
        </p:nvSpPr>
        <p:spPr>
          <a:xfrm>
            <a:off x="2758728" y="1929343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6" name="Google Shape;706;p72"/>
          <p:cNvCxnSpPr/>
          <p:nvPr/>
        </p:nvCxnSpPr>
        <p:spPr>
          <a:xfrm flipH="1" rot="10800000">
            <a:off x="6071616" y="1992781"/>
            <a:ext cx="585300" cy="457200"/>
          </a:xfrm>
          <a:prstGeom prst="bentConnector3">
            <a:avLst>
              <a:gd fmla="val 99956" name="adj1"/>
            </a:avLst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lg" w="lg" type="oval"/>
          </a:ln>
        </p:spPr>
      </p:cxnSp>
      <p:cxnSp>
        <p:nvCxnSpPr>
          <p:cNvPr id="707" name="Google Shape;707;p72"/>
          <p:cNvCxnSpPr/>
          <p:nvPr/>
        </p:nvCxnSpPr>
        <p:spPr>
          <a:xfrm rot="10800000">
            <a:off x="6071616" y="2438400"/>
            <a:ext cx="0" cy="97840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8" name="Google Shape;708;p72"/>
          <p:cNvSpPr txBox="1"/>
          <p:nvPr/>
        </p:nvSpPr>
        <p:spPr>
          <a:xfrm rot="-1997098">
            <a:off x="6320114" y="1415090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2011</a:t>
            </a:r>
            <a:endParaRPr/>
          </a:p>
        </p:txBody>
      </p:sp>
      <p:sp>
        <p:nvSpPr>
          <p:cNvPr id="709" name="Google Shape;709;p72"/>
          <p:cNvSpPr txBox="1"/>
          <p:nvPr/>
        </p:nvSpPr>
        <p:spPr>
          <a:xfrm rot="-1997098">
            <a:off x="7167122" y="1415090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2012</a:t>
            </a:r>
            <a:endParaRPr/>
          </a:p>
        </p:txBody>
      </p:sp>
      <p:sp>
        <p:nvSpPr>
          <p:cNvPr id="710" name="Google Shape;710;p72"/>
          <p:cNvSpPr txBox="1"/>
          <p:nvPr/>
        </p:nvSpPr>
        <p:spPr>
          <a:xfrm rot="-1997098">
            <a:off x="8014130" y="1415090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2013</a:t>
            </a:r>
            <a:endParaRPr/>
          </a:p>
        </p:txBody>
      </p:sp>
      <p:sp>
        <p:nvSpPr>
          <p:cNvPr id="711" name="Google Shape;711;p72"/>
          <p:cNvSpPr txBox="1"/>
          <p:nvPr/>
        </p:nvSpPr>
        <p:spPr>
          <a:xfrm rot="-1997098">
            <a:off x="8861138" y="1415090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2014</a:t>
            </a:r>
            <a:endParaRPr/>
          </a:p>
        </p:txBody>
      </p:sp>
      <p:sp>
        <p:nvSpPr>
          <p:cNvPr id="712" name="Google Shape;712;p72"/>
          <p:cNvSpPr txBox="1"/>
          <p:nvPr/>
        </p:nvSpPr>
        <p:spPr>
          <a:xfrm rot="-1997098">
            <a:off x="9708146" y="1415090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2015</a:t>
            </a:r>
            <a:endParaRPr/>
          </a:p>
        </p:txBody>
      </p:sp>
      <p:sp>
        <p:nvSpPr>
          <p:cNvPr id="713" name="Google Shape;713;p72"/>
          <p:cNvSpPr txBox="1"/>
          <p:nvPr/>
        </p:nvSpPr>
        <p:spPr>
          <a:xfrm rot="-1997098">
            <a:off x="10555152" y="1415090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2016</a:t>
            </a:r>
            <a:endParaRPr/>
          </a:p>
        </p:txBody>
      </p:sp>
      <p:cxnSp>
        <p:nvCxnSpPr>
          <p:cNvPr id="714" name="Google Shape;714;p72"/>
          <p:cNvCxnSpPr/>
          <p:nvPr/>
        </p:nvCxnSpPr>
        <p:spPr>
          <a:xfrm flipH="1" rot="10800000">
            <a:off x="6739128" y="1998944"/>
            <a:ext cx="786300" cy="578100"/>
          </a:xfrm>
          <a:prstGeom prst="bentConnector3">
            <a:avLst>
              <a:gd fmla="val 100238" name="adj1"/>
            </a:avLst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lg" w="lg" type="oval"/>
          </a:ln>
        </p:spPr>
      </p:cxnSp>
      <p:cxnSp>
        <p:nvCxnSpPr>
          <p:cNvPr id="715" name="Google Shape;715;p72"/>
          <p:cNvCxnSpPr/>
          <p:nvPr/>
        </p:nvCxnSpPr>
        <p:spPr>
          <a:xfrm rot="10800000">
            <a:off x="6739128" y="2560320"/>
            <a:ext cx="0" cy="1682496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6" name="Google Shape;716;p72"/>
          <p:cNvCxnSpPr/>
          <p:nvPr/>
        </p:nvCxnSpPr>
        <p:spPr>
          <a:xfrm flipH="1" rot="10800000">
            <a:off x="7424928" y="1994794"/>
            <a:ext cx="914400" cy="732600"/>
          </a:xfrm>
          <a:prstGeom prst="bentConnector3">
            <a:avLst>
              <a:gd fmla="val 100355" name="adj1"/>
            </a:avLst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lg" w="lg" type="oval"/>
          </a:ln>
        </p:spPr>
      </p:cxnSp>
      <p:cxnSp>
        <p:nvCxnSpPr>
          <p:cNvPr id="717" name="Google Shape;717;p72"/>
          <p:cNvCxnSpPr/>
          <p:nvPr/>
        </p:nvCxnSpPr>
        <p:spPr>
          <a:xfrm rot="10800000">
            <a:off x="7424928" y="2715768"/>
            <a:ext cx="0" cy="192024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8" name="Google Shape;718;p72"/>
          <p:cNvCxnSpPr/>
          <p:nvPr/>
        </p:nvCxnSpPr>
        <p:spPr>
          <a:xfrm flipH="1" rot="10800000">
            <a:off x="8101584" y="1996320"/>
            <a:ext cx="1097400" cy="868800"/>
          </a:xfrm>
          <a:prstGeom prst="bentConnector3">
            <a:avLst>
              <a:gd fmla="val 100344" name="adj1"/>
            </a:avLst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lg" w="lg" type="oval"/>
          </a:ln>
        </p:spPr>
      </p:cxnSp>
      <p:cxnSp>
        <p:nvCxnSpPr>
          <p:cNvPr id="719" name="Google Shape;719;p72"/>
          <p:cNvCxnSpPr/>
          <p:nvPr/>
        </p:nvCxnSpPr>
        <p:spPr>
          <a:xfrm rot="10800000">
            <a:off x="8110728" y="2862072"/>
            <a:ext cx="0" cy="2157984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0" name="Google Shape;720;p72"/>
          <p:cNvSpPr/>
          <p:nvPr/>
        </p:nvSpPr>
        <p:spPr>
          <a:xfrm>
            <a:off x="3048000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2"/>
          <p:cNvSpPr/>
          <p:nvPr/>
        </p:nvSpPr>
        <p:spPr>
          <a:xfrm>
            <a:off x="3322464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2"/>
          <p:cNvSpPr/>
          <p:nvPr/>
        </p:nvSpPr>
        <p:spPr>
          <a:xfrm>
            <a:off x="3596928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2"/>
          <p:cNvSpPr/>
          <p:nvPr/>
        </p:nvSpPr>
        <p:spPr>
          <a:xfrm>
            <a:off x="3886200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2"/>
          <p:cNvSpPr/>
          <p:nvPr/>
        </p:nvSpPr>
        <p:spPr>
          <a:xfrm>
            <a:off x="4160664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2"/>
          <p:cNvSpPr/>
          <p:nvPr/>
        </p:nvSpPr>
        <p:spPr>
          <a:xfrm>
            <a:off x="4435128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2"/>
          <p:cNvSpPr/>
          <p:nvPr/>
        </p:nvSpPr>
        <p:spPr>
          <a:xfrm>
            <a:off x="4724400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2"/>
          <p:cNvSpPr/>
          <p:nvPr/>
        </p:nvSpPr>
        <p:spPr>
          <a:xfrm>
            <a:off x="4998864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2"/>
          <p:cNvSpPr/>
          <p:nvPr/>
        </p:nvSpPr>
        <p:spPr>
          <a:xfrm>
            <a:off x="5273328" y="1828800"/>
            <a:ext cx="137668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9" name="Google Shape;729;p72"/>
          <p:cNvCxnSpPr/>
          <p:nvPr/>
        </p:nvCxnSpPr>
        <p:spPr>
          <a:xfrm rot="10800000">
            <a:off x="8778240" y="2871216"/>
            <a:ext cx="0" cy="219456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0" name="Google Shape;730;p72"/>
          <p:cNvCxnSpPr/>
          <p:nvPr/>
        </p:nvCxnSpPr>
        <p:spPr>
          <a:xfrm rot="-5400000">
            <a:off x="8485890" y="3666402"/>
            <a:ext cx="3328500" cy="600"/>
          </a:xfrm>
          <a:prstGeom prst="bentConnector3">
            <a:avLst>
              <a:gd fmla="val 49999" name="adj1"/>
            </a:avLst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lg" w="lg" type="oval"/>
          </a:ln>
        </p:spPr>
      </p:cxnSp>
      <p:cxnSp>
        <p:nvCxnSpPr>
          <p:cNvPr id="731" name="Google Shape;731;p72"/>
          <p:cNvCxnSpPr/>
          <p:nvPr/>
        </p:nvCxnSpPr>
        <p:spPr>
          <a:xfrm rot="-5400000">
            <a:off x="9153462" y="3684750"/>
            <a:ext cx="3374100" cy="600"/>
          </a:xfrm>
          <a:prstGeom prst="bentConnector3">
            <a:avLst>
              <a:gd fmla="val 50001" name="adj1"/>
            </a:avLst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lg" w="lg" type="oval"/>
          </a:ln>
        </p:spPr>
      </p:cxnSp>
      <p:cxnSp>
        <p:nvCxnSpPr>
          <p:cNvPr id="732" name="Google Shape;732;p72"/>
          <p:cNvCxnSpPr/>
          <p:nvPr/>
        </p:nvCxnSpPr>
        <p:spPr>
          <a:xfrm flipH="1" rot="10800000">
            <a:off x="4793234" y="2019300"/>
            <a:ext cx="2631694" cy="815632"/>
          </a:xfrm>
          <a:prstGeom prst="straightConnector1">
            <a:avLst/>
          </a:prstGeom>
          <a:noFill/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lg" w="lg" type="stealth"/>
          </a:ln>
        </p:spPr>
      </p:cxn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73"/>
          <p:cNvSpPr txBox="1"/>
          <p:nvPr>
            <p:ph type="title"/>
          </p:nvPr>
        </p:nvSpPr>
        <p:spPr>
          <a:xfrm>
            <a:off x="914401" y="2057403"/>
            <a:ext cx="10361615" cy="18287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</a:pPr>
            <a:r>
              <a:rPr lang="en-US"/>
              <a:t>The Challenge of </a:t>
            </a:r>
            <a:br>
              <a:rPr lang="en-US"/>
            </a:br>
            <a:r>
              <a:rPr lang="en-US"/>
              <a:t>Big Data Labeling</a:t>
            </a:r>
            <a:endParaRPr/>
          </a:p>
        </p:txBody>
      </p:sp>
      <p:sp>
        <p:nvSpPr>
          <p:cNvPr id="738" name="Google Shape;738;p73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solidFill>
                  <a:schemeClr val="accent2"/>
                </a:solidFill>
              </a:rPr>
              <a:t>THE CRISIS OF THE POST BIG DATA ERA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3000">
        <p:fade thruBlk="1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74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Labeling Superheroes</a:t>
            </a:r>
            <a:endParaRPr/>
          </a:p>
        </p:txBody>
      </p:sp>
      <p:sp>
        <p:nvSpPr>
          <p:cNvPr id="744" name="Google Shape;744;p74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THERE IS JUST TOO MUCH TO LABEL!</a:t>
            </a:r>
            <a:endParaRPr/>
          </a:p>
        </p:txBody>
      </p:sp>
      <p:sp>
        <p:nvSpPr>
          <p:cNvPr id="745" name="Google Shape;745;p74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746" name="Google Shape;746;p74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https://lh6.googleusercontent.com/YSUYUSCn25fYyIJlTuarE_3irIMISE7icyYegs4ra3pmX7z4RigRLum-BfuEBaWpu1S8ZO-syIYyFo7hT574w3Ag__cQNnZC9NGsYj1HOxJpJr2Myt4qqV86uQQIDYyJHeYzWbnYg3M" id="747" name="Google Shape;747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752600"/>
            <a:ext cx="8915400" cy="400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5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The Big Data Labeling Crisis</a:t>
            </a:r>
            <a:endParaRPr/>
          </a:p>
        </p:txBody>
      </p:sp>
      <p:sp>
        <p:nvSpPr>
          <p:cNvPr id="753" name="Google Shape;753;p75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WHY WE’RE NOT OUT OF THE WOODS YET</a:t>
            </a:r>
            <a:endParaRPr/>
          </a:p>
        </p:txBody>
      </p:sp>
      <p:sp>
        <p:nvSpPr>
          <p:cNvPr id="754" name="Google Shape;754;p75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755" name="Google Shape;755;p75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6" name="Google Shape;756;p75"/>
          <p:cNvPicPr preferRelativeResize="0"/>
          <p:nvPr/>
        </p:nvPicPr>
        <p:blipFill rotWithShape="1">
          <a:blip r:embed="rId3">
            <a:alphaModFix/>
          </a:blip>
          <a:srcRect b="0" l="8001" r="24000" t="0"/>
          <a:stretch/>
        </p:blipFill>
        <p:spPr>
          <a:xfrm>
            <a:off x="2263902" y="1676221"/>
            <a:ext cx="2961132" cy="2438579"/>
          </a:xfrm>
          <a:prstGeom prst="rect">
            <a:avLst/>
          </a:prstGeom>
          <a:noFill/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7" name="Google Shape;757;p75"/>
          <p:cNvPicPr preferRelativeResize="0"/>
          <p:nvPr/>
        </p:nvPicPr>
        <p:blipFill rotWithShape="1">
          <a:blip r:embed="rId3">
            <a:alphaModFix/>
          </a:blip>
          <a:srcRect b="0" l="8001" r="24000" t="0"/>
          <a:stretch/>
        </p:blipFill>
        <p:spPr>
          <a:xfrm>
            <a:off x="1762602" y="1923087"/>
            <a:ext cx="2961132" cy="2438579"/>
          </a:xfrm>
          <a:prstGeom prst="rect">
            <a:avLst/>
          </a:prstGeom>
          <a:noFill/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8" name="Google Shape;758;p75"/>
          <p:cNvPicPr preferRelativeResize="0"/>
          <p:nvPr/>
        </p:nvPicPr>
        <p:blipFill rotWithShape="1">
          <a:blip r:embed="rId3">
            <a:alphaModFix/>
          </a:blip>
          <a:srcRect b="0" l="8001" r="24000" t="0"/>
          <a:stretch/>
        </p:blipFill>
        <p:spPr>
          <a:xfrm>
            <a:off x="1261301" y="2169953"/>
            <a:ext cx="2961132" cy="2438579"/>
          </a:xfrm>
          <a:prstGeom prst="rect">
            <a:avLst/>
          </a:prstGeom>
          <a:noFill/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9" name="Google Shape;759;p75"/>
          <p:cNvPicPr preferRelativeResize="0"/>
          <p:nvPr/>
        </p:nvPicPr>
        <p:blipFill rotWithShape="1">
          <a:blip r:embed="rId3">
            <a:alphaModFix/>
          </a:blip>
          <a:srcRect b="0" l="8001" r="24000" t="0"/>
          <a:stretch/>
        </p:blipFill>
        <p:spPr>
          <a:xfrm>
            <a:off x="760000" y="2416819"/>
            <a:ext cx="2961132" cy="2438579"/>
          </a:xfrm>
          <a:prstGeom prst="rect">
            <a:avLst/>
          </a:prstGeom>
          <a:noFill/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0" name="Google Shape;760;p75"/>
          <p:cNvPicPr preferRelativeResize="0"/>
          <p:nvPr/>
        </p:nvPicPr>
        <p:blipFill rotWithShape="1">
          <a:blip r:embed="rId3">
            <a:alphaModFix/>
          </a:blip>
          <a:srcRect b="0" l="8001" r="24000" t="0"/>
          <a:stretch/>
        </p:blipFill>
        <p:spPr>
          <a:xfrm>
            <a:off x="258699" y="2663684"/>
            <a:ext cx="2961132" cy="2438579"/>
          </a:xfrm>
          <a:prstGeom prst="rect">
            <a:avLst/>
          </a:prstGeom>
          <a:noFill/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61" name="Google Shape;761;p75"/>
          <p:cNvCxnSpPr/>
          <p:nvPr/>
        </p:nvCxnSpPr>
        <p:spPr>
          <a:xfrm flipH="1" rot="10800000">
            <a:off x="3243168" y="4223103"/>
            <a:ext cx="1997297" cy="987463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miter lim="800000"/>
            <a:headEnd len="lg" w="lg" type="triangle"/>
            <a:tailEnd len="lg" w="lg" type="triangle"/>
          </a:ln>
        </p:spPr>
      </p:cxnSp>
      <p:sp>
        <p:nvSpPr>
          <p:cNvPr id="762" name="Google Shape;762;p75"/>
          <p:cNvSpPr txBox="1"/>
          <p:nvPr/>
        </p:nvSpPr>
        <p:spPr>
          <a:xfrm rot="-1590970">
            <a:off x="3214212" y="4754022"/>
            <a:ext cx="2209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30 frames / second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76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The Big Data Labeling Crisis</a:t>
            </a:r>
            <a:endParaRPr/>
          </a:p>
        </p:txBody>
      </p:sp>
      <p:sp>
        <p:nvSpPr>
          <p:cNvPr id="768" name="Google Shape;768;p76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WHY WE’RE NOT OUT OF THE WOODS YET</a:t>
            </a:r>
            <a:endParaRPr/>
          </a:p>
        </p:txBody>
      </p:sp>
      <p:sp>
        <p:nvSpPr>
          <p:cNvPr id="769" name="Google Shape;769;p76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770" name="Google Shape;770;p76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71" name="Google Shape;771;p76"/>
          <p:cNvPicPr preferRelativeResize="0"/>
          <p:nvPr/>
        </p:nvPicPr>
        <p:blipFill rotWithShape="1">
          <a:blip r:embed="rId3">
            <a:alphaModFix/>
          </a:blip>
          <a:srcRect b="0" l="8001" r="24000" t="0"/>
          <a:stretch/>
        </p:blipFill>
        <p:spPr>
          <a:xfrm>
            <a:off x="2263902" y="1676221"/>
            <a:ext cx="2961132" cy="2438579"/>
          </a:xfrm>
          <a:prstGeom prst="rect">
            <a:avLst/>
          </a:prstGeom>
          <a:noFill/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2" name="Google Shape;772;p76"/>
          <p:cNvPicPr preferRelativeResize="0"/>
          <p:nvPr/>
        </p:nvPicPr>
        <p:blipFill rotWithShape="1">
          <a:blip r:embed="rId3">
            <a:alphaModFix/>
          </a:blip>
          <a:srcRect b="0" l="8001" r="24000" t="0"/>
          <a:stretch/>
        </p:blipFill>
        <p:spPr>
          <a:xfrm>
            <a:off x="1762602" y="1923087"/>
            <a:ext cx="2961132" cy="2438579"/>
          </a:xfrm>
          <a:prstGeom prst="rect">
            <a:avLst/>
          </a:prstGeom>
          <a:noFill/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3" name="Google Shape;773;p76"/>
          <p:cNvPicPr preferRelativeResize="0"/>
          <p:nvPr/>
        </p:nvPicPr>
        <p:blipFill rotWithShape="1">
          <a:blip r:embed="rId3">
            <a:alphaModFix/>
          </a:blip>
          <a:srcRect b="0" l="8001" r="24000" t="0"/>
          <a:stretch/>
        </p:blipFill>
        <p:spPr>
          <a:xfrm>
            <a:off x="1261301" y="2169953"/>
            <a:ext cx="2961132" cy="2438579"/>
          </a:xfrm>
          <a:prstGeom prst="rect">
            <a:avLst/>
          </a:prstGeom>
          <a:noFill/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4" name="Google Shape;774;p76"/>
          <p:cNvPicPr preferRelativeResize="0"/>
          <p:nvPr/>
        </p:nvPicPr>
        <p:blipFill rotWithShape="1">
          <a:blip r:embed="rId3">
            <a:alphaModFix/>
          </a:blip>
          <a:srcRect b="0" l="8001" r="24000" t="0"/>
          <a:stretch/>
        </p:blipFill>
        <p:spPr>
          <a:xfrm>
            <a:off x="760000" y="2416819"/>
            <a:ext cx="2961132" cy="2438579"/>
          </a:xfrm>
          <a:prstGeom prst="rect">
            <a:avLst/>
          </a:prstGeom>
          <a:noFill/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5" name="Google Shape;775;p76"/>
          <p:cNvPicPr preferRelativeResize="0"/>
          <p:nvPr/>
        </p:nvPicPr>
        <p:blipFill rotWithShape="1">
          <a:blip r:embed="rId3">
            <a:alphaModFix/>
          </a:blip>
          <a:srcRect b="0" l="8001" r="24000" t="0"/>
          <a:stretch/>
        </p:blipFill>
        <p:spPr>
          <a:xfrm>
            <a:off x="258699" y="2663684"/>
            <a:ext cx="2961132" cy="2438579"/>
          </a:xfrm>
          <a:prstGeom prst="rect">
            <a:avLst/>
          </a:prstGeom>
          <a:noFill/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76" name="Google Shape;776;p76"/>
          <p:cNvCxnSpPr/>
          <p:nvPr/>
        </p:nvCxnSpPr>
        <p:spPr>
          <a:xfrm flipH="1" rot="10800000">
            <a:off x="3243168" y="4223103"/>
            <a:ext cx="1997297" cy="987463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miter lim="800000"/>
            <a:headEnd len="lg" w="lg" type="triangle"/>
            <a:tailEnd len="lg" w="lg" type="triangle"/>
          </a:ln>
        </p:spPr>
      </p:cxnSp>
      <p:sp>
        <p:nvSpPr>
          <p:cNvPr id="777" name="Google Shape;777;p76"/>
          <p:cNvSpPr txBox="1"/>
          <p:nvPr/>
        </p:nvSpPr>
        <p:spPr>
          <a:xfrm rot="-1590970">
            <a:off x="3214212" y="4754022"/>
            <a:ext cx="2209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30 frames / second</a:t>
            </a:r>
            <a:endParaRPr/>
          </a:p>
        </p:txBody>
      </p:sp>
      <p:sp>
        <p:nvSpPr>
          <p:cNvPr id="778" name="Google Shape;778;p76"/>
          <p:cNvSpPr txBox="1"/>
          <p:nvPr/>
        </p:nvSpPr>
        <p:spPr>
          <a:xfrm>
            <a:off x="6449568" y="4590871"/>
            <a:ext cx="528523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~20 cars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 10 seconds of video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 30 frames per second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~ 1h40 for labeling of 10s video at 1 box/second</a:t>
            </a:r>
            <a:endParaRPr/>
          </a:p>
        </p:txBody>
      </p:sp>
      <p:grpSp>
        <p:nvGrpSpPr>
          <p:cNvPr id="779" name="Google Shape;779;p76"/>
          <p:cNvGrpSpPr/>
          <p:nvPr/>
        </p:nvGrpSpPr>
        <p:grpSpPr>
          <a:xfrm>
            <a:off x="6678168" y="1371600"/>
            <a:ext cx="4370832" cy="3200400"/>
            <a:chOff x="6678168" y="1371600"/>
            <a:chExt cx="4370832" cy="3200400"/>
          </a:xfrm>
        </p:grpSpPr>
        <p:pic>
          <p:nvPicPr>
            <p:cNvPr id="780" name="Google Shape;780;p76"/>
            <p:cNvPicPr preferRelativeResize="0"/>
            <p:nvPr/>
          </p:nvPicPr>
          <p:blipFill rotWithShape="1">
            <a:blip r:embed="rId3">
              <a:alphaModFix/>
            </a:blip>
            <a:srcRect b="0" l="0" r="23519" t="0"/>
            <a:stretch/>
          </p:blipFill>
          <p:spPr>
            <a:xfrm>
              <a:off x="6678168" y="1371600"/>
              <a:ext cx="4370832" cy="320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1" name="Google Shape;781;p76"/>
            <p:cNvSpPr/>
            <p:nvPr/>
          </p:nvSpPr>
          <p:spPr>
            <a:xfrm>
              <a:off x="7696200" y="3048000"/>
              <a:ext cx="685800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76"/>
            <p:cNvSpPr/>
            <p:nvPr/>
          </p:nvSpPr>
          <p:spPr>
            <a:xfrm>
              <a:off x="6934200" y="3200400"/>
              <a:ext cx="914400" cy="6858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76"/>
            <p:cNvSpPr/>
            <p:nvPr/>
          </p:nvSpPr>
          <p:spPr>
            <a:xfrm>
              <a:off x="8915400" y="3009900"/>
              <a:ext cx="574548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76"/>
            <p:cNvSpPr/>
            <p:nvPr/>
          </p:nvSpPr>
          <p:spPr>
            <a:xfrm>
              <a:off x="8305800" y="3009900"/>
              <a:ext cx="405384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76"/>
            <p:cNvSpPr/>
            <p:nvPr/>
          </p:nvSpPr>
          <p:spPr>
            <a:xfrm>
              <a:off x="9144000" y="3962400"/>
              <a:ext cx="1219200" cy="606463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76"/>
            <p:cNvSpPr/>
            <p:nvPr/>
          </p:nvSpPr>
          <p:spPr>
            <a:xfrm>
              <a:off x="8533808" y="2895601"/>
              <a:ext cx="332824" cy="3048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76"/>
            <p:cNvSpPr/>
            <p:nvPr/>
          </p:nvSpPr>
          <p:spPr>
            <a:xfrm>
              <a:off x="6778752" y="3124199"/>
              <a:ext cx="588264" cy="522249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76"/>
            <p:cNvSpPr/>
            <p:nvPr/>
          </p:nvSpPr>
          <p:spPr>
            <a:xfrm>
              <a:off x="7315200" y="3009900"/>
              <a:ext cx="457200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76"/>
            <p:cNvSpPr/>
            <p:nvPr/>
          </p:nvSpPr>
          <p:spPr>
            <a:xfrm>
              <a:off x="6678168" y="3798848"/>
              <a:ext cx="329776" cy="773152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76"/>
            <p:cNvSpPr/>
            <p:nvPr/>
          </p:nvSpPr>
          <p:spPr>
            <a:xfrm>
              <a:off x="7690274" y="2855842"/>
              <a:ext cx="499792" cy="420758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76"/>
            <p:cNvSpPr/>
            <p:nvPr/>
          </p:nvSpPr>
          <p:spPr>
            <a:xfrm>
              <a:off x="8116142" y="2864806"/>
              <a:ext cx="381592" cy="259393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76"/>
            <p:cNvSpPr/>
            <p:nvPr/>
          </p:nvSpPr>
          <p:spPr>
            <a:xfrm>
              <a:off x="9182941" y="2864806"/>
              <a:ext cx="331961" cy="335594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76"/>
            <p:cNvSpPr/>
            <p:nvPr/>
          </p:nvSpPr>
          <p:spPr>
            <a:xfrm>
              <a:off x="8692134" y="2667000"/>
              <a:ext cx="294132" cy="2286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76"/>
            <p:cNvSpPr/>
            <p:nvPr/>
          </p:nvSpPr>
          <p:spPr>
            <a:xfrm>
              <a:off x="9024958" y="2696135"/>
              <a:ext cx="277618" cy="27566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76"/>
            <p:cNvSpPr/>
            <p:nvPr/>
          </p:nvSpPr>
          <p:spPr>
            <a:xfrm>
              <a:off x="9460558" y="2743199"/>
              <a:ext cx="270757" cy="2286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76"/>
            <p:cNvSpPr/>
            <p:nvPr/>
          </p:nvSpPr>
          <p:spPr>
            <a:xfrm>
              <a:off x="9460558" y="2568387"/>
              <a:ext cx="203126" cy="17167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76"/>
            <p:cNvSpPr/>
            <p:nvPr/>
          </p:nvSpPr>
          <p:spPr>
            <a:xfrm>
              <a:off x="8856291" y="2486584"/>
              <a:ext cx="188933" cy="17145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76"/>
            <p:cNvSpPr/>
            <p:nvPr/>
          </p:nvSpPr>
          <p:spPr>
            <a:xfrm>
              <a:off x="9225533" y="2468710"/>
              <a:ext cx="162911" cy="18932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76"/>
            <p:cNvSpPr/>
            <p:nvPr/>
          </p:nvSpPr>
          <p:spPr>
            <a:xfrm>
              <a:off x="6966275" y="2830552"/>
              <a:ext cx="300157" cy="262854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76"/>
            <p:cNvSpPr/>
            <p:nvPr/>
          </p:nvSpPr>
          <p:spPr>
            <a:xfrm>
              <a:off x="8381999" y="2628899"/>
              <a:ext cx="151809" cy="1524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76"/>
            <p:cNvSpPr/>
            <p:nvPr/>
          </p:nvSpPr>
          <p:spPr>
            <a:xfrm>
              <a:off x="7808480" y="2743199"/>
              <a:ext cx="240031" cy="152402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77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The AI + Human-in-the-Loop Approach</a:t>
            </a:r>
            <a:endParaRPr/>
          </a:p>
        </p:txBody>
      </p:sp>
      <p:sp>
        <p:nvSpPr>
          <p:cNvPr id="807" name="Google Shape;807;p77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THE BEST OF BOTH WORLD</a:t>
            </a:r>
            <a:endParaRPr/>
          </a:p>
        </p:txBody>
      </p:sp>
      <p:sp>
        <p:nvSpPr>
          <p:cNvPr id="808" name="Google Shape;808;p77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809" name="Google Shape;809;p77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10" name="Google Shape;810;p77"/>
          <p:cNvGrpSpPr/>
          <p:nvPr/>
        </p:nvGrpSpPr>
        <p:grpSpPr>
          <a:xfrm>
            <a:off x="1066800" y="1447800"/>
            <a:ext cx="6140321" cy="4754880"/>
            <a:chOff x="6678168" y="1371600"/>
            <a:chExt cx="4370832" cy="3200400"/>
          </a:xfrm>
        </p:grpSpPr>
        <p:pic>
          <p:nvPicPr>
            <p:cNvPr id="811" name="Google Shape;811;p77"/>
            <p:cNvPicPr preferRelativeResize="0"/>
            <p:nvPr/>
          </p:nvPicPr>
          <p:blipFill rotWithShape="1">
            <a:blip r:embed="rId3">
              <a:alphaModFix/>
            </a:blip>
            <a:srcRect b="0" l="0" r="23519" t="0"/>
            <a:stretch/>
          </p:blipFill>
          <p:spPr>
            <a:xfrm>
              <a:off x="6678168" y="1371600"/>
              <a:ext cx="4370832" cy="320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2" name="Google Shape;812;p77"/>
            <p:cNvSpPr/>
            <p:nvPr/>
          </p:nvSpPr>
          <p:spPr>
            <a:xfrm>
              <a:off x="7696200" y="3048000"/>
              <a:ext cx="685800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77"/>
            <p:cNvSpPr/>
            <p:nvPr/>
          </p:nvSpPr>
          <p:spPr>
            <a:xfrm>
              <a:off x="6934200" y="3200400"/>
              <a:ext cx="914400" cy="6858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77"/>
            <p:cNvSpPr/>
            <p:nvPr/>
          </p:nvSpPr>
          <p:spPr>
            <a:xfrm>
              <a:off x="8784426" y="3238500"/>
              <a:ext cx="574548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77"/>
            <p:cNvSpPr/>
            <p:nvPr/>
          </p:nvSpPr>
          <p:spPr>
            <a:xfrm>
              <a:off x="8305800" y="3009900"/>
              <a:ext cx="405384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77"/>
            <p:cNvSpPr/>
            <p:nvPr/>
          </p:nvSpPr>
          <p:spPr>
            <a:xfrm>
              <a:off x="9144000" y="3962400"/>
              <a:ext cx="1219200" cy="606463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77"/>
            <p:cNvSpPr/>
            <p:nvPr/>
          </p:nvSpPr>
          <p:spPr>
            <a:xfrm>
              <a:off x="8533808" y="2895601"/>
              <a:ext cx="332824" cy="3048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77"/>
            <p:cNvSpPr/>
            <p:nvPr/>
          </p:nvSpPr>
          <p:spPr>
            <a:xfrm>
              <a:off x="6778752" y="3124199"/>
              <a:ext cx="588264" cy="522249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77"/>
            <p:cNvSpPr/>
            <p:nvPr/>
          </p:nvSpPr>
          <p:spPr>
            <a:xfrm>
              <a:off x="7315200" y="3009900"/>
              <a:ext cx="457200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77"/>
            <p:cNvSpPr/>
            <p:nvPr/>
          </p:nvSpPr>
          <p:spPr>
            <a:xfrm>
              <a:off x="6678168" y="3798848"/>
              <a:ext cx="329776" cy="773152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77"/>
            <p:cNvSpPr/>
            <p:nvPr/>
          </p:nvSpPr>
          <p:spPr>
            <a:xfrm>
              <a:off x="7690274" y="2855842"/>
              <a:ext cx="499792" cy="420758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77"/>
            <p:cNvSpPr/>
            <p:nvPr/>
          </p:nvSpPr>
          <p:spPr>
            <a:xfrm>
              <a:off x="8116142" y="2864806"/>
              <a:ext cx="381592" cy="259393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77"/>
            <p:cNvSpPr/>
            <p:nvPr/>
          </p:nvSpPr>
          <p:spPr>
            <a:xfrm>
              <a:off x="9182941" y="2864806"/>
              <a:ext cx="331961" cy="335594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77"/>
            <p:cNvSpPr/>
            <p:nvPr/>
          </p:nvSpPr>
          <p:spPr>
            <a:xfrm>
              <a:off x="8692134" y="2667000"/>
              <a:ext cx="294132" cy="2286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77"/>
            <p:cNvSpPr/>
            <p:nvPr/>
          </p:nvSpPr>
          <p:spPr>
            <a:xfrm>
              <a:off x="9024958" y="2696135"/>
              <a:ext cx="277618" cy="27566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77"/>
            <p:cNvSpPr/>
            <p:nvPr/>
          </p:nvSpPr>
          <p:spPr>
            <a:xfrm>
              <a:off x="9460558" y="2743199"/>
              <a:ext cx="270757" cy="2286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77"/>
            <p:cNvSpPr/>
            <p:nvPr/>
          </p:nvSpPr>
          <p:spPr>
            <a:xfrm>
              <a:off x="9460558" y="2568387"/>
              <a:ext cx="203126" cy="17167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77"/>
            <p:cNvSpPr/>
            <p:nvPr/>
          </p:nvSpPr>
          <p:spPr>
            <a:xfrm>
              <a:off x="8856291" y="2486584"/>
              <a:ext cx="188933" cy="17145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77"/>
            <p:cNvSpPr/>
            <p:nvPr/>
          </p:nvSpPr>
          <p:spPr>
            <a:xfrm>
              <a:off x="9225533" y="2468710"/>
              <a:ext cx="162911" cy="18932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77"/>
            <p:cNvSpPr/>
            <p:nvPr/>
          </p:nvSpPr>
          <p:spPr>
            <a:xfrm>
              <a:off x="6966275" y="2830552"/>
              <a:ext cx="300157" cy="262854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77"/>
            <p:cNvSpPr/>
            <p:nvPr/>
          </p:nvSpPr>
          <p:spPr>
            <a:xfrm>
              <a:off x="8381999" y="2628899"/>
              <a:ext cx="151809" cy="1524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77"/>
            <p:cNvSpPr/>
            <p:nvPr/>
          </p:nvSpPr>
          <p:spPr>
            <a:xfrm>
              <a:off x="7808480" y="2743199"/>
              <a:ext cx="240031" cy="152402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3" name="Google Shape;833;p77"/>
          <p:cNvSpPr txBox="1"/>
          <p:nvPr/>
        </p:nvSpPr>
        <p:spPr>
          <a:xfrm>
            <a:off x="7924800" y="1752600"/>
            <a:ext cx="342900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Object detection: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YOLO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SSD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R-CNN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78"/>
          <p:cNvSpPr/>
          <p:nvPr/>
        </p:nvSpPr>
        <p:spPr>
          <a:xfrm>
            <a:off x="8228319" y="4177569"/>
            <a:ext cx="2743200" cy="549488"/>
          </a:xfrm>
          <a:prstGeom prst="roundRect">
            <a:avLst>
              <a:gd fmla="val 16667" name="adj"/>
            </a:avLst>
          </a:prstGeom>
          <a:solidFill>
            <a:srgbClr val="F3DEE9"/>
          </a:solidFill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78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The AI + Human-in-the-Loop Approach</a:t>
            </a:r>
            <a:endParaRPr/>
          </a:p>
        </p:txBody>
      </p:sp>
      <p:sp>
        <p:nvSpPr>
          <p:cNvPr id="840" name="Google Shape;840;p78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THE BEST OF BOTH WORLD</a:t>
            </a:r>
            <a:endParaRPr/>
          </a:p>
        </p:txBody>
      </p:sp>
      <p:sp>
        <p:nvSpPr>
          <p:cNvPr id="841" name="Google Shape;841;p78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842" name="Google Shape;842;p78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43" name="Google Shape;843;p78"/>
          <p:cNvGrpSpPr/>
          <p:nvPr/>
        </p:nvGrpSpPr>
        <p:grpSpPr>
          <a:xfrm>
            <a:off x="1066800" y="1447800"/>
            <a:ext cx="6140321" cy="4754880"/>
            <a:chOff x="6678168" y="1371600"/>
            <a:chExt cx="4370832" cy="3200400"/>
          </a:xfrm>
        </p:grpSpPr>
        <p:pic>
          <p:nvPicPr>
            <p:cNvPr id="844" name="Google Shape;844;p78"/>
            <p:cNvPicPr preferRelativeResize="0"/>
            <p:nvPr/>
          </p:nvPicPr>
          <p:blipFill rotWithShape="1">
            <a:blip r:embed="rId3">
              <a:alphaModFix/>
            </a:blip>
            <a:srcRect b="0" l="0" r="23519" t="0"/>
            <a:stretch/>
          </p:blipFill>
          <p:spPr>
            <a:xfrm>
              <a:off x="6678168" y="1371600"/>
              <a:ext cx="4370832" cy="320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5" name="Google Shape;845;p78"/>
            <p:cNvSpPr/>
            <p:nvPr/>
          </p:nvSpPr>
          <p:spPr>
            <a:xfrm>
              <a:off x="7696200" y="3048000"/>
              <a:ext cx="685800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78"/>
            <p:cNvSpPr/>
            <p:nvPr/>
          </p:nvSpPr>
          <p:spPr>
            <a:xfrm>
              <a:off x="6934200" y="3200400"/>
              <a:ext cx="914400" cy="6858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78"/>
            <p:cNvSpPr/>
            <p:nvPr/>
          </p:nvSpPr>
          <p:spPr>
            <a:xfrm>
              <a:off x="8784426" y="3238500"/>
              <a:ext cx="574548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78"/>
            <p:cNvSpPr/>
            <p:nvPr/>
          </p:nvSpPr>
          <p:spPr>
            <a:xfrm>
              <a:off x="8305800" y="3009900"/>
              <a:ext cx="405384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78"/>
            <p:cNvSpPr/>
            <p:nvPr/>
          </p:nvSpPr>
          <p:spPr>
            <a:xfrm>
              <a:off x="9144000" y="3962400"/>
              <a:ext cx="1219200" cy="606463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78"/>
            <p:cNvSpPr/>
            <p:nvPr/>
          </p:nvSpPr>
          <p:spPr>
            <a:xfrm>
              <a:off x="8533808" y="2895601"/>
              <a:ext cx="332824" cy="3048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78"/>
            <p:cNvSpPr/>
            <p:nvPr/>
          </p:nvSpPr>
          <p:spPr>
            <a:xfrm>
              <a:off x="6778752" y="3124199"/>
              <a:ext cx="588264" cy="522249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78"/>
            <p:cNvSpPr/>
            <p:nvPr/>
          </p:nvSpPr>
          <p:spPr>
            <a:xfrm>
              <a:off x="7315200" y="3009900"/>
              <a:ext cx="457200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78"/>
            <p:cNvSpPr/>
            <p:nvPr/>
          </p:nvSpPr>
          <p:spPr>
            <a:xfrm>
              <a:off x="6678168" y="3798848"/>
              <a:ext cx="329776" cy="773152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78"/>
            <p:cNvSpPr/>
            <p:nvPr/>
          </p:nvSpPr>
          <p:spPr>
            <a:xfrm>
              <a:off x="7690274" y="2855842"/>
              <a:ext cx="499792" cy="420758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78"/>
            <p:cNvSpPr/>
            <p:nvPr/>
          </p:nvSpPr>
          <p:spPr>
            <a:xfrm>
              <a:off x="8116142" y="2864806"/>
              <a:ext cx="381592" cy="259393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78"/>
            <p:cNvSpPr/>
            <p:nvPr/>
          </p:nvSpPr>
          <p:spPr>
            <a:xfrm>
              <a:off x="9182941" y="2864806"/>
              <a:ext cx="331961" cy="335594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78"/>
            <p:cNvSpPr/>
            <p:nvPr/>
          </p:nvSpPr>
          <p:spPr>
            <a:xfrm>
              <a:off x="8692134" y="2667000"/>
              <a:ext cx="294132" cy="2286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78"/>
            <p:cNvSpPr/>
            <p:nvPr/>
          </p:nvSpPr>
          <p:spPr>
            <a:xfrm>
              <a:off x="9024958" y="2696135"/>
              <a:ext cx="277618" cy="27566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78"/>
            <p:cNvSpPr/>
            <p:nvPr/>
          </p:nvSpPr>
          <p:spPr>
            <a:xfrm>
              <a:off x="9460558" y="2743199"/>
              <a:ext cx="270757" cy="2286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78"/>
            <p:cNvSpPr/>
            <p:nvPr/>
          </p:nvSpPr>
          <p:spPr>
            <a:xfrm>
              <a:off x="9460558" y="2568387"/>
              <a:ext cx="203126" cy="17167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78"/>
            <p:cNvSpPr/>
            <p:nvPr/>
          </p:nvSpPr>
          <p:spPr>
            <a:xfrm>
              <a:off x="8856291" y="2486584"/>
              <a:ext cx="188933" cy="17145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78"/>
            <p:cNvSpPr/>
            <p:nvPr/>
          </p:nvSpPr>
          <p:spPr>
            <a:xfrm>
              <a:off x="9225533" y="2468710"/>
              <a:ext cx="162911" cy="18932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78"/>
            <p:cNvSpPr/>
            <p:nvPr/>
          </p:nvSpPr>
          <p:spPr>
            <a:xfrm>
              <a:off x="6966275" y="2830552"/>
              <a:ext cx="300157" cy="262854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78"/>
            <p:cNvSpPr/>
            <p:nvPr/>
          </p:nvSpPr>
          <p:spPr>
            <a:xfrm>
              <a:off x="8381999" y="2628899"/>
              <a:ext cx="151809" cy="1524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78"/>
            <p:cNvSpPr/>
            <p:nvPr/>
          </p:nvSpPr>
          <p:spPr>
            <a:xfrm>
              <a:off x="7808480" y="2743199"/>
              <a:ext cx="240031" cy="152402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6" name="Google Shape;866;p78"/>
          <p:cNvSpPr txBox="1"/>
          <p:nvPr/>
        </p:nvSpPr>
        <p:spPr>
          <a:xfrm>
            <a:off x="7924800" y="1752600"/>
            <a:ext cx="342900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Object detection: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YOLO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SSD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R-CNN</a:t>
            </a:r>
            <a:endParaRPr/>
          </a:p>
        </p:txBody>
      </p:sp>
      <p:sp>
        <p:nvSpPr>
          <p:cNvPr id="867" name="Google Shape;867;p78"/>
          <p:cNvSpPr/>
          <p:nvPr/>
        </p:nvSpPr>
        <p:spPr>
          <a:xfrm>
            <a:off x="8260198" y="4221480"/>
            <a:ext cx="271260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Accuracy &lt; 100%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79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The AI + Human-in-the-Loop Approach</a:t>
            </a:r>
            <a:endParaRPr/>
          </a:p>
        </p:txBody>
      </p:sp>
      <p:sp>
        <p:nvSpPr>
          <p:cNvPr id="873" name="Google Shape;873;p79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THE BEST OF BOTH WORLD</a:t>
            </a:r>
            <a:endParaRPr/>
          </a:p>
        </p:txBody>
      </p:sp>
      <p:sp>
        <p:nvSpPr>
          <p:cNvPr id="874" name="Google Shape;874;p79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875" name="Google Shape;875;p79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76" name="Google Shape;876;p79"/>
          <p:cNvGrpSpPr/>
          <p:nvPr/>
        </p:nvGrpSpPr>
        <p:grpSpPr>
          <a:xfrm>
            <a:off x="1066800" y="1447800"/>
            <a:ext cx="6140321" cy="4754880"/>
            <a:chOff x="6678168" y="1371600"/>
            <a:chExt cx="4370832" cy="3200400"/>
          </a:xfrm>
        </p:grpSpPr>
        <p:pic>
          <p:nvPicPr>
            <p:cNvPr id="877" name="Google Shape;877;p79"/>
            <p:cNvPicPr preferRelativeResize="0"/>
            <p:nvPr/>
          </p:nvPicPr>
          <p:blipFill rotWithShape="1">
            <a:blip r:embed="rId3">
              <a:alphaModFix/>
            </a:blip>
            <a:srcRect b="0" l="0" r="23519" t="0"/>
            <a:stretch/>
          </p:blipFill>
          <p:spPr>
            <a:xfrm>
              <a:off x="6678168" y="1371600"/>
              <a:ext cx="4370832" cy="320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8" name="Google Shape;878;p79"/>
            <p:cNvSpPr/>
            <p:nvPr/>
          </p:nvSpPr>
          <p:spPr>
            <a:xfrm>
              <a:off x="7696200" y="3048000"/>
              <a:ext cx="685800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79"/>
            <p:cNvSpPr/>
            <p:nvPr/>
          </p:nvSpPr>
          <p:spPr>
            <a:xfrm>
              <a:off x="6934200" y="3200400"/>
              <a:ext cx="914400" cy="6858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79"/>
            <p:cNvSpPr/>
            <p:nvPr/>
          </p:nvSpPr>
          <p:spPr>
            <a:xfrm>
              <a:off x="8784426" y="3238500"/>
              <a:ext cx="574548" cy="457200"/>
            </a:xfrm>
            <a:prstGeom prst="rect">
              <a:avLst/>
            </a:prstGeom>
            <a:solidFill>
              <a:schemeClr val="accent2">
                <a:alpha val="60000"/>
              </a:schemeClr>
            </a:solidFill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79"/>
            <p:cNvSpPr/>
            <p:nvPr/>
          </p:nvSpPr>
          <p:spPr>
            <a:xfrm>
              <a:off x="8305800" y="3009900"/>
              <a:ext cx="405384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79"/>
            <p:cNvSpPr/>
            <p:nvPr/>
          </p:nvSpPr>
          <p:spPr>
            <a:xfrm>
              <a:off x="9144000" y="3962400"/>
              <a:ext cx="1219200" cy="606463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79"/>
            <p:cNvSpPr/>
            <p:nvPr/>
          </p:nvSpPr>
          <p:spPr>
            <a:xfrm>
              <a:off x="8533808" y="2895601"/>
              <a:ext cx="332824" cy="3048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79"/>
            <p:cNvSpPr/>
            <p:nvPr/>
          </p:nvSpPr>
          <p:spPr>
            <a:xfrm>
              <a:off x="6778752" y="3124199"/>
              <a:ext cx="588264" cy="522249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79"/>
            <p:cNvSpPr/>
            <p:nvPr/>
          </p:nvSpPr>
          <p:spPr>
            <a:xfrm>
              <a:off x="7315200" y="3009900"/>
              <a:ext cx="457200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79"/>
            <p:cNvSpPr/>
            <p:nvPr/>
          </p:nvSpPr>
          <p:spPr>
            <a:xfrm>
              <a:off x="6678168" y="3798848"/>
              <a:ext cx="329776" cy="773152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79"/>
            <p:cNvSpPr/>
            <p:nvPr/>
          </p:nvSpPr>
          <p:spPr>
            <a:xfrm>
              <a:off x="7690274" y="2855842"/>
              <a:ext cx="499792" cy="420758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79"/>
            <p:cNvSpPr/>
            <p:nvPr/>
          </p:nvSpPr>
          <p:spPr>
            <a:xfrm>
              <a:off x="8116142" y="2864806"/>
              <a:ext cx="381592" cy="259393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79"/>
            <p:cNvSpPr/>
            <p:nvPr/>
          </p:nvSpPr>
          <p:spPr>
            <a:xfrm>
              <a:off x="9182941" y="2864806"/>
              <a:ext cx="331961" cy="335594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79"/>
            <p:cNvSpPr/>
            <p:nvPr/>
          </p:nvSpPr>
          <p:spPr>
            <a:xfrm>
              <a:off x="8692134" y="2667000"/>
              <a:ext cx="294132" cy="2286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79"/>
            <p:cNvSpPr/>
            <p:nvPr/>
          </p:nvSpPr>
          <p:spPr>
            <a:xfrm>
              <a:off x="9024958" y="2696135"/>
              <a:ext cx="277618" cy="27566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79"/>
            <p:cNvSpPr/>
            <p:nvPr/>
          </p:nvSpPr>
          <p:spPr>
            <a:xfrm>
              <a:off x="9460558" y="2743199"/>
              <a:ext cx="270757" cy="2286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79"/>
            <p:cNvSpPr/>
            <p:nvPr/>
          </p:nvSpPr>
          <p:spPr>
            <a:xfrm>
              <a:off x="9460558" y="2568387"/>
              <a:ext cx="203126" cy="17167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79"/>
            <p:cNvSpPr/>
            <p:nvPr/>
          </p:nvSpPr>
          <p:spPr>
            <a:xfrm>
              <a:off x="8856291" y="2486584"/>
              <a:ext cx="188933" cy="17145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79"/>
            <p:cNvSpPr/>
            <p:nvPr/>
          </p:nvSpPr>
          <p:spPr>
            <a:xfrm>
              <a:off x="9225533" y="2468710"/>
              <a:ext cx="162911" cy="18932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79"/>
            <p:cNvSpPr/>
            <p:nvPr/>
          </p:nvSpPr>
          <p:spPr>
            <a:xfrm>
              <a:off x="6966275" y="2830552"/>
              <a:ext cx="300157" cy="262854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79"/>
            <p:cNvSpPr/>
            <p:nvPr/>
          </p:nvSpPr>
          <p:spPr>
            <a:xfrm>
              <a:off x="8381999" y="2628899"/>
              <a:ext cx="151809" cy="1524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79"/>
            <p:cNvSpPr/>
            <p:nvPr/>
          </p:nvSpPr>
          <p:spPr>
            <a:xfrm>
              <a:off x="7808480" y="2743199"/>
              <a:ext cx="240031" cy="152402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9" name="Google Shape;899;p79"/>
          <p:cNvSpPr/>
          <p:nvPr/>
        </p:nvSpPr>
        <p:spPr>
          <a:xfrm rot="-545744">
            <a:off x="4891769" y="4024091"/>
            <a:ext cx="2751969" cy="545736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79"/>
          <p:cNvSpPr txBox="1"/>
          <p:nvPr/>
        </p:nvSpPr>
        <p:spPr>
          <a:xfrm>
            <a:off x="7848600" y="3810000"/>
            <a:ext cx="3276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Problematic bounding box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80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The AI + Human-in-the-Loop Approach</a:t>
            </a:r>
            <a:endParaRPr/>
          </a:p>
        </p:txBody>
      </p:sp>
      <p:sp>
        <p:nvSpPr>
          <p:cNvPr id="906" name="Google Shape;906;p80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THE BEST OF BOTH WORLD</a:t>
            </a:r>
            <a:endParaRPr/>
          </a:p>
        </p:txBody>
      </p:sp>
      <p:sp>
        <p:nvSpPr>
          <p:cNvPr id="907" name="Google Shape;907;p80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908" name="Google Shape;908;p80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909" name="Google Shape;909;p80"/>
          <p:cNvGrpSpPr/>
          <p:nvPr/>
        </p:nvGrpSpPr>
        <p:grpSpPr>
          <a:xfrm>
            <a:off x="1066800" y="1447800"/>
            <a:ext cx="6140321" cy="4754880"/>
            <a:chOff x="6678168" y="1371600"/>
            <a:chExt cx="4370832" cy="3200400"/>
          </a:xfrm>
        </p:grpSpPr>
        <p:pic>
          <p:nvPicPr>
            <p:cNvPr id="910" name="Google Shape;910;p80"/>
            <p:cNvPicPr preferRelativeResize="0"/>
            <p:nvPr/>
          </p:nvPicPr>
          <p:blipFill rotWithShape="1">
            <a:blip r:embed="rId3">
              <a:alphaModFix/>
            </a:blip>
            <a:srcRect b="0" l="0" r="23519" t="0"/>
            <a:stretch/>
          </p:blipFill>
          <p:spPr>
            <a:xfrm>
              <a:off x="6678168" y="1371600"/>
              <a:ext cx="4370832" cy="320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1" name="Google Shape;911;p80"/>
            <p:cNvSpPr/>
            <p:nvPr/>
          </p:nvSpPr>
          <p:spPr>
            <a:xfrm>
              <a:off x="7696200" y="3048000"/>
              <a:ext cx="685800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80"/>
            <p:cNvSpPr/>
            <p:nvPr/>
          </p:nvSpPr>
          <p:spPr>
            <a:xfrm>
              <a:off x="6934200" y="3200400"/>
              <a:ext cx="914400" cy="6858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80"/>
            <p:cNvSpPr/>
            <p:nvPr/>
          </p:nvSpPr>
          <p:spPr>
            <a:xfrm>
              <a:off x="8886010" y="3048000"/>
              <a:ext cx="574548" cy="457200"/>
            </a:xfrm>
            <a:prstGeom prst="rect">
              <a:avLst/>
            </a:prstGeom>
            <a:noFill/>
            <a:ln cap="flat" cmpd="sng" w="31750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80"/>
            <p:cNvSpPr/>
            <p:nvPr/>
          </p:nvSpPr>
          <p:spPr>
            <a:xfrm>
              <a:off x="8305800" y="3009900"/>
              <a:ext cx="405384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80"/>
            <p:cNvSpPr/>
            <p:nvPr/>
          </p:nvSpPr>
          <p:spPr>
            <a:xfrm>
              <a:off x="9144000" y="3962400"/>
              <a:ext cx="1219200" cy="606463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80"/>
            <p:cNvSpPr/>
            <p:nvPr/>
          </p:nvSpPr>
          <p:spPr>
            <a:xfrm>
              <a:off x="8533808" y="2895601"/>
              <a:ext cx="332824" cy="3048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80"/>
            <p:cNvSpPr/>
            <p:nvPr/>
          </p:nvSpPr>
          <p:spPr>
            <a:xfrm>
              <a:off x="6778752" y="3124199"/>
              <a:ext cx="588264" cy="522249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80"/>
            <p:cNvSpPr/>
            <p:nvPr/>
          </p:nvSpPr>
          <p:spPr>
            <a:xfrm>
              <a:off x="7315200" y="3009900"/>
              <a:ext cx="457200" cy="457200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80"/>
            <p:cNvSpPr/>
            <p:nvPr/>
          </p:nvSpPr>
          <p:spPr>
            <a:xfrm>
              <a:off x="6678168" y="3798848"/>
              <a:ext cx="329776" cy="773152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80"/>
            <p:cNvSpPr/>
            <p:nvPr/>
          </p:nvSpPr>
          <p:spPr>
            <a:xfrm>
              <a:off x="7690274" y="2855842"/>
              <a:ext cx="499792" cy="420758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80"/>
            <p:cNvSpPr/>
            <p:nvPr/>
          </p:nvSpPr>
          <p:spPr>
            <a:xfrm>
              <a:off x="8116142" y="2864806"/>
              <a:ext cx="381592" cy="259393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80"/>
            <p:cNvSpPr/>
            <p:nvPr/>
          </p:nvSpPr>
          <p:spPr>
            <a:xfrm>
              <a:off x="9182941" y="2864806"/>
              <a:ext cx="331961" cy="335594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80"/>
            <p:cNvSpPr/>
            <p:nvPr/>
          </p:nvSpPr>
          <p:spPr>
            <a:xfrm>
              <a:off x="8692134" y="2667000"/>
              <a:ext cx="294132" cy="2286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80"/>
            <p:cNvSpPr/>
            <p:nvPr/>
          </p:nvSpPr>
          <p:spPr>
            <a:xfrm>
              <a:off x="9024958" y="2696135"/>
              <a:ext cx="277618" cy="27566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80"/>
            <p:cNvSpPr/>
            <p:nvPr/>
          </p:nvSpPr>
          <p:spPr>
            <a:xfrm>
              <a:off x="9460558" y="2743199"/>
              <a:ext cx="270757" cy="2286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80"/>
            <p:cNvSpPr/>
            <p:nvPr/>
          </p:nvSpPr>
          <p:spPr>
            <a:xfrm>
              <a:off x="9460558" y="2568387"/>
              <a:ext cx="203126" cy="17167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80"/>
            <p:cNvSpPr/>
            <p:nvPr/>
          </p:nvSpPr>
          <p:spPr>
            <a:xfrm>
              <a:off x="8856291" y="2486584"/>
              <a:ext cx="188933" cy="17145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80"/>
            <p:cNvSpPr/>
            <p:nvPr/>
          </p:nvSpPr>
          <p:spPr>
            <a:xfrm>
              <a:off x="9225533" y="2468710"/>
              <a:ext cx="162911" cy="189325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80"/>
            <p:cNvSpPr/>
            <p:nvPr/>
          </p:nvSpPr>
          <p:spPr>
            <a:xfrm>
              <a:off x="6966275" y="2830552"/>
              <a:ext cx="300157" cy="262854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80"/>
            <p:cNvSpPr/>
            <p:nvPr/>
          </p:nvSpPr>
          <p:spPr>
            <a:xfrm>
              <a:off x="8381999" y="2628899"/>
              <a:ext cx="151809" cy="152401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80"/>
            <p:cNvSpPr/>
            <p:nvPr/>
          </p:nvSpPr>
          <p:spPr>
            <a:xfrm>
              <a:off x="7808480" y="2743199"/>
              <a:ext cx="240031" cy="152402"/>
            </a:xfrm>
            <a:prstGeom prst="rect">
              <a:avLst/>
            </a:prstGeom>
            <a:noFill/>
            <a:ln cap="flat" cmpd="sng" w="19050">
              <a:solidFill>
                <a:srgbClr val="72E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2" name="Google Shape;932;p80"/>
          <p:cNvSpPr/>
          <p:nvPr/>
        </p:nvSpPr>
        <p:spPr>
          <a:xfrm rot="-393444">
            <a:off x="5046238" y="3948611"/>
            <a:ext cx="2751969" cy="545736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80"/>
          <p:cNvSpPr txBox="1"/>
          <p:nvPr/>
        </p:nvSpPr>
        <p:spPr>
          <a:xfrm>
            <a:off x="7916140" y="3866995"/>
            <a:ext cx="35138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“Fixed” by human annotator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4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428" name="Google Shape;428;p54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9" name="Google Shape;429;p54"/>
          <p:cNvSpPr txBox="1"/>
          <p:nvPr/>
        </p:nvSpPr>
        <p:spPr>
          <a:xfrm>
            <a:off x="1066800" y="1143001"/>
            <a:ext cx="1007806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Mission</a:t>
            </a:r>
            <a:endParaRPr/>
          </a:p>
        </p:txBody>
      </p:sp>
      <p:sp>
        <p:nvSpPr>
          <p:cNvPr id="430" name="Google Shape;430;p54"/>
          <p:cNvSpPr txBox="1"/>
          <p:nvPr/>
        </p:nvSpPr>
        <p:spPr>
          <a:xfrm>
            <a:off x="1066801" y="2286001"/>
            <a:ext cx="10097116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</a:pPr>
            <a:r>
              <a:rPr lang="en-US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 empower data scientists to train, test, and tune machine learning for a human world</a:t>
            </a:r>
            <a:endParaRPr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81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Beyond the Volume Problem</a:t>
            </a:r>
            <a:endParaRPr/>
          </a:p>
        </p:txBody>
      </p:sp>
      <p:sp>
        <p:nvSpPr>
          <p:cNvPr id="939" name="Google Shape;939;p81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WHEN EVEN VALIDATING LABELS CHALLENGING</a:t>
            </a:r>
            <a:endParaRPr/>
          </a:p>
        </p:txBody>
      </p:sp>
      <p:sp>
        <p:nvSpPr>
          <p:cNvPr id="940" name="Google Shape;940;p81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941" name="Google Shape;941;p81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2" name="Google Shape;942;p81"/>
          <p:cNvSpPr txBox="1"/>
          <p:nvPr/>
        </p:nvSpPr>
        <p:spPr>
          <a:xfrm>
            <a:off x="6670684" y="2085257"/>
            <a:ext cx="51403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Even single annotations can be: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82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Beyond the Volume Problem</a:t>
            </a:r>
            <a:endParaRPr/>
          </a:p>
        </p:txBody>
      </p:sp>
      <p:sp>
        <p:nvSpPr>
          <p:cNvPr id="948" name="Google Shape;948;p82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WHEN EVEN VALIDATING LABELS CHALLENGING</a:t>
            </a:r>
            <a:endParaRPr/>
          </a:p>
        </p:txBody>
      </p:sp>
      <p:sp>
        <p:nvSpPr>
          <p:cNvPr id="949" name="Google Shape;949;p82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950" name="Google Shape;950;p82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51" name="Google Shape;95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1752600"/>
            <a:ext cx="3207138" cy="18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82"/>
          <p:cNvSpPr txBox="1"/>
          <p:nvPr/>
        </p:nvSpPr>
        <p:spPr>
          <a:xfrm>
            <a:off x="7848600" y="2739345"/>
            <a:ext cx="3505200" cy="583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Hard to obtain</a:t>
            </a:r>
            <a:endParaRPr/>
          </a:p>
        </p:txBody>
      </p:sp>
      <p:sp>
        <p:nvSpPr>
          <p:cNvPr id="953" name="Google Shape;953;p82"/>
          <p:cNvSpPr txBox="1"/>
          <p:nvPr/>
        </p:nvSpPr>
        <p:spPr>
          <a:xfrm>
            <a:off x="6670684" y="2085257"/>
            <a:ext cx="51403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Even single annotations can be: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83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Beyond the Volume Problem</a:t>
            </a:r>
            <a:endParaRPr/>
          </a:p>
        </p:txBody>
      </p:sp>
      <p:sp>
        <p:nvSpPr>
          <p:cNvPr id="959" name="Google Shape;959;p83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WHEN EVEN VALIDATING LABELS CHALLENGING</a:t>
            </a:r>
            <a:endParaRPr/>
          </a:p>
        </p:txBody>
      </p:sp>
      <p:sp>
        <p:nvSpPr>
          <p:cNvPr id="960" name="Google Shape;960;p83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961" name="Google Shape;961;p83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2" name="Google Shape;962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1752600"/>
            <a:ext cx="3207138" cy="18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83"/>
          <p:cNvPicPr preferRelativeResize="0"/>
          <p:nvPr/>
        </p:nvPicPr>
        <p:blipFill rotWithShape="1">
          <a:blip r:embed="rId4">
            <a:alphaModFix/>
          </a:blip>
          <a:srcRect b="0" l="13150" r="0" t="0"/>
          <a:stretch/>
        </p:blipFill>
        <p:spPr>
          <a:xfrm>
            <a:off x="1743613" y="2469129"/>
            <a:ext cx="3207138" cy="18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83"/>
          <p:cNvSpPr txBox="1"/>
          <p:nvPr/>
        </p:nvSpPr>
        <p:spPr>
          <a:xfrm>
            <a:off x="7848600" y="2739345"/>
            <a:ext cx="3505200" cy="113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Hard to obtain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Expensive</a:t>
            </a:r>
            <a:endParaRPr/>
          </a:p>
        </p:txBody>
      </p:sp>
      <p:sp>
        <p:nvSpPr>
          <p:cNvPr id="965" name="Google Shape;965;p83"/>
          <p:cNvSpPr txBox="1"/>
          <p:nvPr/>
        </p:nvSpPr>
        <p:spPr>
          <a:xfrm>
            <a:off x="6670684" y="2085257"/>
            <a:ext cx="51403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Even single annotations can be: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84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Beyond the Volume Problem</a:t>
            </a:r>
            <a:endParaRPr/>
          </a:p>
        </p:txBody>
      </p:sp>
      <p:sp>
        <p:nvSpPr>
          <p:cNvPr id="971" name="Google Shape;971;p84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WHEN EVEN VALIDATING LABELS CHALLENGING</a:t>
            </a:r>
            <a:endParaRPr/>
          </a:p>
        </p:txBody>
      </p:sp>
      <p:sp>
        <p:nvSpPr>
          <p:cNvPr id="972" name="Google Shape;972;p84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973" name="Google Shape;973;p84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74" name="Google Shape;974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1752600"/>
            <a:ext cx="3207138" cy="18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84"/>
          <p:cNvPicPr preferRelativeResize="0"/>
          <p:nvPr/>
        </p:nvPicPr>
        <p:blipFill rotWithShape="1">
          <a:blip r:embed="rId4">
            <a:alphaModFix/>
          </a:blip>
          <a:srcRect b="0" l="13150" r="0" t="0"/>
          <a:stretch/>
        </p:blipFill>
        <p:spPr>
          <a:xfrm>
            <a:off x="1743613" y="2469129"/>
            <a:ext cx="3207138" cy="18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84"/>
          <p:cNvPicPr preferRelativeResize="0"/>
          <p:nvPr/>
        </p:nvPicPr>
        <p:blipFill rotWithShape="1">
          <a:blip r:embed="rId5">
            <a:alphaModFix/>
          </a:blip>
          <a:srcRect b="0" l="18697" r="13653" t="0"/>
          <a:stretch/>
        </p:blipFill>
        <p:spPr>
          <a:xfrm>
            <a:off x="2572826" y="3185658"/>
            <a:ext cx="3234100" cy="1850626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84"/>
          <p:cNvSpPr txBox="1"/>
          <p:nvPr/>
        </p:nvSpPr>
        <p:spPr>
          <a:xfrm>
            <a:off x="7848600" y="2739345"/>
            <a:ext cx="3505200" cy="1691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Hard to obtain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Expensive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Time-Consuming</a:t>
            </a:r>
            <a:endParaRPr/>
          </a:p>
        </p:txBody>
      </p:sp>
      <p:sp>
        <p:nvSpPr>
          <p:cNvPr id="978" name="Google Shape;978;p84"/>
          <p:cNvSpPr txBox="1"/>
          <p:nvPr/>
        </p:nvSpPr>
        <p:spPr>
          <a:xfrm>
            <a:off x="6670684" y="2085257"/>
            <a:ext cx="51403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Even single annotations can be: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85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Beyond the Volume Problem</a:t>
            </a:r>
            <a:endParaRPr/>
          </a:p>
        </p:txBody>
      </p:sp>
      <p:sp>
        <p:nvSpPr>
          <p:cNvPr id="984" name="Google Shape;984;p85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WHEN EVEN VALIDATING LABELS CHALLENGING</a:t>
            </a:r>
            <a:endParaRPr/>
          </a:p>
        </p:txBody>
      </p:sp>
      <p:sp>
        <p:nvSpPr>
          <p:cNvPr id="985" name="Google Shape;985;p85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986" name="Google Shape;986;p85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87" name="Google Shape;987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1752600"/>
            <a:ext cx="3207138" cy="18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85"/>
          <p:cNvPicPr preferRelativeResize="0"/>
          <p:nvPr/>
        </p:nvPicPr>
        <p:blipFill rotWithShape="1">
          <a:blip r:embed="rId4">
            <a:alphaModFix/>
          </a:blip>
          <a:srcRect b="0" l="13150" r="0" t="0"/>
          <a:stretch/>
        </p:blipFill>
        <p:spPr>
          <a:xfrm>
            <a:off x="1743613" y="2469129"/>
            <a:ext cx="3207138" cy="18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85"/>
          <p:cNvPicPr preferRelativeResize="0"/>
          <p:nvPr/>
        </p:nvPicPr>
        <p:blipFill rotWithShape="1">
          <a:blip r:embed="rId5">
            <a:alphaModFix/>
          </a:blip>
          <a:srcRect b="0" l="18697" r="13653" t="0"/>
          <a:stretch/>
        </p:blipFill>
        <p:spPr>
          <a:xfrm>
            <a:off x="2572826" y="3185658"/>
            <a:ext cx="3234100" cy="185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85"/>
          <p:cNvPicPr preferRelativeResize="0"/>
          <p:nvPr/>
        </p:nvPicPr>
        <p:blipFill rotWithShape="1">
          <a:blip r:embed="rId6">
            <a:alphaModFix/>
          </a:blip>
          <a:srcRect b="7706" l="0" r="0" t="3554"/>
          <a:stretch/>
        </p:blipFill>
        <p:spPr>
          <a:xfrm>
            <a:off x="3429000" y="3920163"/>
            <a:ext cx="3241684" cy="1850626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85"/>
          <p:cNvSpPr txBox="1"/>
          <p:nvPr/>
        </p:nvSpPr>
        <p:spPr>
          <a:xfrm>
            <a:off x="7848600" y="2739345"/>
            <a:ext cx="3505200" cy="2245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Hard to obtain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Expensive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Time-Consuming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Dangerous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2" name="Google Shape;992;p85"/>
          <p:cNvSpPr txBox="1"/>
          <p:nvPr/>
        </p:nvSpPr>
        <p:spPr>
          <a:xfrm>
            <a:off x="6670684" y="2085257"/>
            <a:ext cx="51403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Even single annotations can be: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86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The Power of Semi-Supervised Learning</a:t>
            </a:r>
            <a:endParaRPr/>
          </a:p>
        </p:txBody>
      </p:sp>
      <p:sp>
        <p:nvSpPr>
          <p:cNvPr id="998" name="Google Shape;998;p86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GETTING THE MOST OUT OF LABELS</a:t>
            </a:r>
            <a:endParaRPr/>
          </a:p>
        </p:txBody>
      </p:sp>
      <p:sp>
        <p:nvSpPr>
          <p:cNvPr id="999" name="Google Shape;999;p86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000" name="Google Shape;1000;p86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https://lh4.googleusercontent.com/yK4CPb9FaNB7yORRl771zZAtTPKVfUgTPMDMRGGm24GX8KRj2Tl3wZfbolQYOaFxoRcbemLQnfh2qc5E_coDJFlaL1oze7Gx8uZaQD9KsjqupgZnGL54JoeolM8eG4TisdMdt1f0Eo8" id="1001" name="Google Shape;100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839" y="1874804"/>
            <a:ext cx="5345561" cy="3001996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86"/>
          <p:cNvSpPr/>
          <p:nvPr/>
        </p:nvSpPr>
        <p:spPr>
          <a:xfrm>
            <a:off x="1447800" y="4896758"/>
            <a:ext cx="3505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Supervised Learning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87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The Power of Semi-Supervised Learning</a:t>
            </a:r>
            <a:endParaRPr/>
          </a:p>
        </p:txBody>
      </p:sp>
      <p:sp>
        <p:nvSpPr>
          <p:cNvPr id="1008" name="Google Shape;1008;p87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GETTING THE MOST OUT OF LABELS</a:t>
            </a:r>
            <a:endParaRPr/>
          </a:p>
        </p:txBody>
      </p:sp>
      <p:sp>
        <p:nvSpPr>
          <p:cNvPr id="1009" name="Google Shape;1009;p87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010" name="Google Shape;1010;p87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https://lh4.googleusercontent.com/yK4CPb9FaNB7yORRl771zZAtTPKVfUgTPMDMRGGm24GX8KRj2Tl3wZfbolQYOaFxoRcbemLQnfh2qc5E_coDJFlaL1oze7Gx8uZaQD9KsjqupgZnGL54JoeolM8eG4TisdMdt1f0Eo8" id="1011" name="Google Shape;1011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839" y="1874804"/>
            <a:ext cx="5345561" cy="30019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KIRM4Ba5ffYA8HujJBCPPdacS4qX-iFimUvLHbBCMJHd7vrnkAY2EMvOYPVcprEVtt07YCJ7ZvlFyOV0J3ewAVIh13nQoSdj0qnr8gD4bOuM2KGfgUXchdPHe8BXhxqFGgp1neiH_Hk" id="1012" name="Google Shape;1012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5699" y="1870116"/>
            <a:ext cx="5356375" cy="3006684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87"/>
          <p:cNvSpPr/>
          <p:nvPr/>
        </p:nvSpPr>
        <p:spPr>
          <a:xfrm>
            <a:off x="1447800" y="4896758"/>
            <a:ext cx="3505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Supervised Learning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87"/>
          <p:cNvSpPr/>
          <p:nvPr/>
        </p:nvSpPr>
        <p:spPr>
          <a:xfrm>
            <a:off x="7161286" y="4896758"/>
            <a:ext cx="3505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Unsupervised Learning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5" name="Google Shape;1015;p87"/>
          <p:cNvCxnSpPr/>
          <p:nvPr/>
        </p:nvCxnSpPr>
        <p:spPr>
          <a:xfrm>
            <a:off x="6096000" y="1828800"/>
            <a:ext cx="0" cy="3566160"/>
          </a:xfrm>
          <a:prstGeom prst="straightConnector1">
            <a:avLst/>
          </a:prstGeom>
          <a:noFill/>
          <a:ln cap="rnd" cmpd="sng" w="25400">
            <a:solidFill>
              <a:schemeClr val="accent1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1016" name="Google Shape;1016;p87"/>
          <p:cNvCxnSpPr/>
          <p:nvPr/>
        </p:nvCxnSpPr>
        <p:spPr>
          <a:xfrm rot="10800000">
            <a:off x="838200" y="5410200"/>
            <a:ext cx="10591800" cy="0"/>
          </a:xfrm>
          <a:prstGeom prst="straightConnector1">
            <a:avLst/>
          </a:prstGeom>
          <a:noFill/>
          <a:ln cap="rnd" cmpd="sng" w="25400">
            <a:solidFill>
              <a:schemeClr val="accent1"/>
            </a:solidFill>
            <a:prstDash val="dot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88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The Power of Semi-Supervised Learning</a:t>
            </a:r>
            <a:endParaRPr/>
          </a:p>
        </p:txBody>
      </p:sp>
      <p:sp>
        <p:nvSpPr>
          <p:cNvPr id="1022" name="Google Shape;1022;p88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GETTING THE MOST OUT OF LABELS</a:t>
            </a:r>
            <a:endParaRPr/>
          </a:p>
        </p:txBody>
      </p:sp>
      <p:sp>
        <p:nvSpPr>
          <p:cNvPr id="1023" name="Google Shape;1023;p88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024" name="Google Shape;1024;p88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https://lh4.googleusercontent.com/yK4CPb9FaNB7yORRl771zZAtTPKVfUgTPMDMRGGm24GX8KRj2Tl3wZfbolQYOaFxoRcbemLQnfh2qc5E_coDJFlaL1oze7Gx8uZaQD9KsjqupgZnGL54JoeolM8eG4TisdMdt1f0Eo8" id="1025" name="Google Shape;1025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839" y="1874804"/>
            <a:ext cx="5345561" cy="30019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KIRM4Ba5ffYA8HujJBCPPdacS4qX-iFimUvLHbBCMJHd7vrnkAY2EMvOYPVcprEVtt07YCJ7ZvlFyOV0J3ewAVIh13nQoSdj0qnr8gD4bOuM2KGfgUXchdPHe8BXhxqFGgp1neiH_Hk" id="1026" name="Google Shape;1026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5699" y="1870116"/>
            <a:ext cx="5356375" cy="3006684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88"/>
          <p:cNvSpPr/>
          <p:nvPr/>
        </p:nvSpPr>
        <p:spPr>
          <a:xfrm>
            <a:off x="1447800" y="4896758"/>
            <a:ext cx="3505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Supervised Learning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88"/>
          <p:cNvSpPr/>
          <p:nvPr/>
        </p:nvSpPr>
        <p:spPr>
          <a:xfrm>
            <a:off x="7161286" y="4896758"/>
            <a:ext cx="3505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Unsupervised Learning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88"/>
          <p:cNvSpPr/>
          <p:nvPr/>
        </p:nvSpPr>
        <p:spPr>
          <a:xfrm>
            <a:off x="4343400" y="5713453"/>
            <a:ext cx="3505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Semi-supervised Learning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0" name="Google Shape;1030;p88"/>
          <p:cNvCxnSpPr/>
          <p:nvPr/>
        </p:nvCxnSpPr>
        <p:spPr>
          <a:xfrm>
            <a:off x="6096000" y="1828800"/>
            <a:ext cx="0" cy="3566160"/>
          </a:xfrm>
          <a:prstGeom prst="straightConnector1">
            <a:avLst/>
          </a:prstGeom>
          <a:noFill/>
          <a:ln cap="rnd" cmpd="sng" w="25400">
            <a:solidFill>
              <a:schemeClr val="accent1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1031" name="Google Shape;1031;p88"/>
          <p:cNvCxnSpPr/>
          <p:nvPr/>
        </p:nvCxnSpPr>
        <p:spPr>
          <a:xfrm rot="10800000">
            <a:off x="838200" y="5410200"/>
            <a:ext cx="10591800" cy="0"/>
          </a:xfrm>
          <a:prstGeom prst="straightConnector1">
            <a:avLst/>
          </a:prstGeom>
          <a:noFill/>
          <a:ln cap="rnd" cmpd="sng" w="25400">
            <a:solidFill>
              <a:schemeClr val="accent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032" name="Google Shape;1032;p88"/>
          <p:cNvSpPr/>
          <p:nvPr/>
        </p:nvSpPr>
        <p:spPr>
          <a:xfrm rot="-5400000">
            <a:off x="3302000" y="4992624"/>
            <a:ext cx="685800" cy="1295400"/>
          </a:xfrm>
          <a:prstGeom prst="bentArrow">
            <a:avLst>
              <a:gd fmla="val 15741" name="adj1"/>
              <a:gd fmla="val 23148" name="adj2"/>
              <a:gd fmla="val 25000" name="adj3"/>
              <a:gd fmla="val 75000" name="adj4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88"/>
          <p:cNvSpPr/>
          <p:nvPr/>
        </p:nvSpPr>
        <p:spPr>
          <a:xfrm flipH="1" rot="5400000">
            <a:off x="8204201" y="4991101"/>
            <a:ext cx="685800" cy="1295400"/>
          </a:xfrm>
          <a:prstGeom prst="bentArrow">
            <a:avLst>
              <a:gd fmla="val 15741" name="adj1"/>
              <a:gd fmla="val 23148" name="adj2"/>
              <a:gd fmla="val 25000" name="adj3"/>
              <a:gd fmla="val 75000" name="adj4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89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Smart Data Labeling</a:t>
            </a:r>
            <a:endParaRPr/>
          </a:p>
        </p:txBody>
      </p:sp>
      <p:sp>
        <p:nvSpPr>
          <p:cNvPr id="1039" name="Google Shape;1039;p89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040" name="Google Shape;1040;p89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041" name="Google Shape;1041;p89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2" name="Google Shape;1042;p89"/>
          <p:cNvSpPr txBox="1"/>
          <p:nvPr/>
        </p:nvSpPr>
        <p:spPr>
          <a:xfrm>
            <a:off x="160611" y="4795114"/>
            <a:ext cx="330993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Supervised Learning</a:t>
            </a:r>
            <a:endParaRPr/>
          </a:p>
        </p:txBody>
      </p:sp>
      <p:grpSp>
        <p:nvGrpSpPr>
          <p:cNvPr id="1043" name="Google Shape;1043;p89"/>
          <p:cNvGrpSpPr/>
          <p:nvPr/>
        </p:nvGrpSpPr>
        <p:grpSpPr>
          <a:xfrm>
            <a:off x="657224" y="1600200"/>
            <a:ext cx="2847976" cy="3886200"/>
            <a:chOff x="657224" y="1600200"/>
            <a:chExt cx="2847976" cy="3886200"/>
          </a:xfrm>
        </p:grpSpPr>
        <p:sp>
          <p:nvSpPr>
            <p:cNvPr id="1044" name="Google Shape;1044;p89"/>
            <p:cNvSpPr/>
            <p:nvPr/>
          </p:nvSpPr>
          <p:spPr>
            <a:xfrm>
              <a:off x="657224" y="2352017"/>
              <a:ext cx="2286000" cy="2286000"/>
            </a:xfrm>
            <a:prstGeom prst="rect">
              <a:avLst/>
            </a:prstGeom>
            <a:solidFill>
              <a:srgbClr val="B1B1B4">
                <a:alpha val="49803"/>
              </a:srgbClr>
            </a:solidFill>
            <a:ln cap="flat" cmpd="sng" w="3175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89"/>
            <p:cNvSpPr txBox="1"/>
            <p:nvPr/>
          </p:nvSpPr>
          <p:spPr>
            <a:xfrm>
              <a:off x="923924" y="2894852"/>
              <a:ext cx="17526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Entire Dataset Labeling</a:t>
              </a:r>
              <a:endParaRPr/>
            </a:p>
          </p:txBody>
        </p:sp>
        <p:cxnSp>
          <p:nvCxnSpPr>
            <p:cNvPr id="1046" name="Google Shape;1046;p89"/>
            <p:cNvCxnSpPr/>
            <p:nvPr/>
          </p:nvCxnSpPr>
          <p:spPr>
            <a:xfrm>
              <a:off x="3505200" y="1600200"/>
              <a:ext cx="0" cy="3886200"/>
            </a:xfrm>
            <a:prstGeom prst="straightConnector1">
              <a:avLst/>
            </a:prstGeom>
            <a:noFill/>
            <a:ln cap="flat" cmpd="sng" w="25400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1047" name="Google Shape;1047;p89"/>
            <p:cNvSpPr txBox="1"/>
            <p:nvPr/>
          </p:nvSpPr>
          <p:spPr>
            <a:xfrm>
              <a:off x="657224" y="1826706"/>
              <a:ext cx="2286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2000">
                  <a:solidFill>
                    <a:srgbClr val="8888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Once &amp; for all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90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Smart Data Labeling</a:t>
            </a:r>
            <a:endParaRPr/>
          </a:p>
        </p:txBody>
      </p:sp>
      <p:sp>
        <p:nvSpPr>
          <p:cNvPr id="1053" name="Google Shape;1053;p90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054" name="Google Shape;1054;p90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055" name="Google Shape;1055;p90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6" name="Google Shape;1056;p90"/>
          <p:cNvSpPr txBox="1"/>
          <p:nvPr/>
        </p:nvSpPr>
        <p:spPr>
          <a:xfrm>
            <a:off x="160611" y="4795114"/>
            <a:ext cx="330993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Supervised Learning</a:t>
            </a:r>
            <a:endParaRPr/>
          </a:p>
        </p:txBody>
      </p:sp>
      <p:grpSp>
        <p:nvGrpSpPr>
          <p:cNvPr id="1057" name="Google Shape;1057;p90"/>
          <p:cNvGrpSpPr/>
          <p:nvPr/>
        </p:nvGrpSpPr>
        <p:grpSpPr>
          <a:xfrm>
            <a:off x="657224" y="1600200"/>
            <a:ext cx="6284596" cy="3886200"/>
            <a:chOff x="657224" y="1600200"/>
            <a:chExt cx="6284596" cy="3886200"/>
          </a:xfrm>
        </p:grpSpPr>
        <p:grpSp>
          <p:nvGrpSpPr>
            <p:cNvPr id="1058" name="Google Shape;1058;p90"/>
            <p:cNvGrpSpPr/>
            <p:nvPr/>
          </p:nvGrpSpPr>
          <p:grpSpPr>
            <a:xfrm>
              <a:off x="4015739" y="1828800"/>
              <a:ext cx="2926081" cy="2809220"/>
              <a:chOff x="4091939" y="1295400"/>
              <a:chExt cx="2926081" cy="2809220"/>
            </a:xfrm>
          </p:grpSpPr>
          <p:sp>
            <p:nvSpPr>
              <p:cNvPr id="1059" name="Google Shape;1059;p90"/>
              <p:cNvSpPr/>
              <p:nvPr/>
            </p:nvSpPr>
            <p:spPr>
              <a:xfrm>
                <a:off x="4091940" y="1818620"/>
                <a:ext cx="2926080" cy="2286000"/>
              </a:xfrm>
              <a:prstGeom prst="chevron">
                <a:avLst>
                  <a:gd fmla="val 29310" name="adj"/>
                </a:avLst>
              </a:prstGeom>
              <a:solidFill>
                <a:schemeClr val="accent5">
                  <a:alpha val="49803"/>
                </a:schemeClr>
              </a:solidFill>
              <a:ln cap="flat" cmpd="sng" w="31750">
                <a:solidFill>
                  <a:schemeClr val="accent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90"/>
              <p:cNvSpPr txBox="1"/>
              <p:nvPr/>
            </p:nvSpPr>
            <p:spPr>
              <a:xfrm>
                <a:off x="4091939" y="1295400"/>
                <a:ext cx="224218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-US" sz="2000">
                    <a:solidFill>
                      <a:schemeClr val="accent5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Before Training</a:t>
                </a:r>
                <a:endParaRPr/>
              </a:p>
            </p:txBody>
          </p:sp>
          <p:sp>
            <p:nvSpPr>
              <p:cNvPr id="1061" name="Google Shape;1061;p90"/>
              <p:cNvSpPr txBox="1"/>
              <p:nvPr/>
            </p:nvSpPr>
            <p:spPr>
              <a:xfrm>
                <a:off x="4876800" y="2730787"/>
                <a:ext cx="175260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Prioritizer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2" name="Google Shape;1062;p90"/>
            <p:cNvSpPr/>
            <p:nvPr/>
          </p:nvSpPr>
          <p:spPr>
            <a:xfrm>
              <a:off x="657224" y="2352017"/>
              <a:ext cx="2286000" cy="2286000"/>
            </a:xfrm>
            <a:prstGeom prst="rect">
              <a:avLst/>
            </a:prstGeom>
            <a:solidFill>
              <a:srgbClr val="B1B1B4">
                <a:alpha val="49803"/>
              </a:srgbClr>
            </a:solidFill>
            <a:ln cap="flat" cmpd="sng" w="3175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90"/>
            <p:cNvSpPr txBox="1"/>
            <p:nvPr/>
          </p:nvSpPr>
          <p:spPr>
            <a:xfrm>
              <a:off x="923924" y="2894852"/>
              <a:ext cx="17526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Entire Dataset Labeling</a:t>
              </a:r>
              <a:endParaRPr/>
            </a:p>
          </p:txBody>
        </p:sp>
        <p:cxnSp>
          <p:nvCxnSpPr>
            <p:cNvPr id="1064" name="Google Shape;1064;p90"/>
            <p:cNvCxnSpPr/>
            <p:nvPr/>
          </p:nvCxnSpPr>
          <p:spPr>
            <a:xfrm>
              <a:off x="3505200" y="1600200"/>
              <a:ext cx="0" cy="3886200"/>
            </a:xfrm>
            <a:prstGeom prst="straightConnector1">
              <a:avLst/>
            </a:prstGeom>
            <a:noFill/>
            <a:ln cap="flat" cmpd="sng" w="25400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1065" name="Google Shape;1065;p90"/>
            <p:cNvSpPr txBox="1"/>
            <p:nvPr/>
          </p:nvSpPr>
          <p:spPr>
            <a:xfrm>
              <a:off x="657224" y="1826706"/>
              <a:ext cx="2286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2000">
                  <a:solidFill>
                    <a:srgbClr val="8888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Once &amp; for all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5"/>
          <p:cNvSpPr txBox="1"/>
          <p:nvPr>
            <p:ph type="ctrTitle"/>
          </p:nvPr>
        </p:nvSpPr>
        <p:spPr>
          <a:xfrm>
            <a:off x="914401" y="762000"/>
            <a:ext cx="10363201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Montserrat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436" name="Google Shape;436;p55"/>
          <p:cNvSpPr txBox="1"/>
          <p:nvPr>
            <p:ph idx="1" type="subTitle"/>
          </p:nvPr>
        </p:nvSpPr>
        <p:spPr>
          <a:xfrm>
            <a:off x="914400" y="1562100"/>
            <a:ext cx="10363201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/>
              <a:t>THE SECRETS TO BUILDING THE ULTIMATE TRAINING SET</a:t>
            </a:r>
            <a:endParaRPr/>
          </a:p>
        </p:txBody>
      </p:sp>
      <p:sp>
        <p:nvSpPr>
          <p:cNvPr id="437" name="Google Shape;437;p55"/>
          <p:cNvSpPr txBox="1"/>
          <p:nvPr>
            <p:ph idx="2" type="body"/>
          </p:nvPr>
        </p:nvSpPr>
        <p:spPr>
          <a:xfrm>
            <a:off x="914401" y="2362200"/>
            <a:ext cx="103632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91" lvl="0" marL="34289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en-US" sz="2400">
                <a:solidFill>
                  <a:srgbClr val="535154"/>
                </a:solidFill>
              </a:rPr>
              <a:t>Big Data and Machine Learning</a:t>
            </a:r>
            <a:endParaRPr/>
          </a:p>
          <a:p>
            <a:pPr indent="-342891" lvl="0" marL="342891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en-US" sz="2400">
                <a:solidFill>
                  <a:srgbClr val="535154"/>
                </a:solidFill>
              </a:rPr>
              <a:t>The Challenge of Big Data Labeling</a:t>
            </a:r>
            <a:endParaRPr/>
          </a:p>
          <a:p>
            <a:pPr indent="-342891" lvl="0" marL="342891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en-US" sz="2400">
                <a:solidFill>
                  <a:srgbClr val="535154"/>
                </a:solidFill>
              </a:rPr>
              <a:t>Active Learning Tutorial</a:t>
            </a:r>
            <a:endParaRPr sz="1600">
              <a:solidFill>
                <a:srgbClr val="535154"/>
              </a:solidFill>
            </a:endParaRPr>
          </a:p>
          <a:p>
            <a:pPr indent="-342891" lvl="0" marL="342891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en-US" sz="2400">
                <a:solidFill>
                  <a:srgbClr val="535154"/>
                </a:solidFill>
              </a:rPr>
              <a:t>Active Learning: Digging Deeper </a:t>
            </a:r>
            <a:endParaRPr/>
          </a:p>
          <a:p>
            <a:pPr indent="-342891" lvl="0" marL="342891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en-US" sz="2400">
                <a:solidFill>
                  <a:srgbClr val="535154"/>
                </a:solidFill>
              </a:rPr>
              <a:t>Conclusions</a:t>
            </a:r>
            <a:endParaRPr/>
          </a:p>
        </p:txBody>
      </p:sp>
      <p:sp>
        <p:nvSpPr>
          <p:cNvPr id="438" name="Google Shape;438;p55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439" name="Google Shape;439;p55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91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Smart Data Labeling</a:t>
            </a:r>
            <a:endParaRPr/>
          </a:p>
        </p:txBody>
      </p:sp>
      <p:sp>
        <p:nvSpPr>
          <p:cNvPr id="1071" name="Google Shape;1071;p91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072" name="Google Shape;1072;p91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073" name="Google Shape;1073;p91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4" name="Google Shape;1074;p91"/>
          <p:cNvSpPr txBox="1"/>
          <p:nvPr/>
        </p:nvSpPr>
        <p:spPr>
          <a:xfrm>
            <a:off x="160611" y="4795114"/>
            <a:ext cx="330993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Supervised Learning</a:t>
            </a:r>
            <a:endParaRPr/>
          </a:p>
        </p:txBody>
      </p:sp>
      <p:grpSp>
        <p:nvGrpSpPr>
          <p:cNvPr id="1075" name="Google Shape;1075;p91"/>
          <p:cNvGrpSpPr/>
          <p:nvPr/>
        </p:nvGrpSpPr>
        <p:grpSpPr>
          <a:xfrm>
            <a:off x="657224" y="1600200"/>
            <a:ext cx="9868853" cy="3886200"/>
            <a:chOff x="657224" y="1600200"/>
            <a:chExt cx="9868853" cy="3886200"/>
          </a:xfrm>
        </p:grpSpPr>
        <p:grpSp>
          <p:nvGrpSpPr>
            <p:cNvPr id="1076" name="Google Shape;1076;p91"/>
            <p:cNvGrpSpPr/>
            <p:nvPr/>
          </p:nvGrpSpPr>
          <p:grpSpPr>
            <a:xfrm>
              <a:off x="4015739" y="1828800"/>
              <a:ext cx="6510338" cy="3366424"/>
              <a:chOff x="4091939" y="1295400"/>
              <a:chExt cx="6510338" cy="3366424"/>
            </a:xfrm>
          </p:grpSpPr>
          <p:sp>
            <p:nvSpPr>
              <p:cNvPr id="1077" name="Google Shape;1077;p91"/>
              <p:cNvSpPr/>
              <p:nvPr/>
            </p:nvSpPr>
            <p:spPr>
              <a:xfrm>
                <a:off x="4091940" y="1818620"/>
                <a:ext cx="2926080" cy="2286000"/>
              </a:xfrm>
              <a:prstGeom prst="chevron">
                <a:avLst>
                  <a:gd fmla="val 29310" name="adj"/>
                </a:avLst>
              </a:prstGeom>
              <a:solidFill>
                <a:schemeClr val="accent5">
                  <a:alpha val="49803"/>
                </a:schemeClr>
              </a:solidFill>
              <a:ln cap="flat" cmpd="sng" w="31750">
                <a:solidFill>
                  <a:schemeClr val="accent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91"/>
              <p:cNvSpPr/>
              <p:nvPr/>
            </p:nvSpPr>
            <p:spPr>
              <a:xfrm>
                <a:off x="6526530" y="1818620"/>
                <a:ext cx="2926080" cy="2286000"/>
              </a:xfrm>
              <a:prstGeom prst="chevron">
                <a:avLst>
                  <a:gd fmla="val 29310" name="adj"/>
                </a:avLst>
              </a:prstGeom>
              <a:solidFill>
                <a:schemeClr val="accent1">
                  <a:alpha val="49803"/>
                </a:schemeClr>
              </a:solidFill>
              <a:ln cap="flat" cmpd="sng" w="3175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91"/>
              <p:cNvSpPr txBox="1"/>
              <p:nvPr/>
            </p:nvSpPr>
            <p:spPr>
              <a:xfrm>
                <a:off x="4091939" y="1295400"/>
                <a:ext cx="224218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-US" sz="2000">
                    <a:solidFill>
                      <a:schemeClr val="accent5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Before Training</a:t>
                </a:r>
                <a:endParaRPr/>
              </a:p>
            </p:txBody>
          </p:sp>
          <p:sp>
            <p:nvSpPr>
              <p:cNvPr id="1080" name="Google Shape;1080;p91"/>
              <p:cNvSpPr txBox="1"/>
              <p:nvPr/>
            </p:nvSpPr>
            <p:spPr>
              <a:xfrm>
                <a:off x="6526528" y="1295400"/>
                <a:ext cx="224218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-US" sz="2000">
                    <a:solidFill>
                      <a:schemeClr val="accen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During Training</a:t>
                </a:r>
                <a:endParaRPr/>
              </a:p>
            </p:txBody>
          </p:sp>
          <p:sp>
            <p:nvSpPr>
              <p:cNvPr id="1081" name="Google Shape;1081;p91"/>
              <p:cNvSpPr txBox="1"/>
              <p:nvPr/>
            </p:nvSpPr>
            <p:spPr>
              <a:xfrm>
                <a:off x="4876800" y="2730787"/>
                <a:ext cx="175260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Prioritizer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91"/>
              <p:cNvSpPr txBox="1"/>
              <p:nvPr/>
            </p:nvSpPr>
            <p:spPr>
              <a:xfrm>
                <a:off x="7303507" y="2546120"/>
                <a:ext cx="175260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Active Learning</a:t>
                </a:r>
                <a:endParaRPr/>
              </a:p>
            </p:txBody>
          </p:sp>
          <p:sp>
            <p:nvSpPr>
              <p:cNvPr id="1083" name="Google Shape;1083;p91"/>
              <p:cNvSpPr txBox="1"/>
              <p:nvPr/>
            </p:nvSpPr>
            <p:spPr>
              <a:xfrm>
                <a:off x="5376862" y="4261714"/>
                <a:ext cx="522541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Semi-Supervised Learning</a:t>
                </a:r>
                <a:endParaRPr/>
              </a:p>
            </p:txBody>
          </p:sp>
        </p:grpSp>
        <p:sp>
          <p:nvSpPr>
            <p:cNvPr id="1084" name="Google Shape;1084;p91"/>
            <p:cNvSpPr/>
            <p:nvPr/>
          </p:nvSpPr>
          <p:spPr>
            <a:xfrm>
              <a:off x="657224" y="2352017"/>
              <a:ext cx="2286000" cy="2286000"/>
            </a:xfrm>
            <a:prstGeom prst="rect">
              <a:avLst/>
            </a:prstGeom>
            <a:solidFill>
              <a:srgbClr val="B1B1B4">
                <a:alpha val="49803"/>
              </a:srgbClr>
            </a:solidFill>
            <a:ln cap="flat" cmpd="sng" w="3175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91"/>
            <p:cNvSpPr txBox="1"/>
            <p:nvPr/>
          </p:nvSpPr>
          <p:spPr>
            <a:xfrm>
              <a:off x="923924" y="2894852"/>
              <a:ext cx="17526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Entire Dataset Labeling</a:t>
              </a:r>
              <a:endParaRPr/>
            </a:p>
          </p:txBody>
        </p:sp>
        <p:cxnSp>
          <p:nvCxnSpPr>
            <p:cNvPr id="1086" name="Google Shape;1086;p91"/>
            <p:cNvCxnSpPr/>
            <p:nvPr/>
          </p:nvCxnSpPr>
          <p:spPr>
            <a:xfrm>
              <a:off x="3505200" y="1600200"/>
              <a:ext cx="0" cy="3886200"/>
            </a:xfrm>
            <a:prstGeom prst="straightConnector1">
              <a:avLst/>
            </a:prstGeom>
            <a:noFill/>
            <a:ln cap="flat" cmpd="sng" w="25400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1087" name="Google Shape;1087;p91"/>
            <p:cNvSpPr txBox="1"/>
            <p:nvPr/>
          </p:nvSpPr>
          <p:spPr>
            <a:xfrm>
              <a:off x="657224" y="1826706"/>
              <a:ext cx="2286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2000">
                  <a:solidFill>
                    <a:srgbClr val="8888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Once &amp; for all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92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Smart Data Labeling</a:t>
            </a:r>
            <a:endParaRPr/>
          </a:p>
        </p:txBody>
      </p:sp>
      <p:sp>
        <p:nvSpPr>
          <p:cNvPr id="1093" name="Google Shape;1093;p92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094" name="Google Shape;1094;p92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095" name="Google Shape;1095;p92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6" name="Google Shape;1096;p92"/>
          <p:cNvSpPr txBox="1"/>
          <p:nvPr/>
        </p:nvSpPr>
        <p:spPr>
          <a:xfrm>
            <a:off x="160611" y="4795114"/>
            <a:ext cx="330993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Supervised Learning</a:t>
            </a:r>
            <a:endParaRPr/>
          </a:p>
        </p:txBody>
      </p:sp>
      <p:grpSp>
        <p:nvGrpSpPr>
          <p:cNvPr id="1097" name="Google Shape;1097;p92"/>
          <p:cNvGrpSpPr/>
          <p:nvPr/>
        </p:nvGrpSpPr>
        <p:grpSpPr>
          <a:xfrm>
            <a:off x="657224" y="1600200"/>
            <a:ext cx="11153776" cy="3886200"/>
            <a:chOff x="657224" y="1600200"/>
            <a:chExt cx="11153776" cy="3886200"/>
          </a:xfrm>
        </p:grpSpPr>
        <p:grpSp>
          <p:nvGrpSpPr>
            <p:cNvPr id="1098" name="Google Shape;1098;p92"/>
            <p:cNvGrpSpPr/>
            <p:nvPr/>
          </p:nvGrpSpPr>
          <p:grpSpPr>
            <a:xfrm>
              <a:off x="4015739" y="1828800"/>
              <a:ext cx="7795261" cy="3366424"/>
              <a:chOff x="4091939" y="1295400"/>
              <a:chExt cx="7795261" cy="3366424"/>
            </a:xfrm>
          </p:grpSpPr>
          <p:sp>
            <p:nvSpPr>
              <p:cNvPr id="1099" name="Google Shape;1099;p92"/>
              <p:cNvSpPr/>
              <p:nvPr/>
            </p:nvSpPr>
            <p:spPr>
              <a:xfrm>
                <a:off x="4091940" y="1818620"/>
                <a:ext cx="2926080" cy="2286000"/>
              </a:xfrm>
              <a:prstGeom prst="chevron">
                <a:avLst>
                  <a:gd fmla="val 29310" name="adj"/>
                </a:avLst>
              </a:prstGeom>
              <a:solidFill>
                <a:schemeClr val="accent5">
                  <a:alpha val="49803"/>
                </a:schemeClr>
              </a:solidFill>
              <a:ln cap="flat" cmpd="sng" w="31750">
                <a:solidFill>
                  <a:schemeClr val="accent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92"/>
              <p:cNvSpPr/>
              <p:nvPr/>
            </p:nvSpPr>
            <p:spPr>
              <a:xfrm>
                <a:off x="6526530" y="1818620"/>
                <a:ext cx="2926080" cy="2286000"/>
              </a:xfrm>
              <a:prstGeom prst="chevron">
                <a:avLst>
                  <a:gd fmla="val 29310" name="adj"/>
                </a:avLst>
              </a:prstGeom>
              <a:solidFill>
                <a:schemeClr val="accent1">
                  <a:alpha val="49803"/>
                </a:schemeClr>
              </a:solidFill>
              <a:ln cap="flat" cmpd="sng" w="3175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92"/>
              <p:cNvSpPr/>
              <p:nvPr/>
            </p:nvSpPr>
            <p:spPr>
              <a:xfrm>
                <a:off x="8961120" y="1818620"/>
                <a:ext cx="2926080" cy="2286000"/>
              </a:xfrm>
              <a:prstGeom prst="chevron">
                <a:avLst>
                  <a:gd fmla="val 29310" name="adj"/>
                </a:avLst>
              </a:prstGeom>
              <a:solidFill>
                <a:schemeClr val="accent2">
                  <a:alpha val="49803"/>
                </a:schemeClr>
              </a:solidFill>
              <a:ln cap="flat" cmpd="sng" w="31750">
                <a:solidFill>
                  <a:schemeClr val="accent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92"/>
              <p:cNvSpPr txBox="1"/>
              <p:nvPr/>
            </p:nvSpPr>
            <p:spPr>
              <a:xfrm>
                <a:off x="4091939" y="1295400"/>
                <a:ext cx="224218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-US" sz="2000">
                    <a:solidFill>
                      <a:schemeClr val="accent5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Before Training</a:t>
                </a:r>
                <a:endParaRPr/>
              </a:p>
            </p:txBody>
          </p:sp>
          <p:sp>
            <p:nvSpPr>
              <p:cNvPr id="1103" name="Google Shape;1103;p92"/>
              <p:cNvSpPr txBox="1"/>
              <p:nvPr/>
            </p:nvSpPr>
            <p:spPr>
              <a:xfrm>
                <a:off x="6526528" y="1295400"/>
                <a:ext cx="224218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-US" sz="2000">
                    <a:solidFill>
                      <a:schemeClr val="accen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During Training</a:t>
                </a:r>
                <a:endParaRPr/>
              </a:p>
            </p:txBody>
          </p:sp>
          <p:sp>
            <p:nvSpPr>
              <p:cNvPr id="1104" name="Google Shape;1104;p92"/>
              <p:cNvSpPr txBox="1"/>
              <p:nvPr/>
            </p:nvSpPr>
            <p:spPr>
              <a:xfrm>
                <a:off x="8961117" y="1295400"/>
                <a:ext cx="224218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-US" sz="2000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After Training</a:t>
                </a:r>
                <a:endParaRPr/>
              </a:p>
            </p:txBody>
          </p:sp>
          <p:sp>
            <p:nvSpPr>
              <p:cNvPr id="1105" name="Google Shape;1105;p92"/>
              <p:cNvSpPr txBox="1"/>
              <p:nvPr/>
            </p:nvSpPr>
            <p:spPr>
              <a:xfrm>
                <a:off x="4876800" y="2730787"/>
                <a:ext cx="175260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Prioritizer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92"/>
              <p:cNvSpPr txBox="1"/>
              <p:nvPr/>
            </p:nvSpPr>
            <p:spPr>
              <a:xfrm>
                <a:off x="7303507" y="2546120"/>
                <a:ext cx="175260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Active Learning</a:t>
                </a:r>
                <a:endParaRPr/>
              </a:p>
            </p:txBody>
          </p:sp>
          <p:sp>
            <p:nvSpPr>
              <p:cNvPr id="1107" name="Google Shape;1107;p92"/>
              <p:cNvSpPr txBox="1"/>
              <p:nvPr/>
            </p:nvSpPr>
            <p:spPr>
              <a:xfrm>
                <a:off x="9547860" y="2546119"/>
                <a:ext cx="175260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Manual Override</a:t>
                </a:r>
                <a:endParaRPr/>
              </a:p>
            </p:txBody>
          </p:sp>
          <p:sp>
            <p:nvSpPr>
              <p:cNvPr id="1108" name="Google Shape;1108;p92"/>
              <p:cNvSpPr txBox="1"/>
              <p:nvPr/>
            </p:nvSpPr>
            <p:spPr>
              <a:xfrm>
                <a:off x="5376862" y="4261714"/>
                <a:ext cx="522541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Semi-Supervised Learning</a:t>
                </a:r>
                <a:endParaRPr/>
              </a:p>
            </p:txBody>
          </p:sp>
        </p:grpSp>
        <p:sp>
          <p:nvSpPr>
            <p:cNvPr id="1109" name="Google Shape;1109;p92"/>
            <p:cNvSpPr/>
            <p:nvPr/>
          </p:nvSpPr>
          <p:spPr>
            <a:xfrm>
              <a:off x="657224" y="2352017"/>
              <a:ext cx="2286000" cy="2286000"/>
            </a:xfrm>
            <a:prstGeom prst="rect">
              <a:avLst/>
            </a:prstGeom>
            <a:solidFill>
              <a:srgbClr val="B1B1B4">
                <a:alpha val="49803"/>
              </a:srgbClr>
            </a:solidFill>
            <a:ln cap="flat" cmpd="sng" w="3175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92"/>
            <p:cNvSpPr txBox="1"/>
            <p:nvPr/>
          </p:nvSpPr>
          <p:spPr>
            <a:xfrm>
              <a:off x="923924" y="2894852"/>
              <a:ext cx="17526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Entire Dataset Labeling</a:t>
              </a:r>
              <a:endParaRPr/>
            </a:p>
          </p:txBody>
        </p:sp>
        <p:cxnSp>
          <p:nvCxnSpPr>
            <p:cNvPr id="1111" name="Google Shape;1111;p92"/>
            <p:cNvCxnSpPr/>
            <p:nvPr/>
          </p:nvCxnSpPr>
          <p:spPr>
            <a:xfrm>
              <a:off x="3505200" y="1600200"/>
              <a:ext cx="0" cy="3886200"/>
            </a:xfrm>
            <a:prstGeom prst="straightConnector1">
              <a:avLst/>
            </a:prstGeom>
            <a:noFill/>
            <a:ln cap="flat" cmpd="sng" w="25400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1112" name="Google Shape;1112;p92"/>
            <p:cNvSpPr txBox="1"/>
            <p:nvPr/>
          </p:nvSpPr>
          <p:spPr>
            <a:xfrm>
              <a:off x="657224" y="1826706"/>
              <a:ext cx="2286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2000">
                  <a:solidFill>
                    <a:srgbClr val="88888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Once &amp; for all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93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Building Models, Building Training Sets…</a:t>
            </a:r>
            <a:endParaRPr/>
          </a:p>
        </p:txBody>
      </p:sp>
      <p:sp>
        <p:nvSpPr>
          <p:cNvPr id="1118" name="Google Shape;1118;p93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WHY WE ARE CURRENTLY DOING MACHINE LEARNING THE “DUMB” WAY</a:t>
            </a:r>
            <a:endParaRPr/>
          </a:p>
        </p:txBody>
      </p:sp>
      <p:sp>
        <p:nvSpPr>
          <p:cNvPr id="1119" name="Google Shape;1119;p93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120" name="Google Shape;1120;p93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1" name="Google Shape;1121;p93"/>
          <p:cNvSpPr txBox="1"/>
          <p:nvPr/>
        </p:nvSpPr>
        <p:spPr>
          <a:xfrm>
            <a:off x="2133600" y="1628745"/>
            <a:ext cx="18288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old way</a:t>
            </a:r>
            <a:endParaRPr/>
          </a:p>
        </p:txBody>
      </p:sp>
      <p:sp>
        <p:nvSpPr>
          <p:cNvPr id="1122" name="Google Shape;1122;p93"/>
          <p:cNvSpPr txBox="1"/>
          <p:nvPr/>
        </p:nvSpPr>
        <p:spPr>
          <a:xfrm>
            <a:off x="7162800" y="1628745"/>
            <a:ext cx="2819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new, better way</a:t>
            </a:r>
            <a:endParaRPr/>
          </a:p>
        </p:txBody>
      </p:sp>
      <p:cxnSp>
        <p:nvCxnSpPr>
          <p:cNvPr id="1123" name="Google Shape;1123;p93"/>
          <p:cNvCxnSpPr/>
          <p:nvPr/>
        </p:nvCxnSpPr>
        <p:spPr>
          <a:xfrm>
            <a:off x="6082105" y="1524000"/>
            <a:ext cx="0" cy="4467255"/>
          </a:xfrm>
          <a:prstGeom prst="straightConnector1">
            <a:avLst/>
          </a:prstGeom>
          <a:noFill/>
          <a:ln cap="flat" cmpd="sng" w="25400">
            <a:solidFill>
              <a:srgbClr val="AFB3A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94"/>
          <p:cNvSpPr/>
          <p:nvPr/>
        </p:nvSpPr>
        <p:spPr>
          <a:xfrm>
            <a:off x="2872740" y="3257539"/>
            <a:ext cx="2377440" cy="2377440"/>
          </a:xfrm>
          <a:prstGeom prst="cube">
            <a:avLst>
              <a:gd fmla="val 25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94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Building Models, Building Training Sets…</a:t>
            </a:r>
            <a:endParaRPr/>
          </a:p>
        </p:txBody>
      </p:sp>
      <p:sp>
        <p:nvSpPr>
          <p:cNvPr id="1130" name="Google Shape;1130;p94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WHY WE ARE CURRENTLY DOING MACHINE LEARNING THE “DUMB” WAY</a:t>
            </a:r>
            <a:endParaRPr/>
          </a:p>
        </p:txBody>
      </p:sp>
      <p:sp>
        <p:nvSpPr>
          <p:cNvPr id="1131" name="Google Shape;1131;p94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132" name="Google Shape;1132;p94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3" name="Google Shape;1133;p94"/>
          <p:cNvSpPr txBox="1"/>
          <p:nvPr/>
        </p:nvSpPr>
        <p:spPr>
          <a:xfrm>
            <a:off x="2133600" y="1628745"/>
            <a:ext cx="18288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old way</a:t>
            </a:r>
            <a:endParaRPr/>
          </a:p>
        </p:txBody>
      </p:sp>
      <p:sp>
        <p:nvSpPr>
          <p:cNvPr id="1134" name="Google Shape;1134;p94"/>
          <p:cNvSpPr txBox="1"/>
          <p:nvPr/>
        </p:nvSpPr>
        <p:spPr>
          <a:xfrm>
            <a:off x="7162800" y="1628745"/>
            <a:ext cx="2819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new, better way</a:t>
            </a:r>
            <a:endParaRPr/>
          </a:p>
        </p:txBody>
      </p:sp>
      <p:sp>
        <p:nvSpPr>
          <p:cNvPr id="1135" name="Google Shape;1135;p94"/>
          <p:cNvSpPr/>
          <p:nvPr/>
        </p:nvSpPr>
        <p:spPr>
          <a:xfrm>
            <a:off x="894677" y="4351988"/>
            <a:ext cx="1280160" cy="1280160"/>
          </a:xfrm>
          <a:prstGeom prst="cube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94"/>
          <p:cNvSpPr txBox="1"/>
          <p:nvPr/>
        </p:nvSpPr>
        <p:spPr>
          <a:xfrm>
            <a:off x="751243" y="4879013"/>
            <a:ext cx="1219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Data</a:t>
            </a:r>
            <a:endParaRPr/>
          </a:p>
        </p:txBody>
      </p:sp>
      <p:sp>
        <p:nvSpPr>
          <p:cNvPr id="1137" name="Google Shape;1137;p94"/>
          <p:cNvSpPr txBox="1"/>
          <p:nvPr/>
        </p:nvSpPr>
        <p:spPr>
          <a:xfrm>
            <a:off x="7749540" y="3576331"/>
            <a:ext cx="1219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Data</a:t>
            </a:r>
            <a:endParaRPr/>
          </a:p>
        </p:txBody>
      </p:sp>
      <p:sp>
        <p:nvSpPr>
          <p:cNvPr id="1138" name="Google Shape;1138;p94"/>
          <p:cNvSpPr txBox="1"/>
          <p:nvPr/>
        </p:nvSpPr>
        <p:spPr>
          <a:xfrm>
            <a:off x="3193453" y="4484702"/>
            <a:ext cx="1219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Model</a:t>
            </a:r>
            <a:endParaRPr/>
          </a:p>
        </p:txBody>
      </p:sp>
      <p:cxnSp>
        <p:nvCxnSpPr>
          <p:cNvPr id="1139" name="Google Shape;1139;p94"/>
          <p:cNvCxnSpPr/>
          <p:nvPr/>
        </p:nvCxnSpPr>
        <p:spPr>
          <a:xfrm>
            <a:off x="6082105" y="1524000"/>
            <a:ext cx="0" cy="4467255"/>
          </a:xfrm>
          <a:prstGeom prst="straightConnector1">
            <a:avLst/>
          </a:prstGeom>
          <a:noFill/>
          <a:ln cap="flat" cmpd="sng" w="25400">
            <a:solidFill>
              <a:srgbClr val="AFB3A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95"/>
          <p:cNvSpPr/>
          <p:nvPr/>
        </p:nvSpPr>
        <p:spPr>
          <a:xfrm>
            <a:off x="2872740" y="3257539"/>
            <a:ext cx="2377440" cy="2377440"/>
          </a:xfrm>
          <a:prstGeom prst="cube">
            <a:avLst>
              <a:gd fmla="val 25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95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Building Models, Building Training Sets…</a:t>
            </a:r>
            <a:endParaRPr/>
          </a:p>
        </p:txBody>
      </p:sp>
      <p:sp>
        <p:nvSpPr>
          <p:cNvPr id="1146" name="Google Shape;1146;p95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WHY WE ARE CURRENTLY DOING MACHINE LEARNING THE “DUMB” WAY</a:t>
            </a:r>
            <a:endParaRPr/>
          </a:p>
        </p:txBody>
      </p:sp>
      <p:sp>
        <p:nvSpPr>
          <p:cNvPr id="1147" name="Google Shape;1147;p95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148" name="Google Shape;1148;p95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9" name="Google Shape;1149;p95"/>
          <p:cNvSpPr txBox="1"/>
          <p:nvPr/>
        </p:nvSpPr>
        <p:spPr>
          <a:xfrm>
            <a:off x="2133600" y="1628745"/>
            <a:ext cx="18288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old way</a:t>
            </a:r>
            <a:endParaRPr/>
          </a:p>
        </p:txBody>
      </p:sp>
      <p:sp>
        <p:nvSpPr>
          <p:cNvPr id="1150" name="Google Shape;1150;p95"/>
          <p:cNvSpPr txBox="1"/>
          <p:nvPr/>
        </p:nvSpPr>
        <p:spPr>
          <a:xfrm>
            <a:off x="7162800" y="1628745"/>
            <a:ext cx="2819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new, better way</a:t>
            </a:r>
            <a:endParaRPr/>
          </a:p>
        </p:txBody>
      </p:sp>
      <p:sp>
        <p:nvSpPr>
          <p:cNvPr id="1151" name="Google Shape;1151;p95"/>
          <p:cNvSpPr/>
          <p:nvPr/>
        </p:nvSpPr>
        <p:spPr>
          <a:xfrm>
            <a:off x="894677" y="4351988"/>
            <a:ext cx="1280160" cy="1280160"/>
          </a:xfrm>
          <a:prstGeom prst="cube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95"/>
          <p:cNvSpPr/>
          <p:nvPr/>
        </p:nvSpPr>
        <p:spPr>
          <a:xfrm>
            <a:off x="7749540" y="3989059"/>
            <a:ext cx="1645920" cy="1645920"/>
          </a:xfrm>
          <a:prstGeom prst="cube">
            <a:avLst>
              <a:gd fmla="val 25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95"/>
          <p:cNvSpPr/>
          <p:nvPr/>
        </p:nvSpPr>
        <p:spPr>
          <a:xfrm>
            <a:off x="7749540" y="2753371"/>
            <a:ext cx="1645920" cy="1645920"/>
          </a:xfrm>
          <a:prstGeom prst="cube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95"/>
          <p:cNvSpPr txBox="1"/>
          <p:nvPr/>
        </p:nvSpPr>
        <p:spPr>
          <a:xfrm>
            <a:off x="751243" y="4879013"/>
            <a:ext cx="1219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Data</a:t>
            </a:r>
            <a:endParaRPr/>
          </a:p>
        </p:txBody>
      </p:sp>
      <p:sp>
        <p:nvSpPr>
          <p:cNvPr id="1155" name="Google Shape;1155;p95"/>
          <p:cNvSpPr txBox="1"/>
          <p:nvPr/>
        </p:nvSpPr>
        <p:spPr>
          <a:xfrm>
            <a:off x="7749540" y="3576331"/>
            <a:ext cx="1219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Data</a:t>
            </a:r>
            <a:endParaRPr/>
          </a:p>
        </p:txBody>
      </p:sp>
      <p:sp>
        <p:nvSpPr>
          <p:cNvPr id="1156" name="Google Shape;1156;p95"/>
          <p:cNvSpPr txBox="1"/>
          <p:nvPr/>
        </p:nvSpPr>
        <p:spPr>
          <a:xfrm>
            <a:off x="7749540" y="4822141"/>
            <a:ext cx="1219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Model</a:t>
            </a:r>
            <a:endParaRPr/>
          </a:p>
        </p:txBody>
      </p:sp>
      <p:sp>
        <p:nvSpPr>
          <p:cNvPr id="1157" name="Google Shape;1157;p95"/>
          <p:cNvSpPr txBox="1"/>
          <p:nvPr/>
        </p:nvSpPr>
        <p:spPr>
          <a:xfrm>
            <a:off x="3193453" y="4484702"/>
            <a:ext cx="1219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Model</a:t>
            </a:r>
            <a:endParaRPr/>
          </a:p>
        </p:txBody>
      </p:sp>
      <p:cxnSp>
        <p:nvCxnSpPr>
          <p:cNvPr id="1158" name="Google Shape;1158;p95"/>
          <p:cNvCxnSpPr/>
          <p:nvPr/>
        </p:nvCxnSpPr>
        <p:spPr>
          <a:xfrm>
            <a:off x="6082105" y="1524000"/>
            <a:ext cx="0" cy="4467255"/>
          </a:xfrm>
          <a:prstGeom prst="straightConnector1">
            <a:avLst/>
          </a:prstGeom>
          <a:noFill/>
          <a:ln cap="flat" cmpd="sng" w="25400">
            <a:solidFill>
              <a:srgbClr val="AFB3A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96"/>
          <p:cNvSpPr txBox="1"/>
          <p:nvPr>
            <p:ph type="title"/>
          </p:nvPr>
        </p:nvSpPr>
        <p:spPr>
          <a:xfrm>
            <a:off x="914401" y="2057403"/>
            <a:ext cx="10361615" cy="18287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</a:pPr>
            <a:r>
              <a:rPr lang="en-US"/>
              <a:t>Active Learning Tutorial</a:t>
            </a:r>
            <a:endParaRPr/>
          </a:p>
        </p:txBody>
      </p:sp>
      <p:sp>
        <p:nvSpPr>
          <p:cNvPr id="1164" name="Google Shape;1164;p96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solidFill>
                  <a:schemeClr val="accent2"/>
                </a:solidFill>
              </a:rPr>
              <a:t>UNDERSTANDING THE STEPS OF ACTIVE LEARNING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3000">
        <p:fade thruBlk="1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97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Active Learning in a Nutshell</a:t>
            </a:r>
            <a:endParaRPr/>
          </a:p>
        </p:txBody>
      </p:sp>
      <p:sp>
        <p:nvSpPr>
          <p:cNvPr id="1170" name="Google Shape;1170;p97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171" name="Google Shape;1171;p97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172" name="Google Shape;1172;p97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73" name="Google Shape;1173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950" y="1469975"/>
            <a:ext cx="10396098" cy="464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98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Active Learning &amp; Learning Curves</a:t>
            </a:r>
            <a:endParaRPr/>
          </a:p>
        </p:txBody>
      </p:sp>
      <p:sp>
        <p:nvSpPr>
          <p:cNvPr id="1179" name="Google Shape;1179;p98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MORE DATA FOR A BETTER ACCURACY</a:t>
            </a:r>
            <a:endParaRPr/>
          </a:p>
        </p:txBody>
      </p:sp>
      <p:sp>
        <p:nvSpPr>
          <p:cNvPr id="1180" name="Google Shape;1180;p98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181" name="Google Shape;1181;p98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https://lh4.googleusercontent.com/39M6fkkADu4e3ub5OO53Vny0ayHbV6vksjKPm9I0mJ8TZVNId1BWJqUka_qCgvQqLuY-qOW0E-0EiPwMdj8FbHkBmnRuO9u1t7QDQBz4yIt-w0fk04j1JOISRiIwfyHrf237z70Fm2g" id="1182" name="Google Shape;1182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2271" y="1524000"/>
            <a:ext cx="6936423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98"/>
          <p:cNvSpPr txBox="1"/>
          <p:nvPr/>
        </p:nvSpPr>
        <p:spPr>
          <a:xfrm>
            <a:off x="228599" y="2112768"/>
            <a:ext cx="4953671" cy="1291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199" lvl="1" marL="91438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Getting “better” learning curves!</a:t>
            </a:r>
            <a:endParaRPr/>
          </a:p>
          <a:p>
            <a:pPr indent="-457199" lvl="1" marL="91438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Higher ”starting” slope</a:t>
            </a:r>
            <a:endParaRPr/>
          </a:p>
          <a:p>
            <a:pPr indent="-457199" lvl="1" marL="91438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Faster convergence</a:t>
            </a:r>
            <a:endParaRPr/>
          </a:p>
        </p:txBody>
      </p:sp>
      <p:sp>
        <p:nvSpPr>
          <p:cNvPr id="1184" name="Google Shape;1184;p98"/>
          <p:cNvSpPr/>
          <p:nvPr/>
        </p:nvSpPr>
        <p:spPr>
          <a:xfrm>
            <a:off x="533400" y="1752600"/>
            <a:ext cx="237757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Active Learning: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99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Step-By-Step Active Learning</a:t>
            </a:r>
            <a:endParaRPr/>
          </a:p>
        </p:txBody>
      </p:sp>
      <p:sp>
        <p:nvSpPr>
          <p:cNvPr id="1190" name="Google Shape;1190;p99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191" name="Google Shape;1191;p99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192" name="Google Shape;1192;p99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3" name="Google Shape;1193;p99"/>
          <p:cNvSpPr/>
          <p:nvPr/>
        </p:nvSpPr>
        <p:spPr>
          <a:xfrm>
            <a:off x="1386840" y="1939615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99"/>
          <p:cNvSpPr/>
          <p:nvPr/>
        </p:nvSpPr>
        <p:spPr>
          <a:xfrm>
            <a:off x="1336960" y="2117418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99"/>
          <p:cNvSpPr/>
          <p:nvPr/>
        </p:nvSpPr>
        <p:spPr>
          <a:xfrm>
            <a:off x="1287084" y="2295221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99"/>
          <p:cNvSpPr/>
          <p:nvPr/>
        </p:nvSpPr>
        <p:spPr>
          <a:xfrm>
            <a:off x="1237208" y="2473024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99"/>
          <p:cNvSpPr/>
          <p:nvPr/>
        </p:nvSpPr>
        <p:spPr>
          <a:xfrm>
            <a:off x="1187332" y="265082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99"/>
          <p:cNvSpPr/>
          <p:nvPr/>
        </p:nvSpPr>
        <p:spPr>
          <a:xfrm>
            <a:off x="1137456" y="2828630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p99"/>
          <p:cNvSpPr/>
          <p:nvPr/>
        </p:nvSpPr>
        <p:spPr>
          <a:xfrm>
            <a:off x="1087580" y="3006433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99"/>
          <p:cNvSpPr/>
          <p:nvPr/>
        </p:nvSpPr>
        <p:spPr>
          <a:xfrm>
            <a:off x="1037704" y="3184236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99"/>
          <p:cNvSpPr/>
          <p:nvPr/>
        </p:nvSpPr>
        <p:spPr>
          <a:xfrm>
            <a:off x="987828" y="3362039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99"/>
          <p:cNvSpPr/>
          <p:nvPr/>
        </p:nvSpPr>
        <p:spPr>
          <a:xfrm>
            <a:off x="937952" y="3539842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99"/>
          <p:cNvSpPr/>
          <p:nvPr/>
        </p:nvSpPr>
        <p:spPr>
          <a:xfrm>
            <a:off x="888076" y="3717645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99"/>
          <p:cNvSpPr/>
          <p:nvPr/>
        </p:nvSpPr>
        <p:spPr>
          <a:xfrm>
            <a:off x="838200" y="389544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99"/>
          <p:cNvSpPr txBox="1"/>
          <p:nvPr/>
        </p:nvSpPr>
        <p:spPr>
          <a:xfrm>
            <a:off x="331816" y="5128401"/>
            <a:ext cx="22098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Unlabeled data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00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Step-By-Step Active Learning</a:t>
            </a:r>
            <a:endParaRPr/>
          </a:p>
        </p:txBody>
      </p:sp>
      <p:sp>
        <p:nvSpPr>
          <p:cNvPr id="1211" name="Google Shape;1211;p100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212" name="Google Shape;1212;p100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213" name="Google Shape;1213;p100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4" name="Google Shape;1214;p100"/>
          <p:cNvSpPr/>
          <p:nvPr/>
        </p:nvSpPr>
        <p:spPr>
          <a:xfrm>
            <a:off x="1386840" y="1939615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100"/>
          <p:cNvSpPr/>
          <p:nvPr/>
        </p:nvSpPr>
        <p:spPr>
          <a:xfrm>
            <a:off x="2103120" y="2117418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100"/>
          <p:cNvSpPr/>
          <p:nvPr/>
        </p:nvSpPr>
        <p:spPr>
          <a:xfrm>
            <a:off x="1287084" y="2295221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100"/>
          <p:cNvSpPr/>
          <p:nvPr/>
        </p:nvSpPr>
        <p:spPr>
          <a:xfrm>
            <a:off x="1950720" y="2473024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100"/>
          <p:cNvSpPr/>
          <p:nvPr/>
        </p:nvSpPr>
        <p:spPr>
          <a:xfrm>
            <a:off x="1187332" y="265082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100"/>
          <p:cNvSpPr/>
          <p:nvPr/>
        </p:nvSpPr>
        <p:spPr>
          <a:xfrm>
            <a:off x="1137456" y="2828630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100"/>
          <p:cNvSpPr/>
          <p:nvPr/>
        </p:nvSpPr>
        <p:spPr>
          <a:xfrm>
            <a:off x="1087580" y="3006433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00"/>
          <p:cNvSpPr/>
          <p:nvPr/>
        </p:nvSpPr>
        <p:spPr>
          <a:xfrm>
            <a:off x="1798320" y="3184236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100"/>
          <p:cNvSpPr/>
          <p:nvPr/>
        </p:nvSpPr>
        <p:spPr>
          <a:xfrm>
            <a:off x="987828" y="3362039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100"/>
          <p:cNvSpPr/>
          <p:nvPr/>
        </p:nvSpPr>
        <p:spPr>
          <a:xfrm>
            <a:off x="937952" y="3539842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100"/>
          <p:cNvSpPr/>
          <p:nvPr/>
        </p:nvSpPr>
        <p:spPr>
          <a:xfrm>
            <a:off x="888076" y="3717645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100"/>
          <p:cNvSpPr/>
          <p:nvPr/>
        </p:nvSpPr>
        <p:spPr>
          <a:xfrm>
            <a:off x="838200" y="389544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6" name="Google Shape;1226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2174" y="1496156"/>
            <a:ext cx="1609379" cy="16093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100"/>
          <p:cNvSpPr txBox="1"/>
          <p:nvPr/>
        </p:nvSpPr>
        <p:spPr>
          <a:xfrm>
            <a:off x="6172200" y="3046188"/>
            <a:ext cx="22098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Human “oracle”</a:t>
            </a:r>
            <a:endParaRPr/>
          </a:p>
        </p:txBody>
      </p:sp>
      <p:sp>
        <p:nvSpPr>
          <p:cNvPr id="1228" name="Google Shape;1228;p100"/>
          <p:cNvSpPr txBox="1"/>
          <p:nvPr/>
        </p:nvSpPr>
        <p:spPr>
          <a:xfrm>
            <a:off x="2388856" y="4364272"/>
            <a:ext cx="22098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Initial sample</a:t>
            </a:r>
            <a:endParaRPr/>
          </a:p>
        </p:txBody>
      </p:sp>
      <p:cxnSp>
        <p:nvCxnSpPr>
          <p:cNvPr id="1229" name="Google Shape;1229;p100"/>
          <p:cNvCxnSpPr/>
          <p:nvPr/>
        </p:nvCxnSpPr>
        <p:spPr>
          <a:xfrm>
            <a:off x="3429000" y="2469861"/>
            <a:ext cx="2667000" cy="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stealth"/>
          </a:ln>
        </p:spPr>
      </p:cxnSp>
      <p:cxnSp>
        <p:nvCxnSpPr>
          <p:cNvPr id="1230" name="Google Shape;1230;p100"/>
          <p:cNvCxnSpPr/>
          <p:nvPr/>
        </p:nvCxnSpPr>
        <p:spPr>
          <a:xfrm flipH="1" rot="10800000">
            <a:off x="3352800" y="2650827"/>
            <a:ext cx="2743200" cy="386069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stealth"/>
          </a:ln>
        </p:spPr>
      </p:cxnSp>
      <p:cxnSp>
        <p:nvCxnSpPr>
          <p:cNvPr id="1231" name="Google Shape;1231;p100"/>
          <p:cNvCxnSpPr/>
          <p:nvPr/>
        </p:nvCxnSpPr>
        <p:spPr>
          <a:xfrm flipH="1" rot="10800000">
            <a:off x="3048000" y="2828630"/>
            <a:ext cx="3048000" cy="105250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stealth"/>
          </a:ln>
        </p:spPr>
      </p:cxn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6"/>
          <p:cNvSpPr txBox="1"/>
          <p:nvPr>
            <p:ph type="title"/>
          </p:nvPr>
        </p:nvSpPr>
        <p:spPr>
          <a:xfrm>
            <a:off x="914401" y="2057403"/>
            <a:ext cx="10361615" cy="18287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</a:pPr>
            <a:r>
              <a:rPr lang="en-US"/>
              <a:t>Big Data and Machine Learning</a:t>
            </a:r>
            <a:endParaRPr/>
          </a:p>
        </p:txBody>
      </p:sp>
      <p:sp>
        <p:nvSpPr>
          <p:cNvPr id="445" name="Google Shape;445;p56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solidFill>
                  <a:schemeClr val="accent2"/>
                </a:solidFill>
              </a:rPr>
              <a:t>HOW BIG DATA ENABLES MACHINE LEARNING PROGRESS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3000">
        <p:fade thruBlk="1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101"/>
          <p:cNvSpPr/>
          <p:nvPr/>
        </p:nvSpPr>
        <p:spPr>
          <a:xfrm>
            <a:off x="1386840" y="1939615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7" name="Google Shape;1237;p101"/>
          <p:cNvGrpSpPr/>
          <p:nvPr/>
        </p:nvGrpSpPr>
        <p:grpSpPr>
          <a:xfrm>
            <a:off x="2103120" y="2116312"/>
            <a:ext cx="1097280" cy="1106002"/>
            <a:chOff x="5731426" y="2527111"/>
            <a:chExt cx="1097280" cy="1106002"/>
          </a:xfrm>
        </p:grpSpPr>
        <p:pic>
          <p:nvPicPr>
            <p:cNvPr id="1238" name="Google Shape;1238;p101"/>
            <p:cNvPicPr preferRelativeResize="0"/>
            <p:nvPr/>
          </p:nvPicPr>
          <p:blipFill rotWithShape="1">
            <a:blip r:embed="rId3">
              <a:alphaModFix/>
            </a:blip>
            <a:srcRect b="25118" l="39143" r="17498" t="6106"/>
            <a:stretch/>
          </p:blipFill>
          <p:spPr>
            <a:xfrm>
              <a:off x="5731426" y="2527111"/>
              <a:ext cx="1080854" cy="1106002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239" name="Google Shape;1239;p101"/>
            <p:cNvSpPr/>
            <p:nvPr/>
          </p:nvSpPr>
          <p:spPr>
            <a:xfrm>
              <a:off x="5731426" y="2535833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0" name="Google Shape;1240;p101"/>
          <p:cNvSpPr/>
          <p:nvPr/>
        </p:nvSpPr>
        <p:spPr>
          <a:xfrm>
            <a:off x="1287084" y="2295221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1" name="Google Shape;1241;p101"/>
          <p:cNvGrpSpPr/>
          <p:nvPr/>
        </p:nvGrpSpPr>
        <p:grpSpPr>
          <a:xfrm>
            <a:off x="1943286" y="2471918"/>
            <a:ext cx="1104714" cy="1097281"/>
            <a:chOff x="5539926" y="2810044"/>
            <a:chExt cx="1104714" cy="1097281"/>
          </a:xfrm>
        </p:grpSpPr>
        <p:pic>
          <p:nvPicPr>
            <p:cNvPr id="1242" name="Google Shape;1242;p101"/>
            <p:cNvPicPr preferRelativeResize="0"/>
            <p:nvPr/>
          </p:nvPicPr>
          <p:blipFill rotWithShape="1">
            <a:blip r:embed="rId4">
              <a:alphaModFix/>
            </a:blip>
            <a:srcRect b="9929" l="14026" r="19999" t="14784"/>
            <a:stretch/>
          </p:blipFill>
          <p:spPr>
            <a:xfrm>
              <a:off x="5539926" y="2810044"/>
              <a:ext cx="1104714" cy="1085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3" name="Google Shape;1243;p101"/>
            <p:cNvSpPr/>
            <p:nvPr/>
          </p:nvSpPr>
          <p:spPr>
            <a:xfrm>
              <a:off x="5547360" y="2810045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4" name="Google Shape;1244;p101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Step-By-Step Active Learning</a:t>
            </a:r>
            <a:endParaRPr/>
          </a:p>
        </p:txBody>
      </p:sp>
      <p:sp>
        <p:nvSpPr>
          <p:cNvPr id="1245" name="Google Shape;1245;p101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246" name="Google Shape;1246;p101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247" name="Google Shape;1247;p101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8" name="Google Shape;1248;p101"/>
          <p:cNvSpPr/>
          <p:nvPr/>
        </p:nvSpPr>
        <p:spPr>
          <a:xfrm>
            <a:off x="1187332" y="265082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101"/>
          <p:cNvSpPr/>
          <p:nvPr/>
        </p:nvSpPr>
        <p:spPr>
          <a:xfrm>
            <a:off x="1137456" y="2828630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101"/>
          <p:cNvSpPr/>
          <p:nvPr/>
        </p:nvSpPr>
        <p:spPr>
          <a:xfrm>
            <a:off x="1087580" y="3006433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1" name="Google Shape;1251;p101"/>
          <p:cNvGrpSpPr/>
          <p:nvPr/>
        </p:nvGrpSpPr>
        <p:grpSpPr>
          <a:xfrm>
            <a:off x="1790886" y="3197219"/>
            <a:ext cx="1104714" cy="1099528"/>
            <a:chOff x="4379952" y="3344559"/>
            <a:chExt cx="1104714" cy="1099528"/>
          </a:xfrm>
        </p:grpSpPr>
        <p:pic>
          <p:nvPicPr>
            <p:cNvPr id="1252" name="Google Shape;1252;p101"/>
            <p:cNvPicPr preferRelativeResize="0"/>
            <p:nvPr/>
          </p:nvPicPr>
          <p:blipFill rotWithShape="1">
            <a:blip r:embed="rId5">
              <a:alphaModFix/>
            </a:blip>
            <a:srcRect b="4156" l="13651" r="22330" t="0"/>
            <a:stretch/>
          </p:blipFill>
          <p:spPr>
            <a:xfrm>
              <a:off x="4387386" y="3344559"/>
              <a:ext cx="1097280" cy="1099528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253" name="Google Shape;1253;p101"/>
            <p:cNvSpPr/>
            <p:nvPr/>
          </p:nvSpPr>
          <p:spPr>
            <a:xfrm>
              <a:off x="4379952" y="3346807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4" name="Google Shape;1254;p101"/>
          <p:cNvSpPr/>
          <p:nvPr/>
        </p:nvSpPr>
        <p:spPr>
          <a:xfrm>
            <a:off x="987828" y="3362039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101"/>
          <p:cNvSpPr/>
          <p:nvPr/>
        </p:nvSpPr>
        <p:spPr>
          <a:xfrm>
            <a:off x="937952" y="3539842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101"/>
          <p:cNvSpPr/>
          <p:nvPr/>
        </p:nvSpPr>
        <p:spPr>
          <a:xfrm>
            <a:off x="888076" y="3717645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101"/>
          <p:cNvSpPr/>
          <p:nvPr/>
        </p:nvSpPr>
        <p:spPr>
          <a:xfrm>
            <a:off x="838200" y="389544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8" name="Google Shape;1258;p1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02174" y="1496156"/>
            <a:ext cx="1609379" cy="16093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9" name="Google Shape;1259;p101"/>
          <p:cNvCxnSpPr/>
          <p:nvPr/>
        </p:nvCxnSpPr>
        <p:spPr>
          <a:xfrm>
            <a:off x="3429000" y="2469861"/>
            <a:ext cx="2667000" cy="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lg" w="lg" type="stealth"/>
            <a:tailEnd len="sm" w="sm" type="none"/>
          </a:ln>
        </p:spPr>
      </p:cxnSp>
      <p:cxnSp>
        <p:nvCxnSpPr>
          <p:cNvPr id="1260" name="Google Shape;1260;p101"/>
          <p:cNvCxnSpPr/>
          <p:nvPr/>
        </p:nvCxnSpPr>
        <p:spPr>
          <a:xfrm flipH="1" rot="10800000">
            <a:off x="3352800" y="2650827"/>
            <a:ext cx="2743200" cy="386069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lg" w="lg" type="stealth"/>
            <a:tailEnd len="sm" w="sm" type="none"/>
          </a:ln>
        </p:spPr>
      </p:cxnSp>
      <p:cxnSp>
        <p:nvCxnSpPr>
          <p:cNvPr id="1261" name="Google Shape;1261;p101"/>
          <p:cNvCxnSpPr/>
          <p:nvPr/>
        </p:nvCxnSpPr>
        <p:spPr>
          <a:xfrm flipH="1" rot="10800000">
            <a:off x="3048000" y="2828630"/>
            <a:ext cx="3048000" cy="105250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lg" w="lg" type="stealth"/>
            <a:tailEnd len="sm" w="sm" type="none"/>
          </a:ln>
        </p:spPr>
      </p:cxnSp>
      <p:sp>
        <p:nvSpPr>
          <p:cNvPr id="1262" name="Google Shape;1262;p101"/>
          <p:cNvSpPr txBox="1"/>
          <p:nvPr/>
        </p:nvSpPr>
        <p:spPr>
          <a:xfrm>
            <a:off x="2388856" y="4364272"/>
            <a:ext cx="22098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Initial sample, labeled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02"/>
          <p:cNvSpPr/>
          <p:nvPr/>
        </p:nvSpPr>
        <p:spPr>
          <a:xfrm>
            <a:off x="1386840" y="1939615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8" name="Google Shape;1268;p102"/>
          <p:cNvGrpSpPr/>
          <p:nvPr/>
        </p:nvGrpSpPr>
        <p:grpSpPr>
          <a:xfrm>
            <a:off x="3855720" y="2116312"/>
            <a:ext cx="1097280" cy="1106002"/>
            <a:chOff x="5731426" y="2527111"/>
            <a:chExt cx="1097280" cy="1106002"/>
          </a:xfrm>
        </p:grpSpPr>
        <p:pic>
          <p:nvPicPr>
            <p:cNvPr id="1269" name="Google Shape;1269;p102"/>
            <p:cNvPicPr preferRelativeResize="0"/>
            <p:nvPr/>
          </p:nvPicPr>
          <p:blipFill rotWithShape="1">
            <a:blip r:embed="rId3">
              <a:alphaModFix/>
            </a:blip>
            <a:srcRect b="25118" l="39143" r="17498" t="6106"/>
            <a:stretch/>
          </p:blipFill>
          <p:spPr>
            <a:xfrm>
              <a:off x="5731426" y="2527111"/>
              <a:ext cx="1080854" cy="1106002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270" name="Google Shape;1270;p102"/>
            <p:cNvSpPr/>
            <p:nvPr/>
          </p:nvSpPr>
          <p:spPr>
            <a:xfrm>
              <a:off x="5731426" y="2535833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1" name="Google Shape;1271;p102"/>
          <p:cNvSpPr/>
          <p:nvPr/>
        </p:nvSpPr>
        <p:spPr>
          <a:xfrm>
            <a:off x="1287084" y="2295221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2" name="Google Shape;1272;p102"/>
          <p:cNvGrpSpPr/>
          <p:nvPr/>
        </p:nvGrpSpPr>
        <p:grpSpPr>
          <a:xfrm>
            <a:off x="3695886" y="2471918"/>
            <a:ext cx="1104714" cy="1097281"/>
            <a:chOff x="5539926" y="2810044"/>
            <a:chExt cx="1104714" cy="1097281"/>
          </a:xfrm>
        </p:grpSpPr>
        <p:pic>
          <p:nvPicPr>
            <p:cNvPr id="1273" name="Google Shape;1273;p102"/>
            <p:cNvPicPr preferRelativeResize="0"/>
            <p:nvPr/>
          </p:nvPicPr>
          <p:blipFill rotWithShape="1">
            <a:blip r:embed="rId4">
              <a:alphaModFix/>
            </a:blip>
            <a:srcRect b="9929" l="14026" r="19999" t="14784"/>
            <a:stretch/>
          </p:blipFill>
          <p:spPr>
            <a:xfrm>
              <a:off x="5539926" y="2810044"/>
              <a:ext cx="1104714" cy="1085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4" name="Google Shape;1274;p102"/>
            <p:cNvSpPr/>
            <p:nvPr/>
          </p:nvSpPr>
          <p:spPr>
            <a:xfrm>
              <a:off x="5547360" y="2810045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5" name="Google Shape;1275;p102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Step-By-Step Active Learning</a:t>
            </a:r>
            <a:endParaRPr/>
          </a:p>
        </p:txBody>
      </p:sp>
      <p:sp>
        <p:nvSpPr>
          <p:cNvPr id="1276" name="Google Shape;1276;p102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277" name="Google Shape;1277;p102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278" name="Google Shape;1278;p102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9" name="Google Shape;1279;p102"/>
          <p:cNvSpPr/>
          <p:nvPr/>
        </p:nvSpPr>
        <p:spPr>
          <a:xfrm>
            <a:off x="1187332" y="265082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102"/>
          <p:cNvSpPr/>
          <p:nvPr/>
        </p:nvSpPr>
        <p:spPr>
          <a:xfrm>
            <a:off x="1137456" y="2828630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102"/>
          <p:cNvSpPr/>
          <p:nvPr/>
        </p:nvSpPr>
        <p:spPr>
          <a:xfrm>
            <a:off x="1087580" y="3006433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2" name="Google Shape;1282;p102"/>
          <p:cNvGrpSpPr/>
          <p:nvPr/>
        </p:nvGrpSpPr>
        <p:grpSpPr>
          <a:xfrm>
            <a:off x="3543486" y="3199467"/>
            <a:ext cx="1104714" cy="1097280"/>
            <a:chOff x="4379952" y="3346807"/>
            <a:chExt cx="1104714" cy="1097280"/>
          </a:xfrm>
        </p:grpSpPr>
        <p:pic>
          <p:nvPicPr>
            <p:cNvPr id="1283" name="Google Shape;1283;p102"/>
            <p:cNvPicPr preferRelativeResize="0"/>
            <p:nvPr/>
          </p:nvPicPr>
          <p:blipFill rotWithShape="1">
            <a:blip r:embed="rId5">
              <a:alphaModFix/>
            </a:blip>
            <a:srcRect b="4156" l="13651" r="22330" t="0"/>
            <a:stretch/>
          </p:blipFill>
          <p:spPr>
            <a:xfrm>
              <a:off x="4387386" y="3346807"/>
              <a:ext cx="1097280" cy="1097280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284" name="Google Shape;1284;p102"/>
            <p:cNvSpPr/>
            <p:nvPr/>
          </p:nvSpPr>
          <p:spPr>
            <a:xfrm>
              <a:off x="4379952" y="3346807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5" name="Google Shape;1285;p102"/>
          <p:cNvSpPr/>
          <p:nvPr/>
        </p:nvSpPr>
        <p:spPr>
          <a:xfrm>
            <a:off x="987828" y="3362039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102"/>
          <p:cNvSpPr/>
          <p:nvPr/>
        </p:nvSpPr>
        <p:spPr>
          <a:xfrm>
            <a:off x="937952" y="3539842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102"/>
          <p:cNvSpPr/>
          <p:nvPr/>
        </p:nvSpPr>
        <p:spPr>
          <a:xfrm>
            <a:off x="888076" y="3717645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102"/>
          <p:cNvSpPr/>
          <p:nvPr/>
        </p:nvSpPr>
        <p:spPr>
          <a:xfrm>
            <a:off x="838200" y="389544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49516" y="3685716"/>
            <a:ext cx="2584450" cy="1832204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02"/>
          <p:cNvSpPr txBox="1"/>
          <p:nvPr/>
        </p:nvSpPr>
        <p:spPr>
          <a:xfrm>
            <a:off x="6136841" y="5484466"/>
            <a:ext cx="22098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Learning agent</a:t>
            </a:r>
            <a:endParaRPr/>
          </a:p>
        </p:txBody>
      </p:sp>
      <p:pic>
        <p:nvPicPr>
          <p:cNvPr id="1291" name="Google Shape;1291;p10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02174" y="1496156"/>
            <a:ext cx="1609379" cy="16093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2" name="Google Shape;1292;p102"/>
          <p:cNvCxnSpPr/>
          <p:nvPr/>
        </p:nvCxnSpPr>
        <p:spPr>
          <a:xfrm>
            <a:off x="5029200" y="2650827"/>
            <a:ext cx="1219572" cy="1424272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stealth"/>
          </a:ln>
        </p:spPr>
      </p:cxnSp>
      <p:cxnSp>
        <p:nvCxnSpPr>
          <p:cNvPr id="1293" name="Google Shape;1293;p102"/>
          <p:cNvCxnSpPr/>
          <p:nvPr/>
        </p:nvCxnSpPr>
        <p:spPr>
          <a:xfrm>
            <a:off x="4909195" y="3326931"/>
            <a:ext cx="1389453" cy="98504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stealth"/>
          </a:ln>
        </p:spPr>
      </p:cxnSp>
      <p:cxnSp>
        <p:nvCxnSpPr>
          <p:cNvPr id="1294" name="Google Shape;1294;p102"/>
          <p:cNvCxnSpPr/>
          <p:nvPr/>
        </p:nvCxnSpPr>
        <p:spPr>
          <a:xfrm>
            <a:off x="4808034" y="3945002"/>
            <a:ext cx="1490614" cy="514317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1295" name="Google Shape;1295;p102"/>
          <p:cNvSpPr txBox="1"/>
          <p:nvPr/>
        </p:nvSpPr>
        <p:spPr>
          <a:xfrm>
            <a:off x="3773170" y="4521874"/>
            <a:ext cx="212647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Model training</a:t>
            </a:r>
            <a:endParaRPr/>
          </a:p>
        </p:txBody>
      </p:sp>
      <p:sp>
        <p:nvSpPr>
          <p:cNvPr id="1296" name="Google Shape;1296;p102"/>
          <p:cNvSpPr/>
          <p:nvPr/>
        </p:nvSpPr>
        <p:spPr>
          <a:xfrm>
            <a:off x="6136841" y="1447800"/>
            <a:ext cx="2209800" cy="165773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103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Step-By-Step Active Learning</a:t>
            </a:r>
            <a:endParaRPr/>
          </a:p>
        </p:txBody>
      </p:sp>
      <p:sp>
        <p:nvSpPr>
          <p:cNvPr id="1302" name="Google Shape;1302;p103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303" name="Google Shape;1303;p103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304" name="Google Shape;1304;p103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305" name="Google Shape;1305;p103"/>
          <p:cNvGrpSpPr/>
          <p:nvPr/>
        </p:nvGrpSpPr>
        <p:grpSpPr>
          <a:xfrm>
            <a:off x="10391596" y="4883493"/>
            <a:ext cx="1097280" cy="1106002"/>
            <a:chOff x="5731426" y="2527111"/>
            <a:chExt cx="1097280" cy="1106002"/>
          </a:xfrm>
        </p:grpSpPr>
        <p:pic>
          <p:nvPicPr>
            <p:cNvPr id="1306" name="Google Shape;1306;p103"/>
            <p:cNvPicPr preferRelativeResize="0"/>
            <p:nvPr/>
          </p:nvPicPr>
          <p:blipFill rotWithShape="1">
            <a:blip r:embed="rId3">
              <a:alphaModFix/>
            </a:blip>
            <a:srcRect b="25118" l="39143" r="17498" t="6106"/>
            <a:stretch/>
          </p:blipFill>
          <p:spPr>
            <a:xfrm>
              <a:off x="5731426" y="2527111"/>
              <a:ext cx="1080854" cy="1106002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307" name="Google Shape;1307;p103"/>
            <p:cNvSpPr/>
            <p:nvPr/>
          </p:nvSpPr>
          <p:spPr>
            <a:xfrm>
              <a:off x="5731426" y="2535833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103"/>
          <p:cNvGrpSpPr/>
          <p:nvPr/>
        </p:nvGrpSpPr>
        <p:grpSpPr>
          <a:xfrm>
            <a:off x="10556375" y="4980890"/>
            <a:ext cx="1104714" cy="1097281"/>
            <a:chOff x="5539926" y="2810044"/>
            <a:chExt cx="1104714" cy="1097281"/>
          </a:xfrm>
        </p:grpSpPr>
        <p:pic>
          <p:nvPicPr>
            <p:cNvPr id="1309" name="Google Shape;1309;p103"/>
            <p:cNvPicPr preferRelativeResize="0"/>
            <p:nvPr/>
          </p:nvPicPr>
          <p:blipFill rotWithShape="1">
            <a:blip r:embed="rId4">
              <a:alphaModFix/>
            </a:blip>
            <a:srcRect b="9929" l="14026" r="19999" t="14784"/>
            <a:stretch/>
          </p:blipFill>
          <p:spPr>
            <a:xfrm>
              <a:off x="5539926" y="2810044"/>
              <a:ext cx="1104714" cy="1085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0" name="Google Shape;1310;p103"/>
            <p:cNvSpPr/>
            <p:nvPr/>
          </p:nvSpPr>
          <p:spPr>
            <a:xfrm>
              <a:off x="5547360" y="2810045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11" name="Google Shape;1311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49516" y="3685716"/>
            <a:ext cx="2584450" cy="183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02174" y="1496156"/>
            <a:ext cx="1609379" cy="1609379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03"/>
          <p:cNvSpPr/>
          <p:nvPr/>
        </p:nvSpPr>
        <p:spPr>
          <a:xfrm>
            <a:off x="6555941" y="5662947"/>
            <a:ext cx="1371600" cy="18288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103"/>
          <p:cNvSpPr txBox="1"/>
          <p:nvPr/>
        </p:nvSpPr>
        <p:spPr>
          <a:xfrm>
            <a:off x="6427273" y="5866283"/>
            <a:ext cx="162893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60% accuracy</a:t>
            </a:r>
            <a:endParaRPr/>
          </a:p>
        </p:txBody>
      </p:sp>
      <p:sp>
        <p:nvSpPr>
          <p:cNvPr id="1315" name="Google Shape;1315;p103"/>
          <p:cNvSpPr/>
          <p:nvPr/>
        </p:nvSpPr>
        <p:spPr>
          <a:xfrm rot="-5400000">
            <a:off x="6898841" y="5330275"/>
            <a:ext cx="182880" cy="86868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5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103"/>
          <p:cNvSpPr/>
          <p:nvPr/>
        </p:nvSpPr>
        <p:spPr>
          <a:xfrm rot="-4103981">
            <a:off x="9024111" y="4394837"/>
            <a:ext cx="381000" cy="112964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AFB3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7" name="Google Shape;1317;p103"/>
          <p:cNvGrpSpPr/>
          <p:nvPr/>
        </p:nvGrpSpPr>
        <p:grpSpPr>
          <a:xfrm>
            <a:off x="10728588" y="5069568"/>
            <a:ext cx="1104714" cy="1097280"/>
            <a:chOff x="4379952" y="3346807"/>
            <a:chExt cx="1104714" cy="1097280"/>
          </a:xfrm>
        </p:grpSpPr>
        <p:pic>
          <p:nvPicPr>
            <p:cNvPr id="1318" name="Google Shape;1318;p103"/>
            <p:cNvPicPr preferRelativeResize="0"/>
            <p:nvPr/>
          </p:nvPicPr>
          <p:blipFill rotWithShape="1">
            <a:blip r:embed="rId7">
              <a:alphaModFix/>
            </a:blip>
            <a:srcRect b="4156" l="13651" r="22330" t="0"/>
            <a:stretch/>
          </p:blipFill>
          <p:spPr>
            <a:xfrm>
              <a:off x="4387386" y="3346807"/>
              <a:ext cx="1097280" cy="1085400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319" name="Google Shape;1319;p103"/>
            <p:cNvSpPr/>
            <p:nvPr/>
          </p:nvSpPr>
          <p:spPr>
            <a:xfrm>
              <a:off x="4379952" y="3346807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0" name="Google Shape;1320;p103"/>
          <p:cNvSpPr/>
          <p:nvPr/>
        </p:nvSpPr>
        <p:spPr>
          <a:xfrm>
            <a:off x="6136841" y="1447800"/>
            <a:ext cx="2209800" cy="165773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103"/>
          <p:cNvSpPr/>
          <p:nvPr/>
        </p:nvSpPr>
        <p:spPr>
          <a:xfrm>
            <a:off x="1386840" y="1939615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103"/>
          <p:cNvSpPr/>
          <p:nvPr/>
        </p:nvSpPr>
        <p:spPr>
          <a:xfrm>
            <a:off x="1287084" y="2295221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103"/>
          <p:cNvSpPr/>
          <p:nvPr/>
        </p:nvSpPr>
        <p:spPr>
          <a:xfrm>
            <a:off x="1187332" y="265082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103"/>
          <p:cNvSpPr/>
          <p:nvPr/>
        </p:nvSpPr>
        <p:spPr>
          <a:xfrm>
            <a:off x="1137456" y="2828630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103"/>
          <p:cNvSpPr/>
          <p:nvPr/>
        </p:nvSpPr>
        <p:spPr>
          <a:xfrm>
            <a:off x="1087580" y="3006433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103"/>
          <p:cNvSpPr/>
          <p:nvPr/>
        </p:nvSpPr>
        <p:spPr>
          <a:xfrm>
            <a:off x="987828" y="3362039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103"/>
          <p:cNvSpPr/>
          <p:nvPr/>
        </p:nvSpPr>
        <p:spPr>
          <a:xfrm>
            <a:off x="937952" y="3539842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103"/>
          <p:cNvSpPr/>
          <p:nvPr/>
        </p:nvSpPr>
        <p:spPr>
          <a:xfrm>
            <a:off x="888076" y="3717645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103"/>
          <p:cNvSpPr/>
          <p:nvPr/>
        </p:nvSpPr>
        <p:spPr>
          <a:xfrm>
            <a:off x="838200" y="389544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104"/>
          <p:cNvGrpSpPr/>
          <p:nvPr/>
        </p:nvGrpSpPr>
        <p:grpSpPr>
          <a:xfrm>
            <a:off x="1387012" y="1924383"/>
            <a:ext cx="1097280" cy="1097282"/>
            <a:chOff x="6490822" y="4491663"/>
            <a:chExt cx="1097280" cy="1097282"/>
          </a:xfrm>
        </p:grpSpPr>
        <p:pic>
          <p:nvPicPr>
            <p:cNvPr id="1335" name="Google Shape;1335;p104"/>
            <p:cNvPicPr preferRelativeResize="0"/>
            <p:nvPr/>
          </p:nvPicPr>
          <p:blipFill rotWithShape="1">
            <a:blip r:embed="rId3">
              <a:alphaModFix amt="20000"/>
            </a:blip>
            <a:srcRect b="2387" l="70160" r="5714" t="70203"/>
            <a:stretch/>
          </p:blipFill>
          <p:spPr>
            <a:xfrm>
              <a:off x="6490822" y="4491663"/>
              <a:ext cx="1097280" cy="1097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6" name="Google Shape;1336;p104"/>
            <p:cNvSpPr/>
            <p:nvPr/>
          </p:nvSpPr>
          <p:spPr>
            <a:xfrm>
              <a:off x="6490822" y="4491665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7" name="Google Shape;1337;p104"/>
          <p:cNvGrpSpPr/>
          <p:nvPr/>
        </p:nvGrpSpPr>
        <p:grpSpPr>
          <a:xfrm>
            <a:off x="1282654" y="2300846"/>
            <a:ext cx="1099230" cy="1106275"/>
            <a:chOff x="8425769" y="2456169"/>
            <a:chExt cx="1099230" cy="1106275"/>
          </a:xfrm>
        </p:grpSpPr>
        <p:pic>
          <p:nvPicPr>
            <p:cNvPr id="1338" name="Google Shape;1338;p104"/>
            <p:cNvPicPr preferRelativeResize="0"/>
            <p:nvPr/>
          </p:nvPicPr>
          <p:blipFill rotWithShape="1">
            <a:blip r:embed="rId3">
              <a:alphaModFix/>
            </a:blip>
            <a:srcRect b="68924" l="37200" r="38630" t="4784"/>
            <a:stretch/>
          </p:blipFill>
          <p:spPr>
            <a:xfrm>
              <a:off x="8425769" y="2474873"/>
              <a:ext cx="1099230" cy="1052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39" name="Google Shape;1339;p104"/>
            <p:cNvGrpSpPr/>
            <p:nvPr/>
          </p:nvGrpSpPr>
          <p:grpSpPr>
            <a:xfrm>
              <a:off x="8425769" y="2456169"/>
              <a:ext cx="1099230" cy="1106275"/>
              <a:chOff x="9629358" y="1346048"/>
              <a:chExt cx="1099230" cy="1106275"/>
            </a:xfrm>
          </p:grpSpPr>
          <p:pic>
            <p:nvPicPr>
              <p:cNvPr id="1340" name="Google Shape;1340;p104"/>
              <p:cNvPicPr preferRelativeResize="0"/>
              <p:nvPr/>
            </p:nvPicPr>
            <p:blipFill rotWithShape="1">
              <a:blip r:embed="rId4">
                <a:alphaModFix amt="0"/>
              </a:blip>
              <a:srcRect b="9717" l="23478" r="23346" t="5608"/>
              <a:stretch/>
            </p:blipFill>
            <p:spPr>
              <a:xfrm>
                <a:off x="9629358" y="1346048"/>
                <a:ext cx="1094800" cy="10789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41" name="Google Shape;1341;p104"/>
              <p:cNvSpPr/>
              <p:nvPr/>
            </p:nvSpPr>
            <p:spPr>
              <a:xfrm>
                <a:off x="9631308" y="1355043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42" name="Google Shape;1342;p104"/>
          <p:cNvGrpSpPr/>
          <p:nvPr/>
        </p:nvGrpSpPr>
        <p:grpSpPr>
          <a:xfrm>
            <a:off x="1175816" y="2642548"/>
            <a:ext cx="1099230" cy="1106275"/>
            <a:chOff x="8425769" y="2456169"/>
            <a:chExt cx="1099230" cy="1106275"/>
          </a:xfrm>
        </p:grpSpPr>
        <p:pic>
          <p:nvPicPr>
            <p:cNvPr id="1343" name="Google Shape;1343;p104"/>
            <p:cNvPicPr preferRelativeResize="0"/>
            <p:nvPr/>
          </p:nvPicPr>
          <p:blipFill rotWithShape="1">
            <a:blip r:embed="rId3">
              <a:alphaModFix/>
            </a:blip>
            <a:srcRect b="68924" l="37200" r="38630" t="4784"/>
            <a:stretch/>
          </p:blipFill>
          <p:spPr>
            <a:xfrm>
              <a:off x="8425769" y="2474873"/>
              <a:ext cx="1099230" cy="1052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4" name="Google Shape;1344;p104"/>
            <p:cNvGrpSpPr/>
            <p:nvPr/>
          </p:nvGrpSpPr>
          <p:grpSpPr>
            <a:xfrm>
              <a:off x="8425769" y="2456169"/>
              <a:ext cx="1099230" cy="1106275"/>
              <a:chOff x="9629358" y="1346048"/>
              <a:chExt cx="1099230" cy="1106275"/>
            </a:xfrm>
          </p:grpSpPr>
          <p:pic>
            <p:nvPicPr>
              <p:cNvPr id="1345" name="Google Shape;1345;p104"/>
              <p:cNvPicPr preferRelativeResize="0"/>
              <p:nvPr/>
            </p:nvPicPr>
            <p:blipFill rotWithShape="1">
              <a:blip r:embed="rId4">
                <a:alphaModFix amt="0"/>
              </a:blip>
              <a:srcRect b="9717" l="23478" r="23346" t="5608"/>
              <a:stretch/>
            </p:blipFill>
            <p:spPr>
              <a:xfrm>
                <a:off x="9629358" y="1346048"/>
                <a:ext cx="1094800" cy="10789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46" name="Google Shape;1346;p104"/>
              <p:cNvSpPr/>
              <p:nvPr/>
            </p:nvSpPr>
            <p:spPr>
              <a:xfrm>
                <a:off x="9631308" y="1355043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47" name="Google Shape;1347;p104"/>
          <p:cNvGrpSpPr/>
          <p:nvPr/>
        </p:nvGrpSpPr>
        <p:grpSpPr>
          <a:xfrm>
            <a:off x="1133026" y="2836238"/>
            <a:ext cx="1097280" cy="1097282"/>
            <a:chOff x="6490822" y="4491663"/>
            <a:chExt cx="1097280" cy="1097282"/>
          </a:xfrm>
        </p:grpSpPr>
        <p:pic>
          <p:nvPicPr>
            <p:cNvPr id="1348" name="Google Shape;1348;p104"/>
            <p:cNvPicPr preferRelativeResize="0"/>
            <p:nvPr/>
          </p:nvPicPr>
          <p:blipFill rotWithShape="1">
            <a:blip r:embed="rId3">
              <a:alphaModFix/>
            </a:blip>
            <a:srcRect b="2387" l="70160" r="5714" t="70203"/>
            <a:stretch/>
          </p:blipFill>
          <p:spPr>
            <a:xfrm>
              <a:off x="6490822" y="4491663"/>
              <a:ext cx="1097280" cy="10972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9" name="Google Shape;1349;p104"/>
            <p:cNvGrpSpPr/>
            <p:nvPr/>
          </p:nvGrpSpPr>
          <p:grpSpPr>
            <a:xfrm>
              <a:off x="6490822" y="4491664"/>
              <a:ext cx="1097280" cy="1097281"/>
              <a:chOff x="6513904" y="4520927"/>
              <a:chExt cx="1097280" cy="1097281"/>
            </a:xfrm>
          </p:grpSpPr>
          <p:pic>
            <p:nvPicPr>
              <p:cNvPr id="1350" name="Google Shape;1350;p104"/>
              <p:cNvPicPr preferRelativeResize="0"/>
              <p:nvPr/>
            </p:nvPicPr>
            <p:blipFill rotWithShape="1">
              <a:blip r:embed="rId5">
                <a:alphaModFix amt="0"/>
              </a:blip>
              <a:srcRect b="0" l="29133" r="6166" t="0"/>
              <a:stretch/>
            </p:blipFill>
            <p:spPr>
              <a:xfrm>
                <a:off x="6513904" y="4520927"/>
                <a:ext cx="1097280" cy="10972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51" name="Google Shape;1351;p104"/>
              <p:cNvSpPr/>
              <p:nvPr/>
            </p:nvSpPr>
            <p:spPr>
              <a:xfrm>
                <a:off x="6513904" y="4520928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52" name="Google Shape;1352;p104"/>
          <p:cNvSpPr/>
          <p:nvPr/>
        </p:nvSpPr>
        <p:spPr>
          <a:xfrm>
            <a:off x="1080459" y="3004387"/>
            <a:ext cx="1094730" cy="10803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3" name="Google Shape;1353;p104"/>
          <p:cNvGrpSpPr/>
          <p:nvPr/>
        </p:nvGrpSpPr>
        <p:grpSpPr>
          <a:xfrm>
            <a:off x="1095598" y="3014042"/>
            <a:ext cx="1099230" cy="1097280"/>
            <a:chOff x="8425769" y="2465164"/>
            <a:chExt cx="1099230" cy="1097280"/>
          </a:xfrm>
        </p:grpSpPr>
        <p:pic>
          <p:nvPicPr>
            <p:cNvPr id="1354" name="Google Shape;1354;p104"/>
            <p:cNvPicPr preferRelativeResize="0"/>
            <p:nvPr/>
          </p:nvPicPr>
          <p:blipFill rotWithShape="1">
            <a:blip r:embed="rId3">
              <a:alphaModFix amt="25000"/>
            </a:blip>
            <a:srcRect b="68924" l="37200" r="38630" t="4784"/>
            <a:stretch/>
          </p:blipFill>
          <p:spPr>
            <a:xfrm>
              <a:off x="8425769" y="2474873"/>
              <a:ext cx="1099230" cy="1052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5" name="Google Shape;1355;p104"/>
            <p:cNvSpPr/>
            <p:nvPr/>
          </p:nvSpPr>
          <p:spPr>
            <a:xfrm>
              <a:off x="8427719" y="2465164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6" name="Google Shape;1356;p104"/>
          <p:cNvGrpSpPr/>
          <p:nvPr/>
        </p:nvGrpSpPr>
        <p:grpSpPr>
          <a:xfrm>
            <a:off x="988761" y="3352031"/>
            <a:ext cx="1099230" cy="1097280"/>
            <a:chOff x="3429000" y="2560225"/>
            <a:chExt cx="1099230" cy="1097280"/>
          </a:xfrm>
        </p:grpSpPr>
        <p:sp>
          <p:nvSpPr>
            <p:cNvPr id="1357" name="Google Shape;1357;p104"/>
            <p:cNvSpPr/>
            <p:nvPr/>
          </p:nvSpPr>
          <p:spPr>
            <a:xfrm>
              <a:off x="3429000" y="2560225"/>
              <a:ext cx="1094800" cy="10972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58" name="Google Shape;1358;p104"/>
            <p:cNvGrpSpPr/>
            <p:nvPr/>
          </p:nvGrpSpPr>
          <p:grpSpPr>
            <a:xfrm>
              <a:off x="3429000" y="2560225"/>
              <a:ext cx="1099230" cy="1097280"/>
              <a:chOff x="8425769" y="2465164"/>
              <a:chExt cx="1099230" cy="1097280"/>
            </a:xfrm>
          </p:grpSpPr>
          <p:pic>
            <p:nvPicPr>
              <p:cNvPr id="1359" name="Google Shape;1359;p104"/>
              <p:cNvPicPr preferRelativeResize="0"/>
              <p:nvPr/>
            </p:nvPicPr>
            <p:blipFill rotWithShape="1">
              <a:blip r:embed="rId3">
                <a:alphaModFix amt="40000"/>
              </a:blip>
              <a:srcRect b="68924" l="37200" r="38630" t="4784"/>
              <a:stretch/>
            </p:blipFill>
            <p:spPr>
              <a:xfrm>
                <a:off x="8425769" y="2474873"/>
                <a:ext cx="1099230" cy="1052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60" name="Google Shape;1360;p104"/>
              <p:cNvSpPr/>
              <p:nvPr/>
            </p:nvSpPr>
            <p:spPr>
              <a:xfrm>
                <a:off x="8427719" y="2465164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61" name="Google Shape;1361;p104"/>
          <p:cNvGrpSpPr/>
          <p:nvPr/>
        </p:nvGrpSpPr>
        <p:grpSpPr>
          <a:xfrm>
            <a:off x="935737" y="3527610"/>
            <a:ext cx="1097280" cy="1097282"/>
            <a:chOff x="6490822" y="4491663"/>
            <a:chExt cx="1097280" cy="1097282"/>
          </a:xfrm>
        </p:grpSpPr>
        <p:pic>
          <p:nvPicPr>
            <p:cNvPr id="1362" name="Google Shape;1362;p104"/>
            <p:cNvPicPr preferRelativeResize="0"/>
            <p:nvPr/>
          </p:nvPicPr>
          <p:blipFill rotWithShape="1">
            <a:blip r:embed="rId3">
              <a:alphaModFix/>
            </a:blip>
            <a:srcRect b="2387" l="70160" r="5714" t="70203"/>
            <a:stretch/>
          </p:blipFill>
          <p:spPr>
            <a:xfrm>
              <a:off x="6490822" y="4491663"/>
              <a:ext cx="1097280" cy="10972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63" name="Google Shape;1363;p104"/>
            <p:cNvGrpSpPr/>
            <p:nvPr/>
          </p:nvGrpSpPr>
          <p:grpSpPr>
            <a:xfrm>
              <a:off x="6490822" y="4491664"/>
              <a:ext cx="1097280" cy="1097281"/>
              <a:chOff x="6513904" y="4520927"/>
              <a:chExt cx="1097280" cy="1097281"/>
            </a:xfrm>
          </p:grpSpPr>
          <p:pic>
            <p:nvPicPr>
              <p:cNvPr id="1364" name="Google Shape;1364;p104"/>
              <p:cNvPicPr preferRelativeResize="0"/>
              <p:nvPr/>
            </p:nvPicPr>
            <p:blipFill rotWithShape="1">
              <a:blip r:embed="rId5">
                <a:alphaModFix amt="0"/>
              </a:blip>
              <a:srcRect b="0" l="29133" r="6166" t="0"/>
              <a:stretch/>
            </p:blipFill>
            <p:spPr>
              <a:xfrm>
                <a:off x="6513904" y="4520927"/>
                <a:ext cx="1097280" cy="10972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65" name="Google Shape;1365;p104"/>
              <p:cNvSpPr/>
              <p:nvPr/>
            </p:nvSpPr>
            <p:spPr>
              <a:xfrm>
                <a:off x="6513904" y="4520928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66" name="Google Shape;1366;p104"/>
          <p:cNvGrpSpPr/>
          <p:nvPr/>
        </p:nvGrpSpPr>
        <p:grpSpPr>
          <a:xfrm>
            <a:off x="886126" y="3699708"/>
            <a:ext cx="1099230" cy="1106275"/>
            <a:chOff x="8425769" y="2456169"/>
            <a:chExt cx="1099230" cy="1106275"/>
          </a:xfrm>
        </p:grpSpPr>
        <p:pic>
          <p:nvPicPr>
            <p:cNvPr id="1367" name="Google Shape;1367;p104"/>
            <p:cNvPicPr preferRelativeResize="0"/>
            <p:nvPr/>
          </p:nvPicPr>
          <p:blipFill rotWithShape="1">
            <a:blip r:embed="rId3">
              <a:alphaModFix/>
            </a:blip>
            <a:srcRect b="68924" l="37200" r="38630" t="4784"/>
            <a:stretch/>
          </p:blipFill>
          <p:spPr>
            <a:xfrm>
              <a:off x="8425769" y="2474873"/>
              <a:ext cx="1099230" cy="1052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68" name="Google Shape;1368;p104"/>
            <p:cNvGrpSpPr/>
            <p:nvPr/>
          </p:nvGrpSpPr>
          <p:grpSpPr>
            <a:xfrm>
              <a:off x="8425769" y="2456169"/>
              <a:ext cx="1099230" cy="1106275"/>
              <a:chOff x="9629358" y="1346048"/>
              <a:chExt cx="1099230" cy="1106275"/>
            </a:xfrm>
          </p:grpSpPr>
          <p:pic>
            <p:nvPicPr>
              <p:cNvPr id="1369" name="Google Shape;1369;p104"/>
              <p:cNvPicPr preferRelativeResize="0"/>
              <p:nvPr/>
            </p:nvPicPr>
            <p:blipFill rotWithShape="1">
              <a:blip r:embed="rId4">
                <a:alphaModFix amt="0"/>
              </a:blip>
              <a:srcRect b="9717" l="23478" r="23346" t="5608"/>
              <a:stretch/>
            </p:blipFill>
            <p:spPr>
              <a:xfrm>
                <a:off x="9629358" y="1346048"/>
                <a:ext cx="1094800" cy="10789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70" name="Google Shape;1370;p104"/>
              <p:cNvSpPr/>
              <p:nvPr/>
            </p:nvSpPr>
            <p:spPr>
              <a:xfrm>
                <a:off x="9631308" y="1355043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1" name="Google Shape;1371;p104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Step-By-Step Active Learning</a:t>
            </a:r>
            <a:endParaRPr/>
          </a:p>
        </p:txBody>
      </p:sp>
      <p:sp>
        <p:nvSpPr>
          <p:cNvPr id="1372" name="Google Shape;1372;p104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373" name="Google Shape;1373;p104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374" name="Google Shape;1374;p104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375" name="Google Shape;1375;p104"/>
          <p:cNvGrpSpPr/>
          <p:nvPr/>
        </p:nvGrpSpPr>
        <p:grpSpPr>
          <a:xfrm>
            <a:off x="828898" y="3895447"/>
            <a:ext cx="1106754" cy="1097280"/>
            <a:chOff x="828898" y="3895447"/>
            <a:chExt cx="1106754" cy="1097280"/>
          </a:xfrm>
        </p:grpSpPr>
        <p:sp>
          <p:nvSpPr>
            <p:cNvPr id="1376" name="Google Shape;1376;p104"/>
            <p:cNvSpPr/>
            <p:nvPr/>
          </p:nvSpPr>
          <p:spPr>
            <a:xfrm>
              <a:off x="838200" y="3895447"/>
              <a:ext cx="1097452" cy="10972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7" name="Google Shape;1377;p104"/>
            <p:cNvGrpSpPr/>
            <p:nvPr/>
          </p:nvGrpSpPr>
          <p:grpSpPr>
            <a:xfrm>
              <a:off x="828898" y="3895447"/>
              <a:ext cx="1099230" cy="1097280"/>
              <a:chOff x="8425769" y="2465164"/>
              <a:chExt cx="1099230" cy="1097280"/>
            </a:xfrm>
          </p:grpSpPr>
          <p:pic>
            <p:nvPicPr>
              <p:cNvPr id="1378" name="Google Shape;1378;p104"/>
              <p:cNvPicPr preferRelativeResize="0"/>
              <p:nvPr/>
            </p:nvPicPr>
            <p:blipFill rotWithShape="1">
              <a:blip r:embed="rId3">
                <a:alphaModFix amt="60000"/>
              </a:blip>
              <a:srcRect b="68924" l="37200" r="38630" t="4784"/>
              <a:stretch/>
            </p:blipFill>
            <p:spPr>
              <a:xfrm>
                <a:off x="8425769" y="2474873"/>
                <a:ext cx="1099230" cy="1052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79" name="Google Shape;1379;p104"/>
              <p:cNvSpPr/>
              <p:nvPr/>
            </p:nvSpPr>
            <p:spPr>
              <a:xfrm>
                <a:off x="8427719" y="2465164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80" name="Google Shape;1380;p104"/>
          <p:cNvGrpSpPr/>
          <p:nvPr/>
        </p:nvGrpSpPr>
        <p:grpSpPr>
          <a:xfrm>
            <a:off x="10391596" y="4883493"/>
            <a:ext cx="1097280" cy="1106002"/>
            <a:chOff x="5731426" y="2527111"/>
            <a:chExt cx="1097280" cy="1106002"/>
          </a:xfrm>
        </p:grpSpPr>
        <p:pic>
          <p:nvPicPr>
            <p:cNvPr id="1381" name="Google Shape;1381;p104"/>
            <p:cNvPicPr preferRelativeResize="0"/>
            <p:nvPr/>
          </p:nvPicPr>
          <p:blipFill rotWithShape="1">
            <a:blip r:embed="rId6">
              <a:alphaModFix/>
            </a:blip>
            <a:srcRect b="25118" l="39143" r="17498" t="6106"/>
            <a:stretch/>
          </p:blipFill>
          <p:spPr>
            <a:xfrm>
              <a:off x="5731426" y="2527111"/>
              <a:ext cx="1080854" cy="1106002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382" name="Google Shape;1382;p104"/>
            <p:cNvSpPr/>
            <p:nvPr/>
          </p:nvSpPr>
          <p:spPr>
            <a:xfrm>
              <a:off x="5731426" y="2535833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3" name="Google Shape;1383;p104"/>
          <p:cNvGrpSpPr/>
          <p:nvPr/>
        </p:nvGrpSpPr>
        <p:grpSpPr>
          <a:xfrm>
            <a:off x="10556375" y="4980890"/>
            <a:ext cx="1104714" cy="1097281"/>
            <a:chOff x="5539926" y="2810044"/>
            <a:chExt cx="1104714" cy="1097281"/>
          </a:xfrm>
        </p:grpSpPr>
        <p:pic>
          <p:nvPicPr>
            <p:cNvPr id="1384" name="Google Shape;1384;p104"/>
            <p:cNvPicPr preferRelativeResize="0"/>
            <p:nvPr/>
          </p:nvPicPr>
          <p:blipFill rotWithShape="1">
            <a:blip r:embed="rId7">
              <a:alphaModFix/>
            </a:blip>
            <a:srcRect b="9929" l="14026" r="19999" t="14784"/>
            <a:stretch/>
          </p:blipFill>
          <p:spPr>
            <a:xfrm>
              <a:off x="5539926" y="2810044"/>
              <a:ext cx="1104714" cy="1085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5" name="Google Shape;1385;p104"/>
            <p:cNvSpPr/>
            <p:nvPr/>
          </p:nvSpPr>
          <p:spPr>
            <a:xfrm>
              <a:off x="5547360" y="2810045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6" name="Google Shape;1386;p104"/>
          <p:cNvGrpSpPr/>
          <p:nvPr/>
        </p:nvGrpSpPr>
        <p:grpSpPr>
          <a:xfrm>
            <a:off x="10728588" y="5069568"/>
            <a:ext cx="1104714" cy="1097280"/>
            <a:chOff x="4379952" y="3346807"/>
            <a:chExt cx="1104714" cy="1097280"/>
          </a:xfrm>
        </p:grpSpPr>
        <p:pic>
          <p:nvPicPr>
            <p:cNvPr id="1387" name="Google Shape;1387;p104"/>
            <p:cNvPicPr preferRelativeResize="0"/>
            <p:nvPr/>
          </p:nvPicPr>
          <p:blipFill rotWithShape="1">
            <a:blip r:embed="rId8">
              <a:alphaModFix/>
            </a:blip>
            <a:srcRect b="4156" l="13651" r="22330" t="0"/>
            <a:stretch/>
          </p:blipFill>
          <p:spPr>
            <a:xfrm>
              <a:off x="4387386" y="3346807"/>
              <a:ext cx="1097280" cy="1085400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388" name="Google Shape;1388;p104"/>
            <p:cNvSpPr/>
            <p:nvPr/>
          </p:nvSpPr>
          <p:spPr>
            <a:xfrm>
              <a:off x="4379952" y="3346807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89" name="Google Shape;1389;p10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49516" y="3685716"/>
            <a:ext cx="2584450" cy="183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10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302174" y="1496156"/>
            <a:ext cx="1609379" cy="1609379"/>
          </a:xfrm>
          <a:prstGeom prst="rect">
            <a:avLst/>
          </a:prstGeom>
          <a:noFill/>
          <a:ln>
            <a:noFill/>
          </a:ln>
        </p:spPr>
      </p:pic>
      <p:sp>
        <p:nvSpPr>
          <p:cNvPr id="1391" name="Google Shape;1391;p104"/>
          <p:cNvSpPr/>
          <p:nvPr/>
        </p:nvSpPr>
        <p:spPr>
          <a:xfrm>
            <a:off x="6555941" y="5662947"/>
            <a:ext cx="1371600" cy="18288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104"/>
          <p:cNvSpPr txBox="1"/>
          <p:nvPr/>
        </p:nvSpPr>
        <p:spPr>
          <a:xfrm>
            <a:off x="6427273" y="5866283"/>
            <a:ext cx="162893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60% accuracy</a:t>
            </a:r>
            <a:endParaRPr/>
          </a:p>
        </p:txBody>
      </p:sp>
      <p:sp>
        <p:nvSpPr>
          <p:cNvPr id="1393" name="Google Shape;1393;p104"/>
          <p:cNvSpPr/>
          <p:nvPr/>
        </p:nvSpPr>
        <p:spPr>
          <a:xfrm rot="-5400000">
            <a:off x="6898841" y="5330275"/>
            <a:ext cx="182880" cy="86868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5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104"/>
          <p:cNvSpPr/>
          <p:nvPr/>
        </p:nvSpPr>
        <p:spPr>
          <a:xfrm rot="6249913">
            <a:off x="4366168" y="3737139"/>
            <a:ext cx="381000" cy="1129645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104"/>
          <p:cNvSpPr txBox="1"/>
          <p:nvPr/>
        </p:nvSpPr>
        <p:spPr>
          <a:xfrm>
            <a:off x="3048000" y="4640025"/>
            <a:ext cx="273673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Inferred labels </a:t>
            </a:r>
            <a:br>
              <a:rPr lang="en-US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on remaining data</a:t>
            </a:r>
            <a:endParaRPr/>
          </a:p>
        </p:txBody>
      </p:sp>
      <p:sp>
        <p:nvSpPr>
          <p:cNvPr id="1396" name="Google Shape;1396;p104"/>
          <p:cNvSpPr/>
          <p:nvPr/>
        </p:nvSpPr>
        <p:spPr>
          <a:xfrm>
            <a:off x="6136841" y="1447800"/>
            <a:ext cx="2209800" cy="165773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1" name="Google Shape;1401;p105"/>
          <p:cNvGrpSpPr/>
          <p:nvPr/>
        </p:nvGrpSpPr>
        <p:grpSpPr>
          <a:xfrm>
            <a:off x="2103120" y="1924383"/>
            <a:ext cx="1097280" cy="1097282"/>
            <a:chOff x="6490822" y="4491663"/>
            <a:chExt cx="1097280" cy="1097282"/>
          </a:xfrm>
        </p:grpSpPr>
        <p:pic>
          <p:nvPicPr>
            <p:cNvPr id="1402" name="Google Shape;1402;p105"/>
            <p:cNvPicPr preferRelativeResize="0"/>
            <p:nvPr/>
          </p:nvPicPr>
          <p:blipFill rotWithShape="1">
            <a:blip r:embed="rId3">
              <a:alphaModFix amt="20000"/>
            </a:blip>
            <a:srcRect b="2387" l="70160" r="5714" t="70203"/>
            <a:stretch/>
          </p:blipFill>
          <p:spPr>
            <a:xfrm>
              <a:off x="6490822" y="4491663"/>
              <a:ext cx="1097280" cy="1097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3" name="Google Shape;1403;p105"/>
            <p:cNvSpPr/>
            <p:nvPr/>
          </p:nvSpPr>
          <p:spPr>
            <a:xfrm>
              <a:off x="6490822" y="4491665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04" name="Google Shape;1404;p105"/>
          <p:cNvSpPr/>
          <p:nvPr/>
        </p:nvSpPr>
        <p:spPr>
          <a:xfrm>
            <a:off x="1287084" y="2295221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105"/>
          <p:cNvSpPr/>
          <p:nvPr/>
        </p:nvSpPr>
        <p:spPr>
          <a:xfrm>
            <a:off x="1187332" y="265082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105"/>
          <p:cNvSpPr/>
          <p:nvPr/>
        </p:nvSpPr>
        <p:spPr>
          <a:xfrm>
            <a:off x="1137456" y="2828630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105"/>
          <p:cNvSpPr/>
          <p:nvPr/>
        </p:nvSpPr>
        <p:spPr>
          <a:xfrm>
            <a:off x="1828800" y="3004387"/>
            <a:ext cx="1094730" cy="10803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105"/>
          <p:cNvSpPr/>
          <p:nvPr/>
        </p:nvSpPr>
        <p:spPr>
          <a:xfrm>
            <a:off x="1828800" y="3026664"/>
            <a:ext cx="1082137" cy="10972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9" name="Google Shape;1409;p105"/>
          <p:cNvGrpSpPr/>
          <p:nvPr/>
        </p:nvGrpSpPr>
        <p:grpSpPr>
          <a:xfrm>
            <a:off x="1811707" y="3014042"/>
            <a:ext cx="1099230" cy="1097280"/>
            <a:chOff x="8425769" y="2465164"/>
            <a:chExt cx="1099230" cy="1097280"/>
          </a:xfrm>
        </p:grpSpPr>
        <p:sp>
          <p:nvSpPr>
            <p:cNvPr id="1410" name="Google Shape;1410;p105"/>
            <p:cNvSpPr/>
            <p:nvPr/>
          </p:nvSpPr>
          <p:spPr>
            <a:xfrm>
              <a:off x="8427719" y="2465164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11" name="Google Shape;1411;p105"/>
            <p:cNvPicPr preferRelativeResize="0"/>
            <p:nvPr/>
          </p:nvPicPr>
          <p:blipFill rotWithShape="1">
            <a:blip r:embed="rId3">
              <a:alphaModFix amt="25000"/>
            </a:blip>
            <a:srcRect b="68924" l="37200" r="38630" t="4784"/>
            <a:stretch/>
          </p:blipFill>
          <p:spPr>
            <a:xfrm>
              <a:off x="8425769" y="2474873"/>
              <a:ext cx="1099230" cy="1052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2" name="Google Shape;1412;p105"/>
          <p:cNvGrpSpPr/>
          <p:nvPr/>
        </p:nvGrpSpPr>
        <p:grpSpPr>
          <a:xfrm>
            <a:off x="886126" y="3699708"/>
            <a:ext cx="1099230" cy="1106275"/>
            <a:chOff x="8425769" y="2456169"/>
            <a:chExt cx="1099230" cy="1106275"/>
          </a:xfrm>
        </p:grpSpPr>
        <p:pic>
          <p:nvPicPr>
            <p:cNvPr id="1413" name="Google Shape;1413;p105"/>
            <p:cNvPicPr preferRelativeResize="0"/>
            <p:nvPr/>
          </p:nvPicPr>
          <p:blipFill rotWithShape="1">
            <a:blip r:embed="rId3">
              <a:alphaModFix/>
            </a:blip>
            <a:srcRect b="68924" l="37200" r="38630" t="4784"/>
            <a:stretch/>
          </p:blipFill>
          <p:spPr>
            <a:xfrm>
              <a:off x="8425769" y="2474873"/>
              <a:ext cx="1099230" cy="1052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14" name="Google Shape;1414;p105"/>
            <p:cNvGrpSpPr/>
            <p:nvPr/>
          </p:nvGrpSpPr>
          <p:grpSpPr>
            <a:xfrm>
              <a:off x="8425769" y="2456169"/>
              <a:ext cx="1099230" cy="1106275"/>
              <a:chOff x="9629358" y="1346048"/>
              <a:chExt cx="1099230" cy="1106275"/>
            </a:xfrm>
          </p:grpSpPr>
          <p:pic>
            <p:nvPicPr>
              <p:cNvPr id="1415" name="Google Shape;1415;p105"/>
              <p:cNvPicPr preferRelativeResize="0"/>
              <p:nvPr/>
            </p:nvPicPr>
            <p:blipFill rotWithShape="1">
              <a:blip r:embed="rId4">
                <a:alphaModFix amt="0"/>
              </a:blip>
              <a:srcRect b="9717" l="23478" r="23346" t="5608"/>
              <a:stretch/>
            </p:blipFill>
            <p:spPr>
              <a:xfrm>
                <a:off x="9629358" y="1346048"/>
                <a:ext cx="1094800" cy="10789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16" name="Google Shape;1416;p105"/>
              <p:cNvSpPr/>
              <p:nvPr/>
            </p:nvSpPr>
            <p:spPr>
              <a:xfrm>
                <a:off x="9631308" y="1355043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17" name="Google Shape;1417;p105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Step-By-Step Active Learning</a:t>
            </a:r>
            <a:endParaRPr/>
          </a:p>
        </p:txBody>
      </p:sp>
      <p:grpSp>
        <p:nvGrpSpPr>
          <p:cNvPr id="1418" name="Google Shape;1418;p105"/>
          <p:cNvGrpSpPr/>
          <p:nvPr/>
        </p:nvGrpSpPr>
        <p:grpSpPr>
          <a:xfrm>
            <a:off x="1704869" y="3352031"/>
            <a:ext cx="1099230" cy="1097280"/>
            <a:chOff x="3429000" y="2560225"/>
            <a:chExt cx="1099230" cy="1097280"/>
          </a:xfrm>
        </p:grpSpPr>
        <p:sp>
          <p:nvSpPr>
            <p:cNvPr id="1419" name="Google Shape;1419;p105"/>
            <p:cNvSpPr/>
            <p:nvPr/>
          </p:nvSpPr>
          <p:spPr>
            <a:xfrm>
              <a:off x="3429000" y="2560225"/>
              <a:ext cx="1094800" cy="10972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20" name="Google Shape;1420;p105"/>
            <p:cNvGrpSpPr/>
            <p:nvPr/>
          </p:nvGrpSpPr>
          <p:grpSpPr>
            <a:xfrm>
              <a:off x="3429000" y="2560225"/>
              <a:ext cx="1099230" cy="1097280"/>
              <a:chOff x="8425769" y="2465164"/>
              <a:chExt cx="1099230" cy="1097280"/>
            </a:xfrm>
          </p:grpSpPr>
          <p:pic>
            <p:nvPicPr>
              <p:cNvPr id="1421" name="Google Shape;1421;p105"/>
              <p:cNvPicPr preferRelativeResize="0"/>
              <p:nvPr/>
            </p:nvPicPr>
            <p:blipFill rotWithShape="1">
              <a:blip r:embed="rId3">
                <a:alphaModFix amt="40000"/>
              </a:blip>
              <a:srcRect b="68924" l="37200" r="38630" t="4784"/>
              <a:stretch/>
            </p:blipFill>
            <p:spPr>
              <a:xfrm>
                <a:off x="8425769" y="2474873"/>
                <a:ext cx="1099230" cy="1052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22" name="Google Shape;1422;p105"/>
              <p:cNvSpPr/>
              <p:nvPr/>
            </p:nvSpPr>
            <p:spPr>
              <a:xfrm>
                <a:off x="8427719" y="2465164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23" name="Google Shape;1423;p105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424" name="Google Shape;1424;p105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425" name="Google Shape;1425;p105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426" name="Google Shape;1426;p105"/>
          <p:cNvGrpSpPr/>
          <p:nvPr/>
        </p:nvGrpSpPr>
        <p:grpSpPr>
          <a:xfrm>
            <a:off x="828898" y="3895447"/>
            <a:ext cx="1106754" cy="1097280"/>
            <a:chOff x="828898" y="3895447"/>
            <a:chExt cx="1106754" cy="1097280"/>
          </a:xfrm>
        </p:grpSpPr>
        <p:sp>
          <p:nvSpPr>
            <p:cNvPr id="1427" name="Google Shape;1427;p105"/>
            <p:cNvSpPr/>
            <p:nvPr/>
          </p:nvSpPr>
          <p:spPr>
            <a:xfrm>
              <a:off x="838200" y="3895447"/>
              <a:ext cx="1097452" cy="10972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28" name="Google Shape;1428;p105"/>
            <p:cNvGrpSpPr/>
            <p:nvPr/>
          </p:nvGrpSpPr>
          <p:grpSpPr>
            <a:xfrm>
              <a:off x="828898" y="3895447"/>
              <a:ext cx="1099230" cy="1097280"/>
              <a:chOff x="8425769" y="2465164"/>
              <a:chExt cx="1099230" cy="1097280"/>
            </a:xfrm>
          </p:grpSpPr>
          <p:pic>
            <p:nvPicPr>
              <p:cNvPr id="1429" name="Google Shape;1429;p105"/>
              <p:cNvPicPr preferRelativeResize="0"/>
              <p:nvPr/>
            </p:nvPicPr>
            <p:blipFill rotWithShape="1">
              <a:blip r:embed="rId3">
                <a:alphaModFix amt="60000"/>
              </a:blip>
              <a:srcRect b="68924" l="37200" r="38630" t="4784"/>
              <a:stretch/>
            </p:blipFill>
            <p:spPr>
              <a:xfrm>
                <a:off x="8425769" y="2474873"/>
                <a:ext cx="1099230" cy="1052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30" name="Google Shape;1430;p105"/>
              <p:cNvSpPr/>
              <p:nvPr/>
            </p:nvSpPr>
            <p:spPr>
              <a:xfrm>
                <a:off x="8427719" y="2465164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31" name="Google Shape;1431;p105"/>
          <p:cNvSpPr/>
          <p:nvPr/>
        </p:nvSpPr>
        <p:spPr>
          <a:xfrm>
            <a:off x="937952" y="3539842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105"/>
          <p:cNvSpPr/>
          <p:nvPr/>
        </p:nvSpPr>
        <p:spPr>
          <a:xfrm>
            <a:off x="888076" y="3717645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105"/>
          <p:cNvSpPr/>
          <p:nvPr/>
        </p:nvSpPr>
        <p:spPr>
          <a:xfrm>
            <a:off x="838200" y="389544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34" name="Google Shape;1434;p105"/>
          <p:cNvGrpSpPr/>
          <p:nvPr/>
        </p:nvGrpSpPr>
        <p:grpSpPr>
          <a:xfrm>
            <a:off x="10391596" y="4883493"/>
            <a:ext cx="1097280" cy="1106002"/>
            <a:chOff x="5731426" y="2527111"/>
            <a:chExt cx="1097280" cy="1106002"/>
          </a:xfrm>
        </p:grpSpPr>
        <p:pic>
          <p:nvPicPr>
            <p:cNvPr id="1435" name="Google Shape;1435;p105"/>
            <p:cNvPicPr preferRelativeResize="0"/>
            <p:nvPr/>
          </p:nvPicPr>
          <p:blipFill rotWithShape="1">
            <a:blip r:embed="rId5">
              <a:alphaModFix/>
            </a:blip>
            <a:srcRect b="25118" l="39143" r="17498" t="6106"/>
            <a:stretch/>
          </p:blipFill>
          <p:spPr>
            <a:xfrm>
              <a:off x="5731426" y="2527111"/>
              <a:ext cx="1080854" cy="1106002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436" name="Google Shape;1436;p105"/>
            <p:cNvSpPr/>
            <p:nvPr/>
          </p:nvSpPr>
          <p:spPr>
            <a:xfrm>
              <a:off x="5731426" y="2535833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7" name="Google Shape;1437;p105"/>
          <p:cNvGrpSpPr/>
          <p:nvPr/>
        </p:nvGrpSpPr>
        <p:grpSpPr>
          <a:xfrm>
            <a:off x="10556375" y="4980890"/>
            <a:ext cx="1104714" cy="1097281"/>
            <a:chOff x="5539926" y="2810044"/>
            <a:chExt cx="1104714" cy="1097281"/>
          </a:xfrm>
        </p:grpSpPr>
        <p:pic>
          <p:nvPicPr>
            <p:cNvPr id="1438" name="Google Shape;1438;p105"/>
            <p:cNvPicPr preferRelativeResize="0"/>
            <p:nvPr/>
          </p:nvPicPr>
          <p:blipFill rotWithShape="1">
            <a:blip r:embed="rId6">
              <a:alphaModFix/>
            </a:blip>
            <a:srcRect b="9929" l="14026" r="19999" t="14784"/>
            <a:stretch/>
          </p:blipFill>
          <p:spPr>
            <a:xfrm>
              <a:off x="5539926" y="2810044"/>
              <a:ext cx="1104714" cy="1085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9" name="Google Shape;1439;p105"/>
            <p:cNvSpPr/>
            <p:nvPr/>
          </p:nvSpPr>
          <p:spPr>
            <a:xfrm>
              <a:off x="5547360" y="2810045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40" name="Google Shape;1440;p10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49516" y="3685716"/>
            <a:ext cx="2584450" cy="183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Google Shape;1441;p10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02174" y="1496156"/>
            <a:ext cx="1609379" cy="1609379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p105"/>
          <p:cNvSpPr/>
          <p:nvPr/>
        </p:nvSpPr>
        <p:spPr>
          <a:xfrm>
            <a:off x="6555941" y="5662947"/>
            <a:ext cx="1371600" cy="18288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105"/>
          <p:cNvSpPr txBox="1"/>
          <p:nvPr/>
        </p:nvSpPr>
        <p:spPr>
          <a:xfrm>
            <a:off x="6427273" y="5866283"/>
            <a:ext cx="162893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60% accuracy</a:t>
            </a:r>
            <a:endParaRPr/>
          </a:p>
        </p:txBody>
      </p:sp>
      <p:sp>
        <p:nvSpPr>
          <p:cNvPr id="1444" name="Google Shape;1444;p105"/>
          <p:cNvSpPr/>
          <p:nvPr/>
        </p:nvSpPr>
        <p:spPr>
          <a:xfrm rot="-5400000">
            <a:off x="6898841" y="5330275"/>
            <a:ext cx="182880" cy="86868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5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105"/>
          <p:cNvSpPr txBox="1"/>
          <p:nvPr/>
        </p:nvSpPr>
        <p:spPr>
          <a:xfrm>
            <a:off x="2168514" y="4623911"/>
            <a:ext cx="334008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Sample selected using querying strategy</a:t>
            </a:r>
            <a:endParaRPr/>
          </a:p>
        </p:txBody>
      </p:sp>
      <p:cxnSp>
        <p:nvCxnSpPr>
          <p:cNvPr id="1446" name="Google Shape;1446;p105"/>
          <p:cNvCxnSpPr/>
          <p:nvPr/>
        </p:nvCxnSpPr>
        <p:spPr>
          <a:xfrm>
            <a:off x="3429000" y="2295221"/>
            <a:ext cx="2667000" cy="17464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stealth"/>
          </a:ln>
        </p:spPr>
      </p:cxnSp>
      <p:cxnSp>
        <p:nvCxnSpPr>
          <p:cNvPr id="1447" name="Google Shape;1447;p105"/>
          <p:cNvCxnSpPr/>
          <p:nvPr/>
        </p:nvCxnSpPr>
        <p:spPr>
          <a:xfrm flipH="1" rot="10800000">
            <a:off x="3200400" y="2650829"/>
            <a:ext cx="2895600" cy="701202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stealth"/>
          </a:ln>
        </p:spPr>
      </p:cxnSp>
      <p:cxnSp>
        <p:nvCxnSpPr>
          <p:cNvPr id="1448" name="Google Shape;1448;p105"/>
          <p:cNvCxnSpPr/>
          <p:nvPr/>
        </p:nvCxnSpPr>
        <p:spPr>
          <a:xfrm flipH="1" rot="10800000">
            <a:off x="3048000" y="2828630"/>
            <a:ext cx="3048000" cy="105250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stealth"/>
          </a:ln>
        </p:spPr>
      </p:cxnSp>
      <p:grpSp>
        <p:nvGrpSpPr>
          <p:cNvPr id="1449" name="Google Shape;1449;p105"/>
          <p:cNvGrpSpPr/>
          <p:nvPr/>
        </p:nvGrpSpPr>
        <p:grpSpPr>
          <a:xfrm>
            <a:off x="10728588" y="5069568"/>
            <a:ext cx="1104714" cy="1097280"/>
            <a:chOff x="4379952" y="3346807"/>
            <a:chExt cx="1104714" cy="1097280"/>
          </a:xfrm>
        </p:grpSpPr>
        <p:pic>
          <p:nvPicPr>
            <p:cNvPr id="1450" name="Google Shape;1450;p105"/>
            <p:cNvPicPr preferRelativeResize="0"/>
            <p:nvPr/>
          </p:nvPicPr>
          <p:blipFill rotWithShape="1">
            <a:blip r:embed="rId9">
              <a:alphaModFix/>
            </a:blip>
            <a:srcRect b="4156" l="13651" r="22330" t="0"/>
            <a:stretch/>
          </p:blipFill>
          <p:spPr>
            <a:xfrm>
              <a:off x="4387386" y="3346807"/>
              <a:ext cx="1097280" cy="1085400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451" name="Google Shape;1451;p105"/>
            <p:cNvSpPr/>
            <p:nvPr/>
          </p:nvSpPr>
          <p:spPr>
            <a:xfrm>
              <a:off x="4379952" y="3346807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2" name="Google Shape;1452;p105"/>
          <p:cNvSpPr/>
          <p:nvPr/>
        </p:nvSpPr>
        <p:spPr>
          <a:xfrm>
            <a:off x="6116881" y="3627889"/>
            <a:ext cx="2209800" cy="1842689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7" name="Google Shape;1457;p106"/>
          <p:cNvGrpSpPr/>
          <p:nvPr/>
        </p:nvGrpSpPr>
        <p:grpSpPr>
          <a:xfrm>
            <a:off x="2103120" y="1933015"/>
            <a:ext cx="1097281" cy="1100341"/>
            <a:chOff x="8950909" y="4907280"/>
            <a:chExt cx="1097281" cy="1100341"/>
          </a:xfrm>
        </p:grpSpPr>
        <p:pic>
          <p:nvPicPr>
            <p:cNvPr id="1458" name="Google Shape;1458;p106"/>
            <p:cNvPicPr preferRelativeResize="0"/>
            <p:nvPr/>
          </p:nvPicPr>
          <p:blipFill rotWithShape="1">
            <a:blip r:embed="rId3">
              <a:alphaModFix/>
            </a:blip>
            <a:srcRect b="4211" l="26085" r="7468" t="21887"/>
            <a:stretch/>
          </p:blipFill>
          <p:spPr>
            <a:xfrm>
              <a:off x="8950909" y="4907280"/>
              <a:ext cx="1097281" cy="11003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9" name="Google Shape;1459;p106"/>
            <p:cNvSpPr/>
            <p:nvPr/>
          </p:nvSpPr>
          <p:spPr>
            <a:xfrm>
              <a:off x="8950910" y="4907280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0" name="Google Shape;1460;p106"/>
          <p:cNvSpPr/>
          <p:nvPr/>
        </p:nvSpPr>
        <p:spPr>
          <a:xfrm>
            <a:off x="1287084" y="2295221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1" name="Google Shape;1461;p106"/>
          <p:cNvSpPr/>
          <p:nvPr/>
        </p:nvSpPr>
        <p:spPr>
          <a:xfrm>
            <a:off x="1187332" y="265082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Google Shape;1462;p106"/>
          <p:cNvSpPr/>
          <p:nvPr/>
        </p:nvSpPr>
        <p:spPr>
          <a:xfrm>
            <a:off x="1137456" y="2828630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Google Shape;1463;p106"/>
          <p:cNvSpPr/>
          <p:nvPr/>
        </p:nvSpPr>
        <p:spPr>
          <a:xfrm>
            <a:off x="1828800" y="3004387"/>
            <a:ext cx="1094730" cy="10803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106"/>
          <p:cNvSpPr/>
          <p:nvPr/>
        </p:nvSpPr>
        <p:spPr>
          <a:xfrm>
            <a:off x="1828800" y="3026664"/>
            <a:ext cx="1082137" cy="10972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5" name="Google Shape;1465;p106"/>
          <p:cNvGrpSpPr/>
          <p:nvPr/>
        </p:nvGrpSpPr>
        <p:grpSpPr>
          <a:xfrm>
            <a:off x="1811707" y="3014042"/>
            <a:ext cx="1099230" cy="1097280"/>
            <a:chOff x="8425769" y="2465164"/>
            <a:chExt cx="1099230" cy="1097280"/>
          </a:xfrm>
        </p:grpSpPr>
        <p:sp>
          <p:nvSpPr>
            <p:cNvPr id="1466" name="Google Shape;1466;p106"/>
            <p:cNvSpPr/>
            <p:nvPr/>
          </p:nvSpPr>
          <p:spPr>
            <a:xfrm>
              <a:off x="8427719" y="2465164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67" name="Google Shape;1467;p106"/>
            <p:cNvPicPr preferRelativeResize="0"/>
            <p:nvPr/>
          </p:nvPicPr>
          <p:blipFill rotWithShape="1">
            <a:blip r:embed="rId4">
              <a:alphaModFix amt="25000"/>
            </a:blip>
            <a:srcRect b="68924" l="37200" r="38630" t="4784"/>
            <a:stretch/>
          </p:blipFill>
          <p:spPr>
            <a:xfrm>
              <a:off x="8425769" y="2474873"/>
              <a:ext cx="1099230" cy="105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8" name="Google Shape;1468;p106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Step-By-Step Active Learning</a:t>
            </a:r>
            <a:endParaRPr/>
          </a:p>
        </p:txBody>
      </p:sp>
      <p:grpSp>
        <p:nvGrpSpPr>
          <p:cNvPr id="1469" name="Google Shape;1469;p106"/>
          <p:cNvGrpSpPr/>
          <p:nvPr/>
        </p:nvGrpSpPr>
        <p:grpSpPr>
          <a:xfrm>
            <a:off x="1704869" y="3352031"/>
            <a:ext cx="1099230" cy="1097280"/>
            <a:chOff x="3429000" y="2560225"/>
            <a:chExt cx="1099230" cy="1097280"/>
          </a:xfrm>
        </p:grpSpPr>
        <p:sp>
          <p:nvSpPr>
            <p:cNvPr id="1470" name="Google Shape;1470;p106"/>
            <p:cNvSpPr/>
            <p:nvPr/>
          </p:nvSpPr>
          <p:spPr>
            <a:xfrm>
              <a:off x="3429000" y="2560225"/>
              <a:ext cx="1094800" cy="10972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1" name="Google Shape;1471;p106"/>
            <p:cNvGrpSpPr/>
            <p:nvPr/>
          </p:nvGrpSpPr>
          <p:grpSpPr>
            <a:xfrm>
              <a:off x="3429000" y="2560225"/>
              <a:ext cx="1099230" cy="1097280"/>
              <a:chOff x="8425769" y="2465164"/>
              <a:chExt cx="1099230" cy="1097280"/>
            </a:xfrm>
          </p:grpSpPr>
          <p:pic>
            <p:nvPicPr>
              <p:cNvPr id="1472" name="Google Shape;1472;p106"/>
              <p:cNvPicPr preferRelativeResize="0"/>
              <p:nvPr/>
            </p:nvPicPr>
            <p:blipFill rotWithShape="1">
              <a:blip r:embed="rId4">
                <a:alphaModFix amt="40000"/>
              </a:blip>
              <a:srcRect b="68924" l="37200" r="38630" t="4784"/>
              <a:stretch/>
            </p:blipFill>
            <p:spPr>
              <a:xfrm>
                <a:off x="8425769" y="2474873"/>
                <a:ext cx="1099230" cy="1052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73" name="Google Shape;1473;p106"/>
              <p:cNvSpPr/>
              <p:nvPr/>
            </p:nvSpPr>
            <p:spPr>
              <a:xfrm>
                <a:off x="8427719" y="2465164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74" name="Google Shape;1474;p106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475" name="Google Shape;1475;p106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476" name="Google Shape;1476;p106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477" name="Google Shape;1477;p106"/>
          <p:cNvGrpSpPr/>
          <p:nvPr/>
        </p:nvGrpSpPr>
        <p:grpSpPr>
          <a:xfrm>
            <a:off x="1824573" y="3010321"/>
            <a:ext cx="1130523" cy="1097951"/>
            <a:chOff x="3365277" y="3790184"/>
            <a:chExt cx="1130523" cy="1097951"/>
          </a:xfrm>
        </p:grpSpPr>
        <p:pic>
          <p:nvPicPr>
            <p:cNvPr id="1478" name="Google Shape;1478;p106"/>
            <p:cNvPicPr preferRelativeResize="0"/>
            <p:nvPr/>
          </p:nvPicPr>
          <p:blipFill rotWithShape="1">
            <a:blip r:embed="rId5">
              <a:alphaModFix/>
            </a:blip>
            <a:srcRect b="324" l="36392" r="18805" t="7179"/>
            <a:stretch/>
          </p:blipFill>
          <p:spPr>
            <a:xfrm>
              <a:off x="3365277" y="3790855"/>
              <a:ext cx="1130523" cy="1097280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479" name="Google Shape;1479;p106"/>
            <p:cNvSpPr/>
            <p:nvPr/>
          </p:nvSpPr>
          <p:spPr>
            <a:xfrm>
              <a:off x="3381703" y="3790184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0" name="Google Shape;1480;p106"/>
          <p:cNvGrpSpPr/>
          <p:nvPr/>
        </p:nvGrpSpPr>
        <p:grpSpPr>
          <a:xfrm>
            <a:off x="1706726" y="3358723"/>
            <a:ext cx="1099239" cy="1104229"/>
            <a:chOff x="3247064" y="3760104"/>
            <a:chExt cx="1099239" cy="1104229"/>
          </a:xfrm>
        </p:grpSpPr>
        <p:pic>
          <p:nvPicPr>
            <p:cNvPr id="1481" name="Google Shape;1481;p106"/>
            <p:cNvPicPr preferRelativeResize="0"/>
            <p:nvPr/>
          </p:nvPicPr>
          <p:blipFill rotWithShape="1">
            <a:blip r:embed="rId6">
              <a:alphaModFix/>
            </a:blip>
            <a:srcRect b="565" l="40602" r="8308" t="2122"/>
            <a:stretch/>
          </p:blipFill>
          <p:spPr>
            <a:xfrm>
              <a:off x="3247064" y="3767053"/>
              <a:ext cx="1097280" cy="1097280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482" name="Google Shape;1482;p106"/>
            <p:cNvSpPr/>
            <p:nvPr/>
          </p:nvSpPr>
          <p:spPr>
            <a:xfrm>
              <a:off x="3249023" y="3760104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3" name="Google Shape;1483;p106"/>
          <p:cNvGrpSpPr/>
          <p:nvPr/>
        </p:nvGrpSpPr>
        <p:grpSpPr>
          <a:xfrm>
            <a:off x="886126" y="3699708"/>
            <a:ext cx="1099230" cy="1106275"/>
            <a:chOff x="8425769" y="2456169"/>
            <a:chExt cx="1099230" cy="1106275"/>
          </a:xfrm>
        </p:grpSpPr>
        <p:pic>
          <p:nvPicPr>
            <p:cNvPr id="1484" name="Google Shape;1484;p106"/>
            <p:cNvPicPr preferRelativeResize="0"/>
            <p:nvPr/>
          </p:nvPicPr>
          <p:blipFill rotWithShape="1">
            <a:blip r:embed="rId4">
              <a:alphaModFix/>
            </a:blip>
            <a:srcRect b="68924" l="37200" r="38630" t="4784"/>
            <a:stretch/>
          </p:blipFill>
          <p:spPr>
            <a:xfrm>
              <a:off x="8425769" y="2474873"/>
              <a:ext cx="1099230" cy="1052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85" name="Google Shape;1485;p106"/>
            <p:cNvGrpSpPr/>
            <p:nvPr/>
          </p:nvGrpSpPr>
          <p:grpSpPr>
            <a:xfrm>
              <a:off x="8425769" y="2456169"/>
              <a:ext cx="1099230" cy="1106275"/>
              <a:chOff x="9629358" y="1346048"/>
              <a:chExt cx="1099230" cy="1106275"/>
            </a:xfrm>
          </p:grpSpPr>
          <p:pic>
            <p:nvPicPr>
              <p:cNvPr id="1486" name="Google Shape;1486;p106"/>
              <p:cNvPicPr preferRelativeResize="0"/>
              <p:nvPr/>
            </p:nvPicPr>
            <p:blipFill rotWithShape="1">
              <a:blip r:embed="rId7">
                <a:alphaModFix amt="0"/>
              </a:blip>
              <a:srcRect b="9717" l="23478" r="23346" t="5608"/>
              <a:stretch/>
            </p:blipFill>
            <p:spPr>
              <a:xfrm>
                <a:off x="9629358" y="1346048"/>
                <a:ext cx="1094800" cy="10789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87" name="Google Shape;1487;p106"/>
              <p:cNvSpPr/>
              <p:nvPr/>
            </p:nvSpPr>
            <p:spPr>
              <a:xfrm>
                <a:off x="9631308" y="1355043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88" name="Google Shape;1488;p106"/>
          <p:cNvGrpSpPr/>
          <p:nvPr/>
        </p:nvGrpSpPr>
        <p:grpSpPr>
          <a:xfrm>
            <a:off x="828898" y="3895447"/>
            <a:ext cx="1106754" cy="1097280"/>
            <a:chOff x="828898" y="3895447"/>
            <a:chExt cx="1106754" cy="1097280"/>
          </a:xfrm>
        </p:grpSpPr>
        <p:sp>
          <p:nvSpPr>
            <p:cNvPr id="1489" name="Google Shape;1489;p106"/>
            <p:cNvSpPr/>
            <p:nvPr/>
          </p:nvSpPr>
          <p:spPr>
            <a:xfrm>
              <a:off x="838200" y="3895447"/>
              <a:ext cx="1097452" cy="10972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0" name="Google Shape;1490;p106"/>
            <p:cNvGrpSpPr/>
            <p:nvPr/>
          </p:nvGrpSpPr>
          <p:grpSpPr>
            <a:xfrm>
              <a:off x="828898" y="3895447"/>
              <a:ext cx="1099230" cy="1097280"/>
              <a:chOff x="8425769" y="2465164"/>
              <a:chExt cx="1099230" cy="1097280"/>
            </a:xfrm>
          </p:grpSpPr>
          <p:pic>
            <p:nvPicPr>
              <p:cNvPr id="1491" name="Google Shape;1491;p106"/>
              <p:cNvPicPr preferRelativeResize="0"/>
              <p:nvPr/>
            </p:nvPicPr>
            <p:blipFill rotWithShape="1">
              <a:blip r:embed="rId4">
                <a:alphaModFix amt="60000"/>
              </a:blip>
              <a:srcRect b="68924" l="37200" r="38630" t="4784"/>
              <a:stretch/>
            </p:blipFill>
            <p:spPr>
              <a:xfrm>
                <a:off x="8425769" y="2474873"/>
                <a:ext cx="1099230" cy="1052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92" name="Google Shape;1492;p106"/>
              <p:cNvSpPr/>
              <p:nvPr/>
            </p:nvSpPr>
            <p:spPr>
              <a:xfrm>
                <a:off x="8427719" y="2465164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93" name="Google Shape;1493;p106"/>
          <p:cNvSpPr/>
          <p:nvPr/>
        </p:nvSpPr>
        <p:spPr>
          <a:xfrm>
            <a:off x="937952" y="3539842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106"/>
          <p:cNvSpPr/>
          <p:nvPr/>
        </p:nvSpPr>
        <p:spPr>
          <a:xfrm>
            <a:off x="888076" y="3717645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106"/>
          <p:cNvSpPr/>
          <p:nvPr/>
        </p:nvSpPr>
        <p:spPr>
          <a:xfrm>
            <a:off x="838200" y="389544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6" name="Google Shape;1496;p106"/>
          <p:cNvGrpSpPr/>
          <p:nvPr/>
        </p:nvGrpSpPr>
        <p:grpSpPr>
          <a:xfrm>
            <a:off x="10391596" y="4883493"/>
            <a:ext cx="1097280" cy="1106002"/>
            <a:chOff x="5731426" y="2527111"/>
            <a:chExt cx="1097280" cy="1106002"/>
          </a:xfrm>
        </p:grpSpPr>
        <p:pic>
          <p:nvPicPr>
            <p:cNvPr id="1497" name="Google Shape;1497;p106"/>
            <p:cNvPicPr preferRelativeResize="0"/>
            <p:nvPr/>
          </p:nvPicPr>
          <p:blipFill rotWithShape="1">
            <a:blip r:embed="rId8">
              <a:alphaModFix/>
            </a:blip>
            <a:srcRect b="25118" l="39143" r="17498" t="6106"/>
            <a:stretch/>
          </p:blipFill>
          <p:spPr>
            <a:xfrm>
              <a:off x="5731426" y="2527111"/>
              <a:ext cx="1080854" cy="1106002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498" name="Google Shape;1498;p106"/>
            <p:cNvSpPr/>
            <p:nvPr/>
          </p:nvSpPr>
          <p:spPr>
            <a:xfrm>
              <a:off x="5731426" y="2535833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9" name="Google Shape;1499;p106"/>
          <p:cNvGrpSpPr/>
          <p:nvPr/>
        </p:nvGrpSpPr>
        <p:grpSpPr>
          <a:xfrm>
            <a:off x="10556375" y="4980890"/>
            <a:ext cx="1104714" cy="1097281"/>
            <a:chOff x="5539926" y="2810044"/>
            <a:chExt cx="1104714" cy="1097281"/>
          </a:xfrm>
        </p:grpSpPr>
        <p:pic>
          <p:nvPicPr>
            <p:cNvPr id="1500" name="Google Shape;1500;p106"/>
            <p:cNvPicPr preferRelativeResize="0"/>
            <p:nvPr/>
          </p:nvPicPr>
          <p:blipFill rotWithShape="1">
            <a:blip r:embed="rId9">
              <a:alphaModFix/>
            </a:blip>
            <a:srcRect b="9929" l="14026" r="19999" t="14784"/>
            <a:stretch/>
          </p:blipFill>
          <p:spPr>
            <a:xfrm>
              <a:off x="5539926" y="2810044"/>
              <a:ext cx="1104714" cy="1085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1" name="Google Shape;1501;p106"/>
            <p:cNvSpPr/>
            <p:nvPr/>
          </p:nvSpPr>
          <p:spPr>
            <a:xfrm>
              <a:off x="5547360" y="2810045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02" name="Google Shape;1502;p10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949516" y="3685716"/>
            <a:ext cx="2584450" cy="183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p10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302174" y="1496156"/>
            <a:ext cx="1609379" cy="1609379"/>
          </a:xfrm>
          <a:prstGeom prst="rect">
            <a:avLst/>
          </a:prstGeom>
          <a:noFill/>
          <a:ln>
            <a:noFill/>
          </a:ln>
        </p:spPr>
      </p:pic>
      <p:sp>
        <p:nvSpPr>
          <p:cNvPr id="1504" name="Google Shape;1504;p106"/>
          <p:cNvSpPr/>
          <p:nvPr/>
        </p:nvSpPr>
        <p:spPr>
          <a:xfrm>
            <a:off x="6555941" y="5662947"/>
            <a:ext cx="1371600" cy="18288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106"/>
          <p:cNvSpPr txBox="1"/>
          <p:nvPr/>
        </p:nvSpPr>
        <p:spPr>
          <a:xfrm>
            <a:off x="6427273" y="5866283"/>
            <a:ext cx="162893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60% accuracy</a:t>
            </a:r>
            <a:endParaRPr/>
          </a:p>
        </p:txBody>
      </p:sp>
      <p:sp>
        <p:nvSpPr>
          <p:cNvPr id="1506" name="Google Shape;1506;p106"/>
          <p:cNvSpPr/>
          <p:nvPr/>
        </p:nvSpPr>
        <p:spPr>
          <a:xfrm rot="-5400000">
            <a:off x="6898841" y="5330275"/>
            <a:ext cx="182880" cy="86868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5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7" name="Google Shape;1507;p106"/>
          <p:cNvCxnSpPr/>
          <p:nvPr/>
        </p:nvCxnSpPr>
        <p:spPr>
          <a:xfrm>
            <a:off x="3429000" y="2295221"/>
            <a:ext cx="2667000" cy="17464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lg" w="lg" type="stealth"/>
            <a:tailEnd len="sm" w="sm" type="none"/>
          </a:ln>
        </p:spPr>
      </p:cxnSp>
      <p:cxnSp>
        <p:nvCxnSpPr>
          <p:cNvPr id="1508" name="Google Shape;1508;p106"/>
          <p:cNvCxnSpPr/>
          <p:nvPr/>
        </p:nvCxnSpPr>
        <p:spPr>
          <a:xfrm flipH="1" rot="10800000">
            <a:off x="3200400" y="2650829"/>
            <a:ext cx="2895600" cy="701202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lg" w="lg" type="stealth"/>
            <a:tailEnd len="sm" w="sm" type="none"/>
          </a:ln>
        </p:spPr>
      </p:cxnSp>
      <p:cxnSp>
        <p:nvCxnSpPr>
          <p:cNvPr id="1509" name="Google Shape;1509;p106"/>
          <p:cNvCxnSpPr/>
          <p:nvPr/>
        </p:nvCxnSpPr>
        <p:spPr>
          <a:xfrm flipH="1" rot="10800000">
            <a:off x="3048000" y="2828630"/>
            <a:ext cx="3048000" cy="105250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lg" w="lg" type="stealth"/>
            <a:tailEnd len="sm" w="sm" type="none"/>
          </a:ln>
        </p:spPr>
      </p:cxnSp>
      <p:grpSp>
        <p:nvGrpSpPr>
          <p:cNvPr id="1510" name="Google Shape;1510;p106"/>
          <p:cNvGrpSpPr/>
          <p:nvPr/>
        </p:nvGrpSpPr>
        <p:grpSpPr>
          <a:xfrm>
            <a:off x="10728588" y="5069568"/>
            <a:ext cx="1104714" cy="1097280"/>
            <a:chOff x="4379952" y="3346807"/>
            <a:chExt cx="1104714" cy="1097280"/>
          </a:xfrm>
        </p:grpSpPr>
        <p:pic>
          <p:nvPicPr>
            <p:cNvPr id="1511" name="Google Shape;1511;p106"/>
            <p:cNvPicPr preferRelativeResize="0"/>
            <p:nvPr/>
          </p:nvPicPr>
          <p:blipFill rotWithShape="1">
            <a:blip r:embed="rId12">
              <a:alphaModFix/>
            </a:blip>
            <a:srcRect b="4156" l="13651" r="22330" t="0"/>
            <a:stretch/>
          </p:blipFill>
          <p:spPr>
            <a:xfrm>
              <a:off x="4387386" y="3346807"/>
              <a:ext cx="1097280" cy="1085400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512" name="Google Shape;1512;p106"/>
            <p:cNvSpPr/>
            <p:nvPr/>
          </p:nvSpPr>
          <p:spPr>
            <a:xfrm>
              <a:off x="4379952" y="3346807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3" name="Google Shape;1513;p106"/>
          <p:cNvSpPr/>
          <p:nvPr/>
        </p:nvSpPr>
        <p:spPr>
          <a:xfrm>
            <a:off x="6116881" y="3627889"/>
            <a:ext cx="2209800" cy="1842689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107"/>
          <p:cNvGrpSpPr/>
          <p:nvPr/>
        </p:nvGrpSpPr>
        <p:grpSpPr>
          <a:xfrm>
            <a:off x="3825393" y="1933015"/>
            <a:ext cx="1097281" cy="1097280"/>
            <a:chOff x="8950909" y="4907280"/>
            <a:chExt cx="1097281" cy="1097280"/>
          </a:xfrm>
        </p:grpSpPr>
        <p:pic>
          <p:nvPicPr>
            <p:cNvPr id="1519" name="Google Shape;1519;p107"/>
            <p:cNvPicPr preferRelativeResize="0"/>
            <p:nvPr/>
          </p:nvPicPr>
          <p:blipFill rotWithShape="1">
            <a:blip r:embed="rId3">
              <a:alphaModFix/>
            </a:blip>
            <a:srcRect b="4211" l="26085" r="7468" t="21887"/>
            <a:stretch/>
          </p:blipFill>
          <p:spPr>
            <a:xfrm>
              <a:off x="8950909" y="4907280"/>
              <a:ext cx="1097281" cy="1097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0" name="Google Shape;1520;p107"/>
            <p:cNvSpPr/>
            <p:nvPr/>
          </p:nvSpPr>
          <p:spPr>
            <a:xfrm>
              <a:off x="8950910" y="4907280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21" name="Google Shape;1521;p107"/>
          <p:cNvSpPr/>
          <p:nvPr/>
        </p:nvSpPr>
        <p:spPr>
          <a:xfrm>
            <a:off x="1287084" y="2295221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107"/>
          <p:cNvSpPr/>
          <p:nvPr/>
        </p:nvSpPr>
        <p:spPr>
          <a:xfrm>
            <a:off x="1187332" y="265082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107"/>
          <p:cNvSpPr/>
          <p:nvPr/>
        </p:nvSpPr>
        <p:spPr>
          <a:xfrm>
            <a:off x="1137456" y="2828630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107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Step-By-Step Active Learning</a:t>
            </a:r>
            <a:endParaRPr/>
          </a:p>
        </p:txBody>
      </p:sp>
      <p:sp>
        <p:nvSpPr>
          <p:cNvPr id="1525" name="Google Shape;1525;p107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526" name="Google Shape;1526;p107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527" name="Google Shape;1527;p107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28" name="Google Shape;1528;p107"/>
          <p:cNvGrpSpPr/>
          <p:nvPr/>
        </p:nvGrpSpPr>
        <p:grpSpPr>
          <a:xfrm>
            <a:off x="3546847" y="3010321"/>
            <a:ext cx="1130523" cy="1097951"/>
            <a:chOff x="3365277" y="3790184"/>
            <a:chExt cx="1130523" cy="1097951"/>
          </a:xfrm>
        </p:grpSpPr>
        <p:pic>
          <p:nvPicPr>
            <p:cNvPr id="1529" name="Google Shape;1529;p107"/>
            <p:cNvPicPr preferRelativeResize="0"/>
            <p:nvPr/>
          </p:nvPicPr>
          <p:blipFill rotWithShape="1">
            <a:blip r:embed="rId4">
              <a:alphaModFix/>
            </a:blip>
            <a:srcRect b="324" l="36392" r="18805" t="7179"/>
            <a:stretch/>
          </p:blipFill>
          <p:spPr>
            <a:xfrm>
              <a:off x="3365277" y="3790855"/>
              <a:ext cx="1130523" cy="1097280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530" name="Google Shape;1530;p107"/>
            <p:cNvSpPr/>
            <p:nvPr/>
          </p:nvSpPr>
          <p:spPr>
            <a:xfrm>
              <a:off x="3381703" y="3790184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1" name="Google Shape;1531;p107"/>
          <p:cNvGrpSpPr/>
          <p:nvPr/>
        </p:nvGrpSpPr>
        <p:grpSpPr>
          <a:xfrm>
            <a:off x="3429000" y="3358723"/>
            <a:ext cx="1099239" cy="1104229"/>
            <a:chOff x="3247064" y="3760104"/>
            <a:chExt cx="1099239" cy="1104229"/>
          </a:xfrm>
        </p:grpSpPr>
        <p:pic>
          <p:nvPicPr>
            <p:cNvPr id="1532" name="Google Shape;1532;p107"/>
            <p:cNvPicPr preferRelativeResize="0"/>
            <p:nvPr/>
          </p:nvPicPr>
          <p:blipFill rotWithShape="1">
            <a:blip r:embed="rId5">
              <a:alphaModFix/>
            </a:blip>
            <a:srcRect b="565" l="40602" r="8308" t="2122"/>
            <a:stretch/>
          </p:blipFill>
          <p:spPr>
            <a:xfrm>
              <a:off x="3247064" y="3767053"/>
              <a:ext cx="1097280" cy="1097280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533" name="Google Shape;1533;p107"/>
            <p:cNvSpPr/>
            <p:nvPr/>
          </p:nvSpPr>
          <p:spPr>
            <a:xfrm>
              <a:off x="3249023" y="3760104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4" name="Google Shape;1534;p107"/>
          <p:cNvGrpSpPr/>
          <p:nvPr/>
        </p:nvGrpSpPr>
        <p:grpSpPr>
          <a:xfrm>
            <a:off x="886126" y="3699708"/>
            <a:ext cx="1099230" cy="1106275"/>
            <a:chOff x="8425769" y="2456169"/>
            <a:chExt cx="1099230" cy="1106275"/>
          </a:xfrm>
        </p:grpSpPr>
        <p:pic>
          <p:nvPicPr>
            <p:cNvPr id="1535" name="Google Shape;1535;p107"/>
            <p:cNvPicPr preferRelativeResize="0"/>
            <p:nvPr/>
          </p:nvPicPr>
          <p:blipFill rotWithShape="1">
            <a:blip r:embed="rId6">
              <a:alphaModFix/>
            </a:blip>
            <a:srcRect b="68924" l="37200" r="38630" t="4784"/>
            <a:stretch/>
          </p:blipFill>
          <p:spPr>
            <a:xfrm>
              <a:off x="8425769" y="2474873"/>
              <a:ext cx="1099230" cy="1052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36" name="Google Shape;1536;p107"/>
            <p:cNvGrpSpPr/>
            <p:nvPr/>
          </p:nvGrpSpPr>
          <p:grpSpPr>
            <a:xfrm>
              <a:off x="8425769" y="2456169"/>
              <a:ext cx="1099230" cy="1106275"/>
              <a:chOff x="9629358" y="1346048"/>
              <a:chExt cx="1099230" cy="1106275"/>
            </a:xfrm>
          </p:grpSpPr>
          <p:pic>
            <p:nvPicPr>
              <p:cNvPr id="1537" name="Google Shape;1537;p107"/>
              <p:cNvPicPr preferRelativeResize="0"/>
              <p:nvPr/>
            </p:nvPicPr>
            <p:blipFill rotWithShape="1">
              <a:blip r:embed="rId7">
                <a:alphaModFix amt="0"/>
              </a:blip>
              <a:srcRect b="9717" l="23478" r="23346" t="5608"/>
              <a:stretch/>
            </p:blipFill>
            <p:spPr>
              <a:xfrm>
                <a:off x="9629358" y="1346048"/>
                <a:ext cx="1094800" cy="10789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38" name="Google Shape;1538;p107"/>
              <p:cNvSpPr/>
              <p:nvPr/>
            </p:nvSpPr>
            <p:spPr>
              <a:xfrm>
                <a:off x="9631308" y="1355043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9" name="Google Shape;1539;p107"/>
          <p:cNvGrpSpPr/>
          <p:nvPr/>
        </p:nvGrpSpPr>
        <p:grpSpPr>
          <a:xfrm>
            <a:off x="828898" y="3895447"/>
            <a:ext cx="1106754" cy="1097280"/>
            <a:chOff x="828898" y="3895447"/>
            <a:chExt cx="1106754" cy="1097280"/>
          </a:xfrm>
        </p:grpSpPr>
        <p:sp>
          <p:nvSpPr>
            <p:cNvPr id="1540" name="Google Shape;1540;p107"/>
            <p:cNvSpPr/>
            <p:nvPr/>
          </p:nvSpPr>
          <p:spPr>
            <a:xfrm>
              <a:off x="838200" y="3895447"/>
              <a:ext cx="1097452" cy="10972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1" name="Google Shape;1541;p107"/>
            <p:cNvGrpSpPr/>
            <p:nvPr/>
          </p:nvGrpSpPr>
          <p:grpSpPr>
            <a:xfrm>
              <a:off x="828898" y="3895447"/>
              <a:ext cx="1099230" cy="1097280"/>
              <a:chOff x="8425769" y="2465164"/>
              <a:chExt cx="1099230" cy="1097280"/>
            </a:xfrm>
          </p:grpSpPr>
          <p:pic>
            <p:nvPicPr>
              <p:cNvPr id="1542" name="Google Shape;1542;p107"/>
              <p:cNvPicPr preferRelativeResize="0"/>
              <p:nvPr/>
            </p:nvPicPr>
            <p:blipFill rotWithShape="1">
              <a:blip r:embed="rId6">
                <a:alphaModFix amt="60000"/>
              </a:blip>
              <a:srcRect b="68924" l="37200" r="38630" t="4784"/>
              <a:stretch/>
            </p:blipFill>
            <p:spPr>
              <a:xfrm>
                <a:off x="8425769" y="2474873"/>
                <a:ext cx="1099230" cy="1052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43" name="Google Shape;1543;p107"/>
              <p:cNvSpPr/>
              <p:nvPr/>
            </p:nvSpPr>
            <p:spPr>
              <a:xfrm>
                <a:off x="8427719" y="2465164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44" name="Google Shape;1544;p107"/>
          <p:cNvSpPr/>
          <p:nvPr/>
        </p:nvSpPr>
        <p:spPr>
          <a:xfrm>
            <a:off x="937952" y="3539842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107"/>
          <p:cNvSpPr/>
          <p:nvPr/>
        </p:nvSpPr>
        <p:spPr>
          <a:xfrm>
            <a:off x="888076" y="3717645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107"/>
          <p:cNvSpPr/>
          <p:nvPr/>
        </p:nvSpPr>
        <p:spPr>
          <a:xfrm>
            <a:off x="838200" y="389544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7" name="Google Shape;1547;p107"/>
          <p:cNvGrpSpPr/>
          <p:nvPr/>
        </p:nvGrpSpPr>
        <p:grpSpPr>
          <a:xfrm>
            <a:off x="10391596" y="4883493"/>
            <a:ext cx="1097280" cy="1106002"/>
            <a:chOff x="5731426" y="2527111"/>
            <a:chExt cx="1097280" cy="1106002"/>
          </a:xfrm>
        </p:grpSpPr>
        <p:pic>
          <p:nvPicPr>
            <p:cNvPr id="1548" name="Google Shape;1548;p107"/>
            <p:cNvPicPr preferRelativeResize="0"/>
            <p:nvPr/>
          </p:nvPicPr>
          <p:blipFill rotWithShape="1">
            <a:blip r:embed="rId8">
              <a:alphaModFix/>
            </a:blip>
            <a:srcRect b="25118" l="39143" r="17498" t="6106"/>
            <a:stretch/>
          </p:blipFill>
          <p:spPr>
            <a:xfrm>
              <a:off x="5731426" y="2527111"/>
              <a:ext cx="1080854" cy="1106002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549" name="Google Shape;1549;p107"/>
            <p:cNvSpPr/>
            <p:nvPr/>
          </p:nvSpPr>
          <p:spPr>
            <a:xfrm>
              <a:off x="5731426" y="2535833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0" name="Google Shape;1550;p107"/>
          <p:cNvGrpSpPr/>
          <p:nvPr/>
        </p:nvGrpSpPr>
        <p:grpSpPr>
          <a:xfrm>
            <a:off x="10556375" y="4980890"/>
            <a:ext cx="1104714" cy="1097281"/>
            <a:chOff x="5539926" y="2810044"/>
            <a:chExt cx="1104714" cy="1097281"/>
          </a:xfrm>
        </p:grpSpPr>
        <p:pic>
          <p:nvPicPr>
            <p:cNvPr id="1551" name="Google Shape;1551;p107"/>
            <p:cNvPicPr preferRelativeResize="0"/>
            <p:nvPr/>
          </p:nvPicPr>
          <p:blipFill rotWithShape="1">
            <a:blip r:embed="rId9">
              <a:alphaModFix/>
            </a:blip>
            <a:srcRect b="9929" l="14026" r="19999" t="14784"/>
            <a:stretch/>
          </p:blipFill>
          <p:spPr>
            <a:xfrm>
              <a:off x="5539926" y="2810044"/>
              <a:ext cx="1104714" cy="1085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2" name="Google Shape;1552;p107"/>
            <p:cNvSpPr/>
            <p:nvPr/>
          </p:nvSpPr>
          <p:spPr>
            <a:xfrm>
              <a:off x="5547360" y="2810045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53" name="Google Shape;1553;p10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949516" y="3685716"/>
            <a:ext cx="2584450" cy="183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p10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302174" y="1496156"/>
            <a:ext cx="1609379" cy="1609379"/>
          </a:xfrm>
          <a:prstGeom prst="rect">
            <a:avLst/>
          </a:prstGeom>
          <a:noFill/>
          <a:ln>
            <a:noFill/>
          </a:ln>
        </p:spPr>
      </p:pic>
      <p:sp>
        <p:nvSpPr>
          <p:cNvPr id="1555" name="Google Shape;1555;p107"/>
          <p:cNvSpPr/>
          <p:nvPr/>
        </p:nvSpPr>
        <p:spPr>
          <a:xfrm>
            <a:off x="6555941" y="5662947"/>
            <a:ext cx="1371600" cy="18288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107"/>
          <p:cNvSpPr txBox="1"/>
          <p:nvPr/>
        </p:nvSpPr>
        <p:spPr>
          <a:xfrm>
            <a:off x="6427273" y="5866283"/>
            <a:ext cx="162893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60% accuracy</a:t>
            </a:r>
            <a:endParaRPr/>
          </a:p>
        </p:txBody>
      </p:sp>
      <p:sp>
        <p:nvSpPr>
          <p:cNvPr id="1557" name="Google Shape;1557;p107"/>
          <p:cNvSpPr/>
          <p:nvPr/>
        </p:nvSpPr>
        <p:spPr>
          <a:xfrm rot="-5400000">
            <a:off x="6898841" y="5330275"/>
            <a:ext cx="182880" cy="86868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5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8" name="Google Shape;1558;p107"/>
          <p:cNvCxnSpPr/>
          <p:nvPr/>
        </p:nvCxnSpPr>
        <p:spPr>
          <a:xfrm>
            <a:off x="5029200" y="2650827"/>
            <a:ext cx="1219572" cy="1424272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stealth"/>
          </a:ln>
        </p:spPr>
      </p:cxnSp>
      <p:cxnSp>
        <p:nvCxnSpPr>
          <p:cNvPr id="1559" name="Google Shape;1559;p107"/>
          <p:cNvCxnSpPr/>
          <p:nvPr/>
        </p:nvCxnSpPr>
        <p:spPr>
          <a:xfrm>
            <a:off x="4909195" y="3326931"/>
            <a:ext cx="1389453" cy="98504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stealth"/>
          </a:ln>
        </p:spPr>
      </p:cxnSp>
      <p:cxnSp>
        <p:nvCxnSpPr>
          <p:cNvPr id="1560" name="Google Shape;1560;p107"/>
          <p:cNvCxnSpPr/>
          <p:nvPr/>
        </p:nvCxnSpPr>
        <p:spPr>
          <a:xfrm>
            <a:off x="4808034" y="3945002"/>
            <a:ext cx="1490614" cy="514317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1561" name="Google Shape;1561;p107"/>
          <p:cNvSpPr/>
          <p:nvPr/>
        </p:nvSpPr>
        <p:spPr>
          <a:xfrm rot="6727772">
            <a:off x="8939958" y="4327587"/>
            <a:ext cx="381000" cy="112964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AFB3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107"/>
          <p:cNvSpPr txBox="1"/>
          <p:nvPr/>
        </p:nvSpPr>
        <p:spPr>
          <a:xfrm>
            <a:off x="4149061" y="4522183"/>
            <a:ext cx="212647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Model training</a:t>
            </a:r>
            <a:endParaRPr/>
          </a:p>
        </p:txBody>
      </p:sp>
      <p:grpSp>
        <p:nvGrpSpPr>
          <p:cNvPr id="1563" name="Google Shape;1563;p107"/>
          <p:cNvGrpSpPr/>
          <p:nvPr/>
        </p:nvGrpSpPr>
        <p:grpSpPr>
          <a:xfrm>
            <a:off x="10728588" y="5069568"/>
            <a:ext cx="1104714" cy="1097280"/>
            <a:chOff x="4379952" y="3346807"/>
            <a:chExt cx="1104714" cy="1097280"/>
          </a:xfrm>
        </p:grpSpPr>
        <p:pic>
          <p:nvPicPr>
            <p:cNvPr id="1564" name="Google Shape;1564;p107"/>
            <p:cNvPicPr preferRelativeResize="0"/>
            <p:nvPr/>
          </p:nvPicPr>
          <p:blipFill rotWithShape="1">
            <a:blip r:embed="rId12">
              <a:alphaModFix/>
            </a:blip>
            <a:srcRect b="4156" l="13651" r="22330" t="0"/>
            <a:stretch/>
          </p:blipFill>
          <p:spPr>
            <a:xfrm>
              <a:off x="4387386" y="3346807"/>
              <a:ext cx="1097280" cy="1085400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565" name="Google Shape;1565;p107"/>
            <p:cNvSpPr/>
            <p:nvPr/>
          </p:nvSpPr>
          <p:spPr>
            <a:xfrm>
              <a:off x="4379952" y="3346807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6" name="Google Shape;1566;p107"/>
          <p:cNvSpPr/>
          <p:nvPr/>
        </p:nvSpPr>
        <p:spPr>
          <a:xfrm>
            <a:off x="6136841" y="1447800"/>
            <a:ext cx="2209800" cy="165773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1" name="Google Shape;1571;p108"/>
          <p:cNvGrpSpPr/>
          <p:nvPr/>
        </p:nvGrpSpPr>
        <p:grpSpPr>
          <a:xfrm>
            <a:off x="9862056" y="4609848"/>
            <a:ext cx="1097281" cy="1097280"/>
            <a:chOff x="8950909" y="4907280"/>
            <a:chExt cx="1097281" cy="1097280"/>
          </a:xfrm>
        </p:grpSpPr>
        <p:pic>
          <p:nvPicPr>
            <p:cNvPr id="1572" name="Google Shape;1572;p108"/>
            <p:cNvPicPr preferRelativeResize="0"/>
            <p:nvPr/>
          </p:nvPicPr>
          <p:blipFill rotWithShape="1">
            <a:blip r:embed="rId3">
              <a:alphaModFix/>
            </a:blip>
            <a:srcRect b="4211" l="26085" r="7468" t="21887"/>
            <a:stretch/>
          </p:blipFill>
          <p:spPr>
            <a:xfrm>
              <a:off x="8950909" y="4907280"/>
              <a:ext cx="1097281" cy="1097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3" name="Google Shape;1573;p108"/>
            <p:cNvSpPr/>
            <p:nvPr/>
          </p:nvSpPr>
          <p:spPr>
            <a:xfrm>
              <a:off x="8950910" y="4907280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4" name="Google Shape;1574;p108"/>
          <p:cNvGrpSpPr/>
          <p:nvPr/>
        </p:nvGrpSpPr>
        <p:grpSpPr>
          <a:xfrm>
            <a:off x="10026836" y="4698523"/>
            <a:ext cx="1130523" cy="1097951"/>
            <a:chOff x="3365277" y="3790184"/>
            <a:chExt cx="1130523" cy="1097951"/>
          </a:xfrm>
        </p:grpSpPr>
        <p:pic>
          <p:nvPicPr>
            <p:cNvPr id="1575" name="Google Shape;1575;p108"/>
            <p:cNvPicPr preferRelativeResize="0"/>
            <p:nvPr/>
          </p:nvPicPr>
          <p:blipFill rotWithShape="1">
            <a:blip r:embed="rId4">
              <a:alphaModFix/>
            </a:blip>
            <a:srcRect b="324" l="36392" r="18805" t="7179"/>
            <a:stretch/>
          </p:blipFill>
          <p:spPr>
            <a:xfrm>
              <a:off x="3365277" y="3790855"/>
              <a:ext cx="1130523" cy="1097280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576" name="Google Shape;1576;p108"/>
            <p:cNvSpPr/>
            <p:nvPr/>
          </p:nvSpPr>
          <p:spPr>
            <a:xfrm>
              <a:off x="3381703" y="3790184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7" name="Google Shape;1577;p108"/>
          <p:cNvGrpSpPr/>
          <p:nvPr/>
        </p:nvGrpSpPr>
        <p:grpSpPr>
          <a:xfrm>
            <a:off x="10224858" y="4787869"/>
            <a:ext cx="1099239" cy="1104229"/>
            <a:chOff x="3247064" y="3760104"/>
            <a:chExt cx="1099239" cy="1104229"/>
          </a:xfrm>
        </p:grpSpPr>
        <p:pic>
          <p:nvPicPr>
            <p:cNvPr id="1578" name="Google Shape;1578;p108"/>
            <p:cNvPicPr preferRelativeResize="0"/>
            <p:nvPr/>
          </p:nvPicPr>
          <p:blipFill rotWithShape="1">
            <a:blip r:embed="rId5">
              <a:alphaModFix/>
            </a:blip>
            <a:srcRect b="565" l="40602" r="8308" t="2122"/>
            <a:stretch/>
          </p:blipFill>
          <p:spPr>
            <a:xfrm>
              <a:off x="3247064" y="3767053"/>
              <a:ext cx="1097280" cy="1097280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579" name="Google Shape;1579;p108"/>
            <p:cNvSpPr/>
            <p:nvPr/>
          </p:nvSpPr>
          <p:spPr>
            <a:xfrm>
              <a:off x="3249023" y="3760104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0" name="Google Shape;1580;p108"/>
          <p:cNvSpPr/>
          <p:nvPr/>
        </p:nvSpPr>
        <p:spPr>
          <a:xfrm>
            <a:off x="1287084" y="2295221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1" name="Google Shape;1581;p108"/>
          <p:cNvSpPr/>
          <p:nvPr/>
        </p:nvSpPr>
        <p:spPr>
          <a:xfrm>
            <a:off x="1187332" y="265082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2" name="Google Shape;1582;p108"/>
          <p:cNvSpPr/>
          <p:nvPr/>
        </p:nvSpPr>
        <p:spPr>
          <a:xfrm>
            <a:off x="1137456" y="2828630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3" name="Google Shape;1583;p108"/>
          <p:cNvGrpSpPr/>
          <p:nvPr/>
        </p:nvGrpSpPr>
        <p:grpSpPr>
          <a:xfrm>
            <a:off x="10391596" y="4883493"/>
            <a:ext cx="1097280" cy="1106002"/>
            <a:chOff x="5731426" y="2527111"/>
            <a:chExt cx="1097280" cy="1106002"/>
          </a:xfrm>
        </p:grpSpPr>
        <p:pic>
          <p:nvPicPr>
            <p:cNvPr id="1584" name="Google Shape;1584;p108"/>
            <p:cNvPicPr preferRelativeResize="0"/>
            <p:nvPr/>
          </p:nvPicPr>
          <p:blipFill rotWithShape="1">
            <a:blip r:embed="rId6">
              <a:alphaModFix/>
            </a:blip>
            <a:srcRect b="25118" l="39143" r="17498" t="6106"/>
            <a:stretch/>
          </p:blipFill>
          <p:spPr>
            <a:xfrm>
              <a:off x="5731426" y="2527111"/>
              <a:ext cx="1080854" cy="1106002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585" name="Google Shape;1585;p108"/>
            <p:cNvSpPr/>
            <p:nvPr/>
          </p:nvSpPr>
          <p:spPr>
            <a:xfrm>
              <a:off x="5731426" y="2535833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108"/>
          <p:cNvGrpSpPr/>
          <p:nvPr/>
        </p:nvGrpSpPr>
        <p:grpSpPr>
          <a:xfrm>
            <a:off x="10556375" y="4980890"/>
            <a:ext cx="1104714" cy="1097281"/>
            <a:chOff x="5539926" y="2810044"/>
            <a:chExt cx="1104714" cy="1097281"/>
          </a:xfrm>
        </p:grpSpPr>
        <p:pic>
          <p:nvPicPr>
            <p:cNvPr id="1587" name="Google Shape;1587;p108"/>
            <p:cNvPicPr preferRelativeResize="0"/>
            <p:nvPr/>
          </p:nvPicPr>
          <p:blipFill rotWithShape="1">
            <a:blip r:embed="rId7">
              <a:alphaModFix/>
            </a:blip>
            <a:srcRect b="9929" l="14026" r="19999" t="14784"/>
            <a:stretch/>
          </p:blipFill>
          <p:spPr>
            <a:xfrm>
              <a:off x="5539926" y="2810044"/>
              <a:ext cx="1104714" cy="1085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8" name="Google Shape;1588;p108"/>
            <p:cNvSpPr/>
            <p:nvPr/>
          </p:nvSpPr>
          <p:spPr>
            <a:xfrm>
              <a:off x="5547360" y="2810045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9" name="Google Shape;1589;p108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Step-By-Step Active Learning</a:t>
            </a:r>
            <a:endParaRPr/>
          </a:p>
        </p:txBody>
      </p:sp>
      <p:sp>
        <p:nvSpPr>
          <p:cNvPr id="1590" name="Google Shape;1590;p108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… OR WHY ALL DATA IS NOT CREATED EQUAL</a:t>
            </a:r>
            <a:endParaRPr/>
          </a:p>
        </p:txBody>
      </p:sp>
      <p:sp>
        <p:nvSpPr>
          <p:cNvPr id="1591" name="Google Shape;1591;p108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592" name="Google Shape;1592;p108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93" name="Google Shape;1593;p108"/>
          <p:cNvGrpSpPr/>
          <p:nvPr/>
        </p:nvGrpSpPr>
        <p:grpSpPr>
          <a:xfrm>
            <a:off x="886126" y="3699708"/>
            <a:ext cx="1099230" cy="1106275"/>
            <a:chOff x="8425769" y="2456169"/>
            <a:chExt cx="1099230" cy="1106275"/>
          </a:xfrm>
        </p:grpSpPr>
        <p:pic>
          <p:nvPicPr>
            <p:cNvPr id="1594" name="Google Shape;1594;p108"/>
            <p:cNvPicPr preferRelativeResize="0"/>
            <p:nvPr/>
          </p:nvPicPr>
          <p:blipFill rotWithShape="1">
            <a:blip r:embed="rId8">
              <a:alphaModFix/>
            </a:blip>
            <a:srcRect b="68924" l="37200" r="38630" t="4784"/>
            <a:stretch/>
          </p:blipFill>
          <p:spPr>
            <a:xfrm>
              <a:off x="8425769" y="2474873"/>
              <a:ext cx="1099230" cy="1052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95" name="Google Shape;1595;p108"/>
            <p:cNvGrpSpPr/>
            <p:nvPr/>
          </p:nvGrpSpPr>
          <p:grpSpPr>
            <a:xfrm>
              <a:off x="8425769" y="2456169"/>
              <a:ext cx="1099230" cy="1106275"/>
              <a:chOff x="9629358" y="1346048"/>
              <a:chExt cx="1099230" cy="1106275"/>
            </a:xfrm>
          </p:grpSpPr>
          <p:pic>
            <p:nvPicPr>
              <p:cNvPr id="1596" name="Google Shape;1596;p108"/>
              <p:cNvPicPr preferRelativeResize="0"/>
              <p:nvPr/>
            </p:nvPicPr>
            <p:blipFill rotWithShape="1">
              <a:blip r:embed="rId9">
                <a:alphaModFix amt="0"/>
              </a:blip>
              <a:srcRect b="9717" l="23478" r="23346" t="5608"/>
              <a:stretch/>
            </p:blipFill>
            <p:spPr>
              <a:xfrm>
                <a:off x="9629358" y="1346048"/>
                <a:ext cx="1094800" cy="10789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97" name="Google Shape;1597;p108"/>
              <p:cNvSpPr/>
              <p:nvPr/>
            </p:nvSpPr>
            <p:spPr>
              <a:xfrm>
                <a:off x="9631308" y="1355043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8" name="Google Shape;1598;p108"/>
          <p:cNvSpPr/>
          <p:nvPr/>
        </p:nvSpPr>
        <p:spPr>
          <a:xfrm>
            <a:off x="937952" y="3539842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99" name="Google Shape;1599;p108"/>
          <p:cNvGrpSpPr/>
          <p:nvPr/>
        </p:nvGrpSpPr>
        <p:grpSpPr>
          <a:xfrm>
            <a:off x="828898" y="3895447"/>
            <a:ext cx="1106754" cy="1097280"/>
            <a:chOff x="828898" y="3895447"/>
            <a:chExt cx="1106754" cy="1097280"/>
          </a:xfrm>
        </p:grpSpPr>
        <p:sp>
          <p:nvSpPr>
            <p:cNvPr id="1600" name="Google Shape;1600;p108"/>
            <p:cNvSpPr/>
            <p:nvPr/>
          </p:nvSpPr>
          <p:spPr>
            <a:xfrm>
              <a:off x="838200" y="3895447"/>
              <a:ext cx="1097452" cy="10972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1" name="Google Shape;1601;p108"/>
            <p:cNvGrpSpPr/>
            <p:nvPr/>
          </p:nvGrpSpPr>
          <p:grpSpPr>
            <a:xfrm>
              <a:off x="828898" y="3895447"/>
              <a:ext cx="1099230" cy="1097280"/>
              <a:chOff x="8425769" y="2465164"/>
              <a:chExt cx="1099230" cy="1097280"/>
            </a:xfrm>
          </p:grpSpPr>
          <p:pic>
            <p:nvPicPr>
              <p:cNvPr id="1602" name="Google Shape;1602;p108"/>
              <p:cNvPicPr preferRelativeResize="0"/>
              <p:nvPr/>
            </p:nvPicPr>
            <p:blipFill rotWithShape="1">
              <a:blip r:embed="rId8">
                <a:alphaModFix amt="60000"/>
              </a:blip>
              <a:srcRect b="68924" l="37200" r="38630" t="4784"/>
              <a:stretch/>
            </p:blipFill>
            <p:spPr>
              <a:xfrm>
                <a:off x="8425769" y="2474873"/>
                <a:ext cx="1099230" cy="1052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03" name="Google Shape;1603;p108"/>
              <p:cNvSpPr/>
              <p:nvPr/>
            </p:nvSpPr>
            <p:spPr>
              <a:xfrm>
                <a:off x="8427719" y="2465164"/>
                <a:ext cx="1097280" cy="1097280"/>
              </a:xfrm>
              <a:prstGeom prst="rect">
                <a:avLst/>
              </a:prstGeom>
              <a:noFill/>
              <a:ln cap="flat" cmpd="sng" w="25400">
                <a:solidFill>
                  <a:srgbClr val="B1B1B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04" name="Google Shape;1604;p108"/>
          <p:cNvSpPr/>
          <p:nvPr/>
        </p:nvSpPr>
        <p:spPr>
          <a:xfrm>
            <a:off x="888076" y="3717645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5" name="Google Shape;1605;p108"/>
          <p:cNvSpPr/>
          <p:nvPr/>
        </p:nvSpPr>
        <p:spPr>
          <a:xfrm>
            <a:off x="838200" y="3895447"/>
            <a:ext cx="1097280" cy="1097280"/>
          </a:xfrm>
          <a:prstGeom prst="rect">
            <a:avLst/>
          </a:prstGeom>
          <a:solidFill>
            <a:srgbClr val="D3D5D3"/>
          </a:solidFill>
          <a:ln cap="flat" cmpd="sng" w="25400">
            <a:solidFill>
              <a:srgbClr val="B1B1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6" name="Google Shape;1606;p10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949516" y="3685716"/>
            <a:ext cx="2584450" cy="183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10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302174" y="1496156"/>
            <a:ext cx="1609379" cy="1609379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p108"/>
          <p:cNvSpPr/>
          <p:nvPr/>
        </p:nvSpPr>
        <p:spPr>
          <a:xfrm>
            <a:off x="6555941" y="5662947"/>
            <a:ext cx="1371600" cy="18288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9" name="Google Shape;1609;p108"/>
          <p:cNvSpPr txBox="1"/>
          <p:nvPr/>
        </p:nvSpPr>
        <p:spPr>
          <a:xfrm>
            <a:off x="6427273" y="5866283"/>
            <a:ext cx="162893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90% accuracy</a:t>
            </a:r>
            <a:endParaRPr/>
          </a:p>
        </p:txBody>
      </p:sp>
      <p:sp>
        <p:nvSpPr>
          <p:cNvPr id="1610" name="Google Shape;1610;p108"/>
          <p:cNvSpPr/>
          <p:nvPr/>
        </p:nvSpPr>
        <p:spPr>
          <a:xfrm rot="-5400000">
            <a:off x="7058861" y="5170255"/>
            <a:ext cx="182880" cy="118872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5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108"/>
          <p:cNvGrpSpPr/>
          <p:nvPr/>
        </p:nvGrpSpPr>
        <p:grpSpPr>
          <a:xfrm>
            <a:off x="10728588" y="5069568"/>
            <a:ext cx="1104714" cy="1097280"/>
            <a:chOff x="4379952" y="3346807"/>
            <a:chExt cx="1104714" cy="1097280"/>
          </a:xfrm>
        </p:grpSpPr>
        <p:pic>
          <p:nvPicPr>
            <p:cNvPr id="1612" name="Google Shape;1612;p108"/>
            <p:cNvPicPr preferRelativeResize="0"/>
            <p:nvPr/>
          </p:nvPicPr>
          <p:blipFill rotWithShape="1">
            <a:blip r:embed="rId12">
              <a:alphaModFix/>
            </a:blip>
            <a:srcRect b="4156" l="13651" r="22330" t="0"/>
            <a:stretch/>
          </p:blipFill>
          <p:spPr>
            <a:xfrm>
              <a:off x="4387386" y="3346807"/>
              <a:ext cx="1097280" cy="1085400"/>
            </a:xfrm>
            <a:custGeom>
              <a:rect b="b" l="l" r="r" t="t"/>
              <a:pathLst>
                <a:path extrusionOk="0"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613" name="Google Shape;1613;p108"/>
            <p:cNvSpPr/>
            <p:nvPr/>
          </p:nvSpPr>
          <p:spPr>
            <a:xfrm>
              <a:off x="4379952" y="3346807"/>
              <a:ext cx="1097280" cy="1097280"/>
            </a:xfrm>
            <a:prstGeom prst="rect">
              <a:avLst/>
            </a:prstGeom>
            <a:noFill/>
            <a:ln cap="flat" cmpd="sng" w="25400">
              <a:solidFill>
                <a:srgbClr val="B1B1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4" name="Google Shape;1614;p108"/>
          <p:cNvSpPr/>
          <p:nvPr/>
        </p:nvSpPr>
        <p:spPr>
          <a:xfrm>
            <a:off x="6136841" y="1447800"/>
            <a:ext cx="2209800" cy="165773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09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Intuition of Active Learning</a:t>
            </a:r>
            <a:endParaRPr/>
          </a:p>
        </p:txBody>
      </p:sp>
      <p:sp>
        <p:nvSpPr>
          <p:cNvPr id="1620" name="Google Shape;1620;p109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WHY IT “WORKS”</a:t>
            </a:r>
            <a:endParaRPr/>
          </a:p>
        </p:txBody>
      </p:sp>
      <p:sp>
        <p:nvSpPr>
          <p:cNvPr id="1621" name="Google Shape;1621;p109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622" name="Google Shape;1622;p109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23" name="Google Shape;1623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163" y="1645920"/>
            <a:ext cx="477621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4" name="Google Shape;1624;p109"/>
          <p:cNvSpPr/>
          <p:nvPr/>
        </p:nvSpPr>
        <p:spPr>
          <a:xfrm>
            <a:off x="2819400" y="4953000"/>
            <a:ext cx="609600" cy="350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109"/>
          <p:cNvSpPr/>
          <p:nvPr/>
        </p:nvSpPr>
        <p:spPr>
          <a:xfrm>
            <a:off x="209511" y="3264498"/>
            <a:ext cx="609600" cy="350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0" name="Google Shape;1630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163" y="1645920"/>
            <a:ext cx="477621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1" name="Google Shape;1631;p110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Intuition of Active Learning</a:t>
            </a:r>
            <a:endParaRPr/>
          </a:p>
        </p:txBody>
      </p:sp>
      <p:sp>
        <p:nvSpPr>
          <p:cNvPr id="1632" name="Google Shape;1632;p110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WHY IT “WORKS”</a:t>
            </a:r>
            <a:endParaRPr/>
          </a:p>
        </p:txBody>
      </p:sp>
      <p:sp>
        <p:nvSpPr>
          <p:cNvPr id="1633" name="Google Shape;1633;p110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634" name="Google Shape;1634;p110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5" name="Google Shape;1635;p110"/>
          <p:cNvSpPr/>
          <p:nvPr/>
        </p:nvSpPr>
        <p:spPr>
          <a:xfrm>
            <a:off x="2819400" y="4953000"/>
            <a:ext cx="609600" cy="350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110"/>
          <p:cNvSpPr/>
          <p:nvPr/>
        </p:nvSpPr>
        <p:spPr>
          <a:xfrm>
            <a:off x="247163" y="3215640"/>
            <a:ext cx="609600" cy="350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7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A World of Infinite Data?</a:t>
            </a:r>
            <a:endParaRPr/>
          </a:p>
        </p:txBody>
      </p:sp>
      <p:sp>
        <p:nvSpPr>
          <p:cNvPr id="451" name="Google Shape;451;p57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WHY BIG DATA MAKES ML SCIENTISTS HAPPY</a:t>
            </a:r>
            <a:endParaRPr/>
          </a:p>
        </p:txBody>
      </p:sp>
      <p:sp>
        <p:nvSpPr>
          <p:cNvPr id="452" name="Google Shape;452;p57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453" name="Google Shape;453;p57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" name="Google Shape;1641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163" y="1645920"/>
            <a:ext cx="5124407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2" name="Google Shape;1642;p111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Intuition of Active Learning</a:t>
            </a:r>
            <a:endParaRPr/>
          </a:p>
        </p:txBody>
      </p:sp>
      <p:sp>
        <p:nvSpPr>
          <p:cNvPr id="1643" name="Google Shape;1643;p111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WHY IT “WORKS”</a:t>
            </a:r>
            <a:endParaRPr/>
          </a:p>
        </p:txBody>
      </p:sp>
      <p:sp>
        <p:nvSpPr>
          <p:cNvPr id="1644" name="Google Shape;1644;p111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645" name="Google Shape;1645;p111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6" name="Google Shape;1646;p111"/>
          <p:cNvSpPr/>
          <p:nvPr/>
        </p:nvSpPr>
        <p:spPr>
          <a:xfrm>
            <a:off x="2819400" y="4953000"/>
            <a:ext cx="609600" cy="350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111"/>
          <p:cNvSpPr/>
          <p:nvPr/>
        </p:nvSpPr>
        <p:spPr>
          <a:xfrm>
            <a:off x="247163" y="3253740"/>
            <a:ext cx="609600" cy="350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111"/>
          <p:cNvSpPr/>
          <p:nvPr/>
        </p:nvSpPr>
        <p:spPr>
          <a:xfrm>
            <a:off x="1371600" y="2133600"/>
            <a:ext cx="1905000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111"/>
          <p:cNvSpPr/>
          <p:nvPr/>
        </p:nvSpPr>
        <p:spPr>
          <a:xfrm>
            <a:off x="3581400" y="3352800"/>
            <a:ext cx="1905000" cy="803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111"/>
          <p:cNvSpPr txBox="1"/>
          <p:nvPr/>
        </p:nvSpPr>
        <p:spPr>
          <a:xfrm>
            <a:off x="1447800" y="1905000"/>
            <a:ext cx="228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432FF"/>
                </a:solidFill>
                <a:latin typeface="Montserrat"/>
                <a:ea typeface="Montserrat"/>
                <a:cs typeface="Montserrat"/>
                <a:sym typeface="Montserrat"/>
              </a:rPr>
              <a:t>Model fitted on </a:t>
            </a:r>
            <a:br>
              <a:rPr lang="en-US" sz="1800">
                <a:solidFill>
                  <a:srgbClr val="0432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0432FF"/>
                </a:solidFill>
                <a:latin typeface="Montserrat"/>
                <a:ea typeface="Montserrat"/>
                <a:cs typeface="Montserrat"/>
                <a:sym typeface="Montserrat"/>
              </a:rPr>
              <a:t>all data points</a:t>
            </a:r>
            <a:endParaRPr/>
          </a:p>
        </p:txBody>
      </p:sp>
      <p:sp>
        <p:nvSpPr>
          <p:cNvPr id="1651" name="Google Shape;1651;p111"/>
          <p:cNvSpPr txBox="1"/>
          <p:nvPr/>
        </p:nvSpPr>
        <p:spPr>
          <a:xfrm>
            <a:off x="2895600" y="3358664"/>
            <a:ext cx="3124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A8F4"/>
                </a:solidFill>
                <a:latin typeface="Montserrat"/>
                <a:ea typeface="Montserrat"/>
                <a:cs typeface="Montserrat"/>
                <a:sym typeface="Montserrat"/>
              </a:rPr>
              <a:t>Model fitted on </a:t>
            </a:r>
            <a:br>
              <a:rPr lang="en-US" sz="1800">
                <a:solidFill>
                  <a:srgbClr val="02A8F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02A8F4"/>
                </a:solidFill>
                <a:latin typeface="Montserrat"/>
                <a:ea typeface="Montserrat"/>
                <a:cs typeface="Montserrat"/>
                <a:sym typeface="Montserrat"/>
              </a:rPr>
              <a:t>randomly sampled data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6" name="Google Shape;1656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163" y="1645920"/>
            <a:ext cx="5124407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7" name="Google Shape;1657;p112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Intuition of Active Learning</a:t>
            </a:r>
            <a:endParaRPr/>
          </a:p>
        </p:txBody>
      </p:sp>
      <p:sp>
        <p:nvSpPr>
          <p:cNvPr id="1658" name="Google Shape;1658;p112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WHY IT “WORKS”</a:t>
            </a:r>
            <a:endParaRPr/>
          </a:p>
        </p:txBody>
      </p:sp>
      <p:sp>
        <p:nvSpPr>
          <p:cNvPr id="1659" name="Google Shape;1659;p112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660" name="Google Shape;1660;p112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1" name="Google Shape;1661;p112"/>
          <p:cNvSpPr/>
          <p:nvPr/>
        </p:nvSpPr>
        <p:spPr>
          <a:xfrm>
            <a:off x="2819400" y="4953000"/>
            <a:ext cx="609600" cy="350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112"/>
          <p:cNvSpPr/>
          <p:nvPr/>
        </p:nvSpPr>
        <p:spPr>
          <a:xfrm>
            <a:off x="247163" y="3253740"/>
            <a:ext cx="609600" cy="350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112"/>
          <p:cNvSpPr txBox="1"/>
          <p:nvPr/>
        </p:nvSpPr>
        <p:spPr>
          <a:xfrm>
            <a:off x="6400801" y="1905000"/>
            <a:ext cx="4976308" cy="963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Random sampling can fail</a:t>
            </a:r>
            <a:b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4" name="Google Shape;1664;p112"/>
          <p:cNvSpPr/>
          <p:nvPr/>
        </p:nvSpPr>
        <p:spPr>
          <a:xfrm>
            <a:off x="1371600" y="2133600"/>
            <a:ext cx="1905000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112"/>
          <p:cNvSpPr/>
          <p:nvPr/>
        </p:nvSpPr>
        <p:spPr>
          <a:xfrm>
            <a:off x="3581400" y="3352800"/>
            <a:ext cx="1905000" cy="803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112"/>
          <p:cNvSpPr txBox="1"/>
          <p:nvPr/>
        </p:nvSpPr>
        <p:spPr>
          <a:xfrm>
            <a:off x="1447800" y="1905000"/>
            <a:ext cx="228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432FF"/>
                </a:solidFill>
                <a:latin typeface="Montserrat"/>
                <a:ea typeface="Montserrat"/>
                <a:cs typeface="Montserrat"/>
                <a:sym typeface="Montserrat"/>
              </a:rPr>
              <a:t>Model fitted on </a:t>
            </a:r>
            <a:br>
              <a:rPr lang="en-US" sz="1800">
                <a:solidFill>
                  <a:srgbClr val="0432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0432FF"/>
                </a:solidFill>
                <a:latin typeface="Montserrat"/>
                <a:ea typeface="Montserrat"/>
                <a:cs typeface="Montserrat"/>
                <a:sym typeface="Montserrat"/>
              </a:rPr>
              <a:t>all data points</a:t>
            </a:r>
            <a:endParaRPr/>
          </a:p>
        </p:txBody>
      </p:sp>
      <p:sp>
        <p:nvSpPr>
          <p:cNvPr id="1667" name="Google Shape;1667;p112"/>
          <p:cNvSpPr txBox="1"/>
          <p:nvPr/>
        </p:nvSpPr>
        <p:spPr>
          <a:xfrm>
            <a:off x="2895600" y="3358664"/>
            <a:ext cx="3124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A8F4"/>
                </a:solidFill>
                <a:latin typeface="Montserrat"/>
                <a:ea typeface="Montserrat"/>
                <a:cs typeface="Montserrat"/>
                <a:sym typeface="Montserrat"/>
              </a:rPr>
              <a:t>Model fitted on </a:t>
            </a:r>
            <a:br>
              <a:rPr lang="en-US" sz="1800">
                <a:solidFill>
                  <a:srgbClr val="02A8F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02A8F4"/>
                </a:solidFill>
                <a:latin typeface="Montserrat"/>
                <a:ea typeface="Montserrat"/>
                <a:cs typeface="Montserrat"/>
                <a:sym typeface="Montserrat"/>
              </a:rPr>
              <a:t>randomly sampled data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2" name="Google Shape;1672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163" y="1645920"/>
            <a:ext cx="5124407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3" name="Google Shape;1673;p113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Intuition of Active Learning</a:t>
            </a:r>
            <a:endParaRPr/>
          </a:p>
        </p:txBody>
      </p:sp>
      <p:sp>
        <p:nvSpPr>
          <p:cNvPr id="1674" name="Google Shape;1674;p113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WHY IT “WORKS”</a:t>
            </a:r>
            <a:endParaRPr/>
          </a:p>
        </p:txBody>
      </p:sp>
      <p:sp>
        <p:nvSpPr>
          <p:cNvPr id="1675" name="Google Shape;1675;p113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676" name="Google Shape;1676;p113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7" name="Google Shape;1677;p113"/>
          <p:cNvSpPr/>
          <p:nvPr/>
        </p:nvSpPr>
        <p:spPr>
          <a:xfrm>
            <a:off x="2819400" y="4953000"/>
            <a:ext cx="609600" cy="350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113"/>
          <p:cNvSpPr/>
          <p:nvPr/>
        </p:nvSpPr>
        <p:spPr>
          <a:xfrm>
            <a:off x="247163" y="3253740"/>
            <a:ext cx="609600" cy="350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113"/>
          <p:cNvSpPr txBox="1"/>
          <p:nvPr/>
        </p:nvSpPr>
        <p:spPr>
          <a:xfrm>
            <a:off x="6400801" y="1905000"/>
            <a:ext cx="4976308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Random sampling can fail</a:t>
            </a:r>
            <a:b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Not all rows are equally valuable</a:t>
            </a:r>
            <a:endParaRPr/>
          </a:p>
          <a:p>
            <a:pPr indent="-342900" lvl="1" marL="8000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Quality-wise</a:t>
            </a:r>
            <a:endParaRPr/>
          </a:p>
          <a:p>
            <a:pPr indent="-342900" lvl="1" marL="8000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Importance-wise</a:t>
            </a:r>
            <a:b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0" name="Google Shape;1680;p113"/>
          <p:cNvSpPr/>
          <p:nvPr/>
        </p:nvSpPr>
        <p:spPr>
          <a:xfrm>
            <a:off x="1371600" y="2133600"/>
            <a:ext cx="1905000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113"/>
          <p:cNvSpPr/>
          <p:nvPr/>
        </p:nvSpPr>
        <p:spPr>
          <a:xfrm>
            <a:off x="3581400" y="3352800"/>
            <a:ext cx="1905000" cy="803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113"/>
          <p:cNvSpPr txBox="1"/>
          <p:nvPr/>
        </p:nvSpPr>
        <p:spPr>
          <a:xfrm>
            <a:off x="1447800" y="1905000"/>
            <a:ext cx="228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432FF"/>
                </a:solidFill>
                <a:latin typeface="Montserrat"/>
                <a:ea typeface="Montserrat"/>
                <a:cs typeface="Montserrat"/>
                <a:sym typeface="Montserrat"/>
              </a:rPr>
              <a:t>Model fitted on </a:t>
            </a:r>
            <a:br>
              <a:rPr lang="en-US" sz="1800">
                <a:solidFill>
                  <a:srgbClr val="0432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0432FF"/>
                </a:solidFill>
                <a:latin typeface="Montserrat"/>
                <a:ea typeface="Montserrat"/>
                <a:cs typeface="Montserrat"/>
                <a:sym typeface="Montserrat"/>
              </a:rPr>
              <a:t>all data points</a:t>
            </a:r>
            <a:endParaRPr/>
          </a:p>
        </p:txBody>
      </p:sp>
      <p:sp>
        <p:nvSpPr>
          <p:cNvPr id="1683" name="Google Shape;1683;p113"/>
          <p:cNvSpPr txBox="1"/>
          <p:nvPr/>
        </p:nvSpPr>
        <p:spPr>
          <a:xfrm>
            <a:off x="2895600" y="3358664"/>
            <a:ext cx="3124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A8F4"/>
                </a:solidFill>
                <a:latin typeface="Montserrat"/>
                <a:ea typeface="Montserrat"/>
                <a:cs typeface="Montserrat"/>
                <a:sym typeface="Montserrat"/>
              </a:rPr>
              <a:t>Model fitted on </a:t>
            </a:r>
            <a:br>
              <a:rPr lang="en-US" sz="1800">
                <a:solidFill>
                  <a:srgbClr val="02A8F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02A8F4"/>
                </a:solidFill>
                <a:latin typeface="Montserrat"/>
                <a:ea typeface="Montserrat"/>
                <a:cs typeface="Montserrat"/>
                <a:sym typeface="Montserrat"/>
              </a:rPr>
              <a:t>randomly sampled data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8" name="Google Shape;1688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163" y="1645920"/>
            <a:ext cx="5124407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9" name="Google Shape;1689;p114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Intuition of Active Learning</a:t>
            </a:r>
            <a:endParaRPr/>
          </a:p>
        </p:txBody>
      </p:sp>
      <p:sp>
        <p:nvSpPr>
          <p:cNvPr id="1690" name="Google Shape;1690;p114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WHY IT “WORKS”</a:t>
            </a:r>
            <a:endParaRPr/>
          </a:p>
        </p:txBody>
      </p:sp>
      <p:sp>
        <p:nvSpPr>
          <p:cNvPr id="1691" name="Google Shape;1691;p114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692" name="Google Shape;1692;p114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3" name="Google Shape;1693;p114"/>
          <p:cNvSpPr/>
          <p:nvPr/>
        </p:nvSpPr>
        <p:spPr>
          <a:xfrm>
            <a:off x="2819400" y="4953000"/>
            <a:ext cx="609600" cy="350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114"/>
          <p:cNvSpPr/>
          <p:nvPr/>
        </p:nvSpPr>
        <p:spPr>
          <a:xfrm>
            <a:off x="247163" y="3253740"/>
            <a:ext cx="609600" cy="350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114"/>
          <p:cNvSpPr txBox="1"/>
          <p:nvPr/>
        </p:nvSpPr>
        <p:spPr>
          <a:xfrm>
            <a:off x="6400801" y="1905000"/>
            <a:ext cx="4976308" cy="2717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Random sampling can fail</a:t>
            </a:r>
            <a:b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Not all rows are equally valuable</a:t>
            </a:r>
            <a:endParaRPr/>
          </a:p>
          <a:p>
            <a:pPr indent="-342900" lvl="1" marL="8000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Quality-wise</a:t>
            </a:r>
            <a:endParaRPr/>
          </a:p>
          <a:p>
            <a:pPr indent="-342900" lvl="1" marL="8000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Importance-wise</a:t>
            </a:r>
            <a:b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“Importance” depends on the task</a:t>
            </a:r>
            <a:endParaRPr/>
          </a:p>
        </p:txBody>
      </p:sp>
      <p:sp>
        <p:nvSpPr>
          <p:cNvPr id="1696" name="Google Shape;1696;p114"/>
          <p:cNvSpPr/>
          <p:nvPr/>
        </p:nvSpPr>
        <p:spPr>
          <a:xfrm>
            <a:off x="1371600" y="2133600"/>
            <a:ext cx="1905000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Google Shape;1697;p114"/>
          <p:cNvSpPr/>
          <p:nvPr/>
        </p:nvSpPr>
        <p:spPr>
          <a:xfrm>
            <a:off x="3581400" y="3352800"/>
            <a:ext cx="1905000" cy="803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Google Shape;1698;p114"/>
          <p:cNvSpPr txBox="1"/>
          <p:nvPr/>
        </p:nvSpPr>
        <p:spPr>
          <a:xfrm>
            <a:off x="1447800" y="1905000"/>
            <a:ext cx="228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432FF"/>
                </a:solidFill>
                <a:latin typeface="Montserrat"/>
                <a:ea typeface="Montserrat"/>
                <a:cs typeface="Montserrat"/>
                <a:sym typeface="Montserrat"/>
              </a:rPr>
              <a:t>Model fitted on </a:t>
            </a:r>
            <a:br>
              <a:rPr lang="en-US" sz="1800">
                <a:solidFill>
                  <a:srgbClr val="0432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0432FF"/>
                </a:solidFill>
                <a:latin typeface="Montserrat"/>
                <a:ea typeface="Montserrat"/>
                <a:cs typeface="Montserrat"/>
                <a:sym typeface="Montserrat"/>
              </a:rPr>
              <a:t>all data points</a:t>
            </a:r>
            <a:endParaRPr/>
          </a:p>
        </p:txBody>
      </p:sp>
      <p:sp>
        <p:nvSpPr>
          <p:cNvPr id="1699" name="Google Shape;1699;p114"/>
          <p:cNvSpPr txBox="1"/>
          <p:nvPr/>
        </p:nvSpPr>
        <p:spPr>
          <a:xfrm>
            <a:off x="2895600" y="3358664"/>
            <a:ext cx="3124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A8F4"/>
                </a:solidFill>
                <a:latin typeface="Montserrat"/>
                <a:ea typeface="Montserrat"/>
                <a:cs typeface="Montserrat"/>
                <a:sym typeface="Montserrat"/>
              </a:rPr>
              <a:t>Model fitted on </a:t>
            </a:r>
            <a:br>
              <a:rPr lang="en-US" sz="1800">
                <a:solidFill>
                  <a:srgbClr val="02A8F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02A8F4"/>
                </a:solidFill>
                <a:latin typeface="Montserrat"/>
                <a:ea typeface="Montserrat"/>
                <a:cs typeface="Montserrat"/>
                <a:sym typeface="Montserrat"/>
              </a:rPr>
              <a:t>randomly sampled data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115"/>
          <p:cNvSpPr txBox="1"/>
          <p:nvPr>
            <p:ph type="title"/>
          </p:nvPr>
        </p:nvSpPr>
        <p:spPr>
          <a:xfrm>
            <a:off x="914401" y="2057403"/>
            <a:ext cx="10361615" cy="18287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</a:pPr>
            <a:r>
              <a:rPr lang="en-US"/>
              <a:t>Active Learning: </a:t>
            </a:r>
            <a:br>
              <a:rPr lang="en-US"/>
            </a:br>
            <a:r>
              <a:rPr lang="en-US"/>
              <a:t>Digging Deeper</a:t>
            </a:r>
            <a:endParaRPr/>
          </a:p>
        </p:txBody>
      </p:sp>
      <p:sp>
        <p:nvSpPr>
          <p:cNvPr id="1705" name="Google Shape;1705;p115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solidFill>
                  <a:schemeClr val="accent2"/>
                </a:solidFill>
              </a:rPr>
              <a:t>WHY IT WORKS AND WHY IT’S HARD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3000">
        <p:fade thruBlk="1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1710;p116"/>
          <p:cNvGrpSpPr/>
          <p:nvPr/>
        </p:nvGrpSpPr>
        <p:grpSpPr>
          <a:xfrm>
            <a:off x="879807" y="2228406"/>
            <a:ext cx="9848675" cy="4054283"/>
            <a:chOff x="237279" y="1568582"/>
            <a:chExt cx="17120393" cy="6990249"/>
          </a:xfrm>
        </p:grpSpPr>
        <p:grpSp>
          <p:nvGrpSpPr>
            <p:cNvPr id="1711" name="Google Shape;1711;p116"/>
            <p:cNvGrpSpPr/>
            <p:nvPr/>
          </p:nvGrpSpPr>
          <p:grpSpPr>
            <a:xfrm>
              <a:off x="777882" y="3781657"/>
              <a:ext cx="1463040" cy="2072640"/>
              <a:chOff x="1124039" y="2267819"/>
              <a:chExt cx="1097280" cy="1554480"/>
            </a:xfrm>
          </p:grpSpPr>
          <p:sp>
            <p:nvSpPr>
              <p:cNvPr id="1712" name="Google Shape;1712;p116"/>
              <p:cNvSpPr/>
              <p:nvPr/>
            </p:nvSpPr>
            <p:spPr>
              <a:xfrm>
                <a:off x="1124039" y="2267819"/>
                <a:ext cx="1097280" cy="1554480"/>
              </a:xfrm>
              <a:prstGeom prst="can">
                <a:avLst>
                  <a:gd fmla="val 25000" name="adj"/>
                </a:avLst>
              </a:prstGeom>
              <a:noFill/>
              <a:ln cap="flat" cmpd="sng" w="19050">
                <a:solidFill>
                  <a:srgbClr val="9C9CA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121900" spcFirstLastPara="1" rIns="121900" wrap="square" tIns="609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45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Google Shape;1713;p116"/>
              <p:cNvSpPr/>
              <p:nvPr/>
            </p:nvSpPr>
            <p:spPr>
              <a:xfrm>
                <a:off x="1124039" y="2267819"/>
                <a:ext cx="1097280" cy="1554480"/>
              </a:xfrm>
              <a:prstGeom prst="can">
                <a:avLst>
                  <a:gd fmla="val 28603" name="adj"/>
                </a:avLst>
              </a:prstGeom>
              <a:solidFill>
                <a:schemeClr val="accent2">
                  <a:alpha val="20000"/>
                </a:schemeClr>
              </a:solidFill>
              <a:ln>
                <a:noFill/>
              </a:ln>
            </p:spPr>
            <p:txBody>
              <a:bodyPr anchorCtr="0" anchor="ctr" bIns="60950" lIns="121900" spcFirstLastPara="1" rIns="121900" wrap="square" tIns="609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45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14" name="Google Shape;1714;p116"/>
            <p:cNvSpPr txBox="1"/>
            <p:nvPr/>
          </p:nvSpPr>
          <p:spPr>
            <a:xfrm rot="-2114526">
              <a:off x="297414" y="2295329"/>
              <a:ext cx="2544248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Unlabeled training set</a:t>
              </a:r>
              <a:endParaRPr/>
            </a:p>
          </p:txBody>
        </p:sp>
        <p:sp>
          <p:nvSpPr>
            <p:cNvPr id="1715" name="Google Shape;1715;p116"/>
            <p:cNvSpPr/>
            <p:nvPr/>
          </p:nvSpPr>
          <p:spPr>
            <a:xfrm>
              <a:off x="777882" y="4475361"/>
              <a:ext cx="1463040" cy="731520"/>
            </a:xfrm>
            <a:prstGeom prst="can">
              <a:avLst>
                <a:gd fmla="val 50000" name="adj"/>
              </a:avLst>
            </a:prstGeom>
            <a:noFill/>
            <a:ln cap="flat" cmpd="sng" w="254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0950" lIns="121900" spcFirstLastPara="1" rIns="121900" wrap="square" tIns="609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45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16"/>
            <p:cNvSpPr/>
            <p:nvPr/>
          </p:nvSpPr>
          <p:spPr>
            <a:xfrm>
              <a:off x="3655479" y="4494581"/>
              <a:ext cx="1463040" cy="731520"/>
            </a:xfrm>
            <a:prstGeom prst="can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60950" lIns="121900" spcFirstLastPara="1" rIns="121900" wrap="square" tIns="609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45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17" name="Google Shape;1717;p116"/>
            <p:cNvGrpSpPr/>
            <p:nvPr/>
          </p:nvGrpSpPr>
          <p:grpSpPr>
            <a:xfrm>
              <a:off x="6516189" y="3703897"/>
              <a:ext cx="1463039" cy="2304565"/>
              <a:chOff x="4508495" y="2168965"/>
              <a:chExt cx="1097280" cy="1728422"/>
            </a:xfrm>
          </p:grpSpPr>
          <p:sp>
            <p:nvSpPr>
              <p:cNvPr id="1718" name="Google Shape;1718;p116"/>
              <p:cNvSpPr/>
              <p:nvPr/>
            </p:nvSpPr>
            <p:spPr>
              <a:xfrm>
                <a:off x="4508495" y="2168965"/>
                <a:ext cx="1097280" cy="1554480"/>
              </a:xfrm>
              <a:prstGeom prst="snip1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9C9CA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121900" spcFirstLastPara="1" rIns="121900" wrap="square" tIns="609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45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19" name="Google Shape;1719;p11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678666" y="2444836"/>
                <a:ext cx="815141" cy="103745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20" name="Google Shape;1720;p116"/>
              <p:cNvSpPr txBox="1"/>
              <p:nvPr/>
            </p:nvSpPr>
            <p:spPr>
              <a:xfrm>
                <a:off x="4941701" y="3536248"/>
                <a:ext cx="578509" cy="36113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1200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V</a:t>
                </a:r>
                <a:r>
                  <a:rPr b="1" baseline="-25000" i="1" lang="en-US" sz="1200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</a:t>
                </a:r>
                <a:endParaRPr/>
              </a:p>
            </p:txBody>
          </p:sp>
        </p:grpSp>
        <p:cxnSp>
          <p:nvCxnSpPr>
            <p:cNvPr id="1721" name="Google Shape;1721;p116"/>
            <p:cNvCxnSpPr/>
            <p:nvPr/>
          </p:nvCxnSpPr>
          <p:spPr>
            <a:xfrm>
              <a:off x="2487550" y="4841121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rgbClr val="7F7F8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cxnSp>
          <p:nvCxnSpPr>
            <p:cNvPr id="1722" name="Google Shape;1722;p116"/>
            <p:cNvCxnSpPr/>
            <p:nvPr/>
          </p:nvCxnSpPr>
          <p:spPr>
            <a:xfrm>
              <a:off x="5379056" y="4869377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rgbClr val="7F7F8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723" name="Google Shape;1723;p116"/>
            <p:cNvSpPr txBox="1"/>
            <p:nvPr/>
          </p:nvSpPr>
          <p:spPr>
            <a:xfrm rot="-2114526">
              <a:off x="5670353" y="2991156"/>
              <a:ext cx="1607279" cy="5885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Model</a:t>
              </a:r>
              <a:endParaRPr/>
            </a:p>
          </p:txBody>
        </p:sp>
        <p:sp>
          <p:nvSpPr>
            <p:cNvPr id="1724" name="Google Shape;1724;p116"/>
            <p:cNvSpPr txBox="1"/>
            <p:nvPr/>
          </p:nvSpPr>
          <p:spPr>
            <a:xfrm rot="-2114526">
              <a:off x="3687871" y="2170098"/>
              <a:ext cx="2407736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Labeled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training set</a:t>
              </a:r>
              <a:endParaRPr/>
            </a:p>
          </p:txBody>
        </p:sp>
        <p:cxnSp>
          <p:nvCxnSpPr>
            <p:cNvPr id="1725" name="Google Shape;1725;p116"/>
            <p:cNvCxnSpPr>
              <a:endCxn id="1718" idx="3"/>
            </p:cNvCxnSpPr>
            <p:nvPr/>
          </p:nvCxnSpPr>
          <p:spPr>
            <a:xfrm flipH="1">
              <a:off x="7247708" y="2601697"/>
              <a:ext cx="2013900" cy="1102200"/>
            </a:xfrm>
            <a:prstGeom prst="bentConnector3">
              <a:avLst>
                <a:gd fmla="val 50000" name="adj1"/>
              </a:avLst>
            </a:prstGeom>
            <a:noFill/>
            <a:ln cap="flat" cmpd="sng" w="254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cxnSp>
          <p:nvCxnSpPr>
            <p:cNvPr id="1726" name="Google Shape;1726;p116"/>
            <p:cNvCxnSpPr/>
            <p:nvPr/>
          </p:nvCxnSpPr>
          <p:spPr>
            <a:xfrm>
              <a:off x="8240061" y="4860341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727" name="Google Shape;1727;p116"/>
            <p:cNvSpPr txBox="1"/>
            <p:nvPr/>
          </p:nvSpPr>
          <p:spPr>
            <a:xfrm>
              <a:off x="7721038" y="1581505"/>
              <a:ext cx="3195756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Record </a:t>
              </a:r>
              <a:r>
                <a:rPr i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</a:t>
              </a: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(unlabeled)</a:t>
              </a:r>
              <a:endParaRPr/>
            </a:p>
          </p:txBody>
        </p:sp>
        <p:sp>
          <p:nvSpPr>
            <p:cNvPr id="1728" name="Google Shape;1728;p116"/>
            <p:cNvSpPr txBox="1"/>
            <p:nvPr/>
          </p:nvSpPr>
          <p:spPr>
            <a:xfrm>
              <a:off x="8643244" y="5637097"/>
              <a:ext cx="3195756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Record </a:t>
              </a:r>
              <a:r>
                <a:rPr i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</a:t>
              </a:r>
              <a:b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inferred</a:t>
              </a: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value</a:t>
              </a:r>
              <a:r>
                <a:rPr i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v</a:t>
              </a:r>
              <a:endParaRPr/>
            </a:p>
          </p:txBody>
        </p:sp>
        <p:pic>
          <p:nvPicPr>
            <p:cNvPr id="1729" name="Google Shape;1729;p1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957120" y="4322142"/>
              <a:ext cx="1204797" cy="120479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30" name="Google Shape;1730;p116"/>
            <p:cNvCxnSpPr/>
            <p:nvPr/>
          </p:nvCxnSpPr>
          <p:spPr>
            <a:xfrm>
              <a:off x="11828083" y="4869377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cxnSp>
          <p:nvCxnSpPr>
            <p:cNvPr id="1731" name="Google Shape;1731;p116"/>
            <p:cNvCxnSpPr/>
            <p:nvPr/>
          </p:nvCxnSpPr>
          <p:spPr>
            <a:xfrm flipH="1" rot="10800000">
              <a:off x="14294475" y="3781657"/>
              <a:ext cx="914377" cy="914400"/>
            </a:xfrm>
            <a:prstGeom prst="straightConnector1">
              <a:avLst/>
            </a:prstGeom>
            <a:noFill/>
            <a:ln cap="flat" cmpd="sng" w="381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732" name="Google Shape;1732;p116"/>
            <p:cNvSpPr txBox="1"/>
            <p:nvPr/>
          </p:nvSpPr>
          <p:spPr>
            <a:xfrm>
              <a:off x="12013096" y="5618171"/>
              <a:ext cx="3401075" cy="1444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Record </a:t>
              </a:r>
              <a:r>
                <a:rPr i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</a:t>
              </a: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b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passed querying threshold?</a:t>
              </a:r>
              <a:endParaRPr/>
            </a:p>
          </p:txBody>
        </p:sp>
        <p:cxnSp>
          <p:nvCxnSpPr>
            <p:cNvPr id="1733" name="Google Shape;1733;p116"/>
            <p:cNvCxnSpPr/>
            <p:nvPr/>
          </p:nvCxnSpPr>
          <p:spPr>
            <a:xfrm>
              <a:off x="14294475" y="4737762"/>
              <a:ext cx="914377" cy="914400"/>
            </a:xfrm>
            <a:prstGeom prst="straightConnector1">
              <a:avLst/>
            </a:prstGeom>
            <a:noFill/>
            <a:ln cap="flat" cmpd="sng" w="381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734" name="Google Shape;1734;p116"/>
            <p:cNvSpPr txBox="1"/>
            <p:nvPr/>
          </p:nvSpPr>
          <p:spPr>
            <a:xfrm>
              <a:off x="15414170" y="3397888"/>
              <a:ext cx="1119675" cy="6420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</a:t>
              </a:r>
              <a:endParaRPr/>
            </a:p>
          </p:txBody>
        </p:sp>
        <p:sp>
          <p:nvSpPr>
            <p:cNvPr id="1735" name="Google Shape;1735;p116"/>
            <p:cNvSpPr txBox="1"/>
            <p:nvPr/>
          </p:nvSpPr>
          <p:spPr>
            <a:xfrm>
              <a:off x="15423489" y="5329328"/>
              <a:ext cx="1445227" cy="6420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YES</a:t>
              </a:r>
              <a:endParaRPr/>
            </a:p>
          </p:txBody>
        </p:sp>
        <p:cxnSp>
          <p:nvCxnSpPr>
            <p:cNvPr id="1736" name="Google Shape;1736;p116"/>
            <p:cNvCxnSpPr/>
            <p:nvPr/>
          </p:nvCxnSpPr>
          <p:spPr>
            <a:xfrm>
              <a:off x="15812855" y="6101388"/>
              <a:ext cx="0" cy="130844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737" name="Google Shape;1737;p116"/>
            <p:cNvSpPr txBox="1"/>
            <p:nvPr/>
          </p:nvSpPr>
          <p:spPr>
            <a:xfrm>
              <a:off x="14161916" y="7542290"/>
              <a:ext cx="3195756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Record</a:t>
              </a:r>
              <a:r>
                <a:rPr i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r </a:t>
              </a:r>
              <a:b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label collected</a:t>
              </a:r>
              <a:endParaRPr/>
            </a:p>
          </p:txBody>
        </p:sp>
        <p:cxnSp>
          <p:nvCxnSpPr>
            <p:cNvPr id="1738" name="Google Shape;1738;p116"/>
            <p:cNvCxnSpPr>
              <a:stCxn id="1737" idx="1"/>
              <a:endCxn id="1716" idx="3"/>
            </p:cNvCxnSpPr>
            <p:nvPr/>
          </p:nvCxnSpPr>
          <p:spPr>
            <a:xfrm rot="10800000">
              <a:off x="4386716" y="5225760"/>
              <a:ext cx="9775200" cy="2824800"/>
            </a:xfrm>
            <a:prstGeom prst="bentConnector2">
              <a:avLst/>
            </a:prstGeom>
            <a:noFill/>
            <a:ln cap="flat" cmpd="sng" w="31750">
              <a:solidFill>
                <a:srgbClr val="9C9CA2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pic>
          <p:nvPicPr>
            <p:cNvPr id="1739" name="Google Shape;1739;p1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501864" y="4393127"/>
              <a:ext cx="2120900" cy="95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0" name="Google Shape;1740;p116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Active Learning Approach #1: Streaming</a:t>
            </a:r>
            <a:endParaRPr/>
          </a:p>
        </p:txBody>
      </p:sp>
      <p:sp>
        <p:nvSpPr>
          <p:cNvPr id="1741" name="Google Shape;1741;p116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742" name="Google Shape;1742;p116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3" name="Google Shape;1743;p116"/>
          <p:cNvSpPr txBox="1"/>
          <p:nvPr/>
        </p:nvSpPr>
        <p:spPr>
          <a:xfrm>
            <a:off x="1566059" y="5611228"/>
            <a:ext cx="90598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Record r </a:t>
            </a:r>
            <a:r>
              <a:rPr b="1"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added to training set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117"/>
          <p:cNvSpPr/>
          <p:nvPr/>
        </p:nvSpPr>
        <p:spPr>
          <a:xfrm>
            <a:off x="685800" y="968248"/>
            <a:ext cx="10439400" cy="1057478"/>
          </a:xfrm>
          <a:prstGeom prst="roundRect">
            <a:avLst>
              <a:gd fmla="val 16667" name="adj"/>
            </a:avLst>
          </a:prstGeom>
          <a:solidFill>
            <a:schemeClr val="accent2">
              <a:alpha val="20000"/>
            </a:schemeClr>
          </a:solidFill>
          <a:ln cap="flat" cmpd="sng" w="317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49" name="Google Shape;1749;p117"/>
          <p:cNvGrpSpPr/>
          <p:nvPr/>
        </p:nvGrpSpPr>
        <p:grpSpPr>
          <a:xfrm>
            <a:off x="879807" y="2228406"/>
            <a:ext cx="9848675" cy="4054283"/>
            <a:chOff x="237279" y="1568582"/>
            <a:chExt cx="17120393" cy="6990249"/>
          </a:xfrm>
        </p:grpSpPr>
        <p:grpSp>
          <p:nvGrpSpPr>
            <p:cNvPr id="1750" name="Google Shape;1750;p117"/>
            <p:cNvGrpSpPr/>
            <p:nvPr/>
          </p:nvGrpSpPr>
          <p:grpSpPr>
            <a:xfrm>
              <a:off x="777882" y="3781657"/>
              <a:ext cx="1463040" cy="2072640"/>
              <a:chOff x="1124039" y="2267819"/>
              <a:chExt cx="1097280" cy="1554480"/>
            </a:xfrm>
          </p:grpSpPr>
          <p:sp>
            <p:nvSpPr>
              <p:cNvPr id="1751" name="Google Shape;1751;p117"/>
              <p:cNvSpPr/>
              <p:nvPr/>
            </p:nvSpPr>
            <p:spPr>
              <a:xfrm>
                <a:off x="1124039" y="2267819"/>
                <a:ext cx="1097280" cy="1554480"/>
              </a:xfrm>
              <a:prstGeom prst="can">
                <a:avLst>
                  <a:gd fmla="val 25000" name="adj"/>
                </a:avLst>
              </a:prstGeom>
              <a:noFill/>
              <a:ln cap="flat" cmpd="sng" w="19050">
                <a:solidFill>
                  <a:srgbClr val="9C9CA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121900" spcFirstLastPara="1" rIns="121900" wrap="square" tIns="609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45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117"/>
              <p:cNvSpPr/>
              <p:nvPr/>
            </p:nvSpPr>
            <p:spPr>
              <a:xfrm>
                <a:off x="1124039" y="2267819"/>
                <a:ext cx="1097280" cy="1554480"/>
              </a:xfrm>
              <a:prstGeom prst="can">
                <a:avLst>
                  <a:gd fmla="val 28603" name="adj"/>
                </a:avLst>
              </a:prstGeom>
              <a:solidFill>
                <a:schemeClr val="accent2">
                  <a:alpha val="20000"/>
                </a:schemeClr>
              </a:solidFill>
              <a:ln>
                <a:noFill/>
              </a:ln>
            </p:spPr>
            <p:txBody>
              <a:bodyPr anchorCtr="0" anchor="ctr" bIns="60950" lIns="121900" spcFirstLastPara="1" rIns="121900" wrap="square" tIns="609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45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53" name="Google Shape;1753;p117"/>
            <p:cNvSpPr txBox="1"/>
            <p:nvPr/>
          </p:nvSpPr>
          <p:spPr>
            <a:xfrm rot="-2114526">
              <a:off x="297414" y="2295329"/>
              <a:ext cx="2544248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Unlabeled training set</a:t>
              </a:r>
              <a:endParaRPr/>
            </a:p>
          </p:txBody>
        </p:sp>
        <p:sp>
          <p:nvSpPr>
            <p:cNvPr id="1754" name="Google Shape;1754;p117"/>
            <p:cNvSpPr/>
            <p:nvPr/>
          </p:nvSpPr>
          <p:spPr>
            <a:xfrm>
              <a:off x="777882" y="4475361"/>
              <a:ext cx="1463040" cy="731520"/>
            </a:xfrm>
            <a:prstGeom prst="can">
              <a:avLst>
                <a:gd fmla="val 50000" name="adj"/>
              </a:avLst>
            </a:prstGeom>
            <a:noFill/>
            <a:ln cap="flat" cmpd="sng" w="254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0950" lIns="121900" spcFirstLastPara="1" rIns="121900" wrap="square" tIns="609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45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17"/>
            <p:cNvSpPr/>
            <p:nvPr/>
          </p:nvSpPr>
          <p:spPr>
            <a:xfrm>
              <a:off x="3655479" y="4494581"/>
              <a:ext cx="1463040" cy="731520"/>
            </a:xfrm>
            <a:prstGeom prst="can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60950" lIns="121900" spcFirstLastPara="1" rIns="121900" wrap="square" tIns="609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45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6" name="Google Shape;1756;p117"/>
            <p:cNvGrpSpPr/>
            <p:nvPr/>
          </p:nvGrpSpPr>
          <p:grpSpPr>
            <a:xfrm>
              <a:off x="6516189" y="3703897"/>
              <a:ext cx="1463039" cy="2304565"/>
              <a:chOff x="4508495" y="2168965"/>
              <a:chExt cx="1097280" cy="1728422"/>
            </a:xfrm>
          </p:grpSpPr>
          <p:sp>
            <p:nvSpPr>
              <p:cNvPr id="1757" name="Google Shape;1757;p117"/>
              <p:cNvSpPr/>
              <p:nvPr/>
            </p:nvSpPr>
            <p:spPr>
              <a:xfrm>
                <a:off x="4508495" y="2168965"/>
                <a:ext cx="1097280" cy="1554480"/>
              </a:xfrm>
              <a:prstGeom prst="snip1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9C9CA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121900" spcFirstLastPara="1" rIns="121900" wrap="square" tIns="609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45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58" name="Google Shape;1758;p117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678666" y="2444836"/>
                <a:ext cx="815141" cy="103745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59" name="Google Shape;1759;p117"/>
              <p:cNvSpPr txBox="1"/>
              <p:nvPr/>
            </p:nvSpPr>
            <p:spPr>
              <a:xfrm>
                <a:off x="4941701" y="3536248"/>
                <a:ext cx="578509" cy="36113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1200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V</a:t>
                </a:r>
                <a:r>
                  <a:rPr b="1" baseline="-25000" i="1" lang="en-US" sz="1200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</a:t>
                </a:r>
                <a:endParaRPr/>
              </a:p>
            </p:txBody>
          </p:sp>
        </p:grpSp>
        <p:cxnSp>
          <p:nvCxnSpPr>
            <p:cNvPr id="1760" name="Google Shape;1760;p117"/>
            <p:cNvCxnSpPr/>
            <p:nvPr/>
          </p:nvCxnSpPr>
          <p:spPr>
            <a:xfrm>
              <a:off x="2487550" y="4841121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rgbClr val="7F7F8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cxnSp>
          <p:nvCxnSpPr>
            <p:cNvPr id="1761" name="Google Shape;1761;p117"/>
            <p:cNvCxnSpPr/>
            <p:nvPr/>
          </p:nvCxnSpPr>
          <p:spPr>
            <a:xfrm>
              <a:off x="5379056" y="4869377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rgbClr val="7F7F8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762" name="Google Shape;1762;p117"/>
            <p:cNvSpPr txBox="1"/>
            <p:nvPr/>
          </p:nvSpPr>
          <p:spPr>
            <a:xfrm rot="-2114526">
              <a:off x="5670353" y="2991156"/>
              <a:ext cx="1607279" cy="5885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Model</a:t>
              </a:r>
              <a:endParaRPr/>
            </a:p>
          </p:txBody>
        </p:sp>
        <p:sp>
          <p:nvSpPr>
            <p:cNvPr id="1763" name="Google Shape;1763;p117"/>
            <p:cNvSpPr txBox="1"/>
            <p:nvPr/>
          </p:nvSpPr>
          <p:spPr>
            <a:xfrm rot="-2114526">
              <a:off x="3687871" y="2170098"/>
              <a:ext cx="2407736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Labeled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training set</a:t>
              </a:r>
              <a:endParaRPr/>
            </a:p>
          </p:txBody>
        </p:sp>
        <p:cxnSp>
          <p:nvCxnSpPr>
            <p:cNvPr id="1764" name="Google Shape;1764;p117"/>
            <p:cNvCxnSpPr>
              <a:endCxn id="1757" idx="3"/>
            </p:cNvCxnSpPr>
            <p:nvPr/>
          </p:nvCxnSpPr>
          <p:spPr>
            <a:xfrm flipH="1">
              <a:off x="7247708" y="2601697"/>
              <a:ext cx="2013900" cy="1102200"/>
            </a:xfrm>
            <a:prstGeom prst="bentConnector3">
              <a:avLst>
                <a:gd fmla="val 50000" name="adj1"/>
              </a:avLst>
            </a:prstGeom>
            <a:noFill/>
            <a:ln cap="flat" cmpd="sng" w="254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cxnSp>
          <p:nvCxnSpPr>
            <p:cNvPr id="1765" name="Google Shape;1765;p117"/>
            <p:cNvCxnSpPr/>
            <p:nvPr/>
          </p:nvCxnSpPr>
          <p:spPr>
            <a:xfrm>
              <a:off x="8240061" y="4860341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766" name="Google Shape;1766;p117"/>
            <p:cNvSpPr txBox="1"/>
            <p:nvPr/>
          </p:nvSpPr>
          <p:spPr>
            <a:xfrm>
              <a:off x="7721038" y="1581505"/>
              <a:ext cx="3195756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Record </a:t>
              </a:r>
              <a:r>
                <a:rPr i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</a:t>
              </a: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(unlabeled)</a:t>
              </a:r>
              <a:endParaRPr/>
            </a:p>
          </p:txBody>
        </p:sp>
        <p:sp>
          <p:nvSpPr>
            <p:cNvPr id="1767" name="Google Shape;1767;p117"/>
            <p:cNvSpPr txBox="1"/>
            <p:nvPr/>
          </p:nvSpPr>
          <p:spPr>
            <a:xfrm>
              <a:off x="8643244" y="5637097"/>
              <a:ext cx="3195756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Record </a:t>
              </a:r>
              <a:r>
                <a:rPr i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</a:t>
              </a:r>
              <a:b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inferred</a:t>
              </a: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value</a:t>
              </a:r>
              <a:r>
                <a:rPr i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v</a:t>
              </a:r>
              <a:endParaRPr/>
            </a:p>
          </p:txBody>
        </p:sp>
        <p:pic>
          <p:nvPicPr>
            <p:cNvPr id="1768" name="Google Shape;1768;p1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957120" y="4322142"/>
              <a:ext cx="1204797" cy="120479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69" name="Google Shape;1769;p117"/>
            <p:cNvCxnSpPr/>
            <p:nvPr/>
          </p:nvCxnSpPr>
          <p:spPr>
            <a:xfrm>
              <a:off x="11828083" y="4869377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cxnSp>
          <p:nvCxnSpPr>
            <p:cNvPr id="1770" name="Google Shape;1770;p117"/>
            <p:cNvCxnSpPr/>
            <p:nvPr/>
          </p:nvCxnSpPr>
          <p:spPr>
            <a:xfrm flipH="1" rot="10800000">
              <a:off x="14294475" y="3781657"/>
              <a:ext cx="914377" cy="914400"/>
            </a:xfrm>
            <a:prstGeom prst="straightConnector1">
              <a:avLst/>
            </a:prstGeom>
            <a:noFill/>
            <a:ln cap="flat" cmpd="sng" w="381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771" name="Google Shape;1771;p117"/>
            <p:cNvSpPr txBox="1"/>
            <p:nvPr/>
          </p:nvSpPr>
          <p:spPr>
            <a:xfrm>
              <a:off x="12013096" y="5618171"/>
              <a:ext cx="3401075" cy="1444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Record </a:t>
              </a:r>
              <a:r>
                <a:rPr i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</a:t>
              </a: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b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passed querying threshold?</a:t>
              </a:r>
              <a:endParaRPr/>
            </a:p>
          </p:txBody>
        </p:sp>
        <p:cxnSp>
          <p:nvCxnSpPr>
            <p:cNvPr id="1772" name="Google Shape;1772;p117"/>
            <p:cNvCxnSpPr/>
            <p:nvPr/>
          </p:nvCxnSpPr>
          <p:spPr>
            <a:xfrm>
              <a:off x="14294475" y="4737762"/>
              <a:ext cx="914377" cy="914400"/>
            </a:xfrm>
            <a:prstGeom prst="straightConnector1">
              <a:avLst/>
            </a:prstGeom>
            <a:noFill/>
            <a:ln cap="flat" cmpd="sng" w="381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773" name="Google Shape;1773;p117"/>
            <p:cNvSpPr txBox="1"/>
            <p:nvPr/>
          </p:nvSpPr>
          <p:spPr>
            <a:xfrm>
              <a:off x="15414170" y="3397888"/>
              <a:ext cx="1119675" cy="6420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</a:t>
              </a:r>
              <a:endParaRPr/>
            </a:p>
          </p:txBody>
        </p:sp>
        <p:sp>
          <p:nvSpPr>
            <p:cNvPr id="1774" name="Google Shape;1774;p117"/>
            <p:cNvSpPr txBox="1"/>
            <p:nvPr/>
          </p:nvSpPr>
          <p:spPr>
            <a:xfrm>
              <a:off x="15423489" y="5329328"/>
              <a:ext cx="1445227" cy="6420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YES</a:t>
              </a:r>
              <a:endParaRPr/>
            </a:p>
          </p:txBody>
        </p:sp>
        <p:cxnSp>
          <p:nvCxnSpPr>
            <p:cNvPr id="1775" name="Google Shape;1775;p117"/>
            <p:cNvCxnSpPr/>
            <p:nvPr/>
          </p:nvCxnSpPr>
          <p:spPr>
            <a:xfrm>
              <a:off x="15812855" y="6101388"/>
              <a:ext cx="0" cy="130844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776" name="Google Shape;1776;p117"/>
            <p:cNvSpPr txBox="1"/>
            <p:nvPr/>
          </p:nvSpPr>
          <p:spPr>
            <a:xfrm>
              <a:off x="14161916" y="7542290"/>
              <a:ext cx="3195756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Record</a:t>
              </a:r>
              <a:r>
                <a:rPr i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r </a:t>
              </a:r>
              <a:b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label collected</a:t>
              </a:r>
              <a:endParaRPr/>
            </a:p>
          </p:txBody>
        </p:sp>
        <p:cxnSp>
          <p:nvCxnSpPr>
            <p:cNvPr id="1777" name="Google Shape;1777;p117"/>
            <p:cNvCxnSpPr>
              <a:stCxn id="1776" idx="1"/>
              <a:endCxn id="1755" idx="3"/>
            </p:cNvCxnSpPr>
            <p:nvPr/>
          </p:nvCxnSpPr>
          <p:spPr>
            <a:xfrm rot="10800000">
              <a:off x="4386716" y="5225760"/>
              <a:ext cx="9775200" cy="2824800"/>
            </a:xfrm>
            <a:prstGeom prst="bentConnector2">
              <a:avLst/>
            </a:prstGeom>
            <a:noFill/>
            <a:ln cap="flat" cmpd="sng" w="31750">
              <a:solidFill>
                <a:srgbClr val="9C9CA2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pic>
          <p:nvPicPr>
            <p:cNvPr id="1778" name="Google Shape;1778;p1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501864" y="4393127"/>
              <a:ext cx="2120900" cy="95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9" name="Google Shape;1779;p117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Active Learning Approach #1: Streaming</a:t>
            </a:r>
            <a:endParaRPr/>
          </a:p>
        </p:txBody>
      </p:sp>
      <p:sp>
        <p:nvSpPr>
          <p:cNvPr id="1780" name="Google Shape;1780;p117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781" name="Google Shape;1781;p117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2" name="Google Shape;1782;p117"/>
          <p:cNvSpPr txBox="1"/>
          <p:nvPr/>
        </p:nvSpPr>
        <p:spPr>
          <a:xfrm>
            <a:off x="1566059" y="5611228"/>
            <a:ext cx="90598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Record r </a:t>
            </a:r>
            <a:r>
              <a:rPr b="1"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added to training set</a:t>
            </a:r>
            <a:endParaRPr/>
          </a:p>
        </p:txBody>
      </p:sp>
      <p:sp>
        <p:nvSpPr>
          <p:cNvPr id="1783" name="Google Shape;1783;p117"/>
          <p:cNvSpPr txBox="1"/>
          <p:nvPr/>
        </p:nvSpPr>
        <p:spPr>
          <a:xfrm>
            <a:off x="6426862" y="1006399"/>
            <a:ext cx="507897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CONS: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 points evaluated sequentially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 guarantee for a specific budget</a:t>
            </a:r>
            <a:endParaRPr/>
          </a:p>
        </p:txBody>
      </p:sp>
      <p:sp>
        <p:nvSpPr>
          <p:cNvPr id="1784" name="Google Shape;1784;p117"/>
          <p:cNvSpPr/>
          <p:nvPr/>
        </p:nvSpPr>
        <p:spPr>
          <a:xfrm>
            <a:off x="838200" y="976811"/>
            <a:ext cx="6096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PROS: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Lightweight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Works with ”online” algorithms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8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p118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Active Learning Approach #2: Pooling</a:t>
            </a:r>
            <a:endParaRPr/>
          </a:p>
        </p:txBody>
      </p:sp>
      <p:sp>
        <p:nvSpPr>
          <p:cNvPr id="1790" name="Google Shape;1790;p118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791" name="Google Shape;1791;p118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92" name="Google Shape;1792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30906" y="3664251"/>
            <a:ext cx="1270000" cy="1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3" name="Google Shape;1793;p118"/>
          <p:cNvCxnSpPr/>
          <p:nvPr/>
        </p:nvCxnSpPr>
        <p:spPr>
          <a:xfrm>
            <a:off x="14555731" y="4869377"/>
            <a:ext cx="9144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lg" w="lg" type="stealth"/>
          </a:ln>
        </p:spPr>
      </p:cxnSp>
      <p:pic>
        <p:nvPicPr>
          <p:cNvPr id="1794" name="Google Shape;1794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1676" y="3795815"/>
            <a:ext cx="658416" cy="663544"/>
          </a:xfrm>
          <a:prstGeom prst="rect">
            <a:avLst/>
          </a:prstGeom>
          <a:noFill/>
          <a:ln>
            <a:noFill/>
          </a:ln>
        </p:spPr>
      </p:pic>
      <p:sp>
        <p:nvSpPr>
          <p:cNvPr id="1795" name="Google Shape;1795;p118"/>
          <p:cNvSpPr/>
          <p:nvPr/>
        </p:nvSpPr>
        <p:spPr>
          <a:xfrm>
            <a:off x="9702306" y="3899400"/>
            <a:ext cx="440393" cy="223188"/>
          </a:xfrm>
          <a:prstGeom prst="rect">
            <a:avLst/>
          </a:prstGeom>
          <a:noFill/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6" name="Google Shape;1796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306" y="3802296"/>
            <a:ext cx="658416" cy="6635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7" name="Google Shape;1797;p118"/>
          <p:cNvCxnSpPr/>
          <p:nvPr/>
        </p:nvCxnSpPr>
        <p:spPr>
          <a:xfrm>
            <a:off x="8991600" y="4138729"/>
            <a:ext cx="526018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1798" name="Google Shape;1798;p118"/>
          <p:cNvSpPr txBox="1"/>
          <p:nvPr/>
        </p:nvSpPr>
        <p:spPr>
          <a:xfrm>
            <a:off x="9090246" y="4584555"/>
            <a:ext cx="195650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Selected top N</a:t>
            </a: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results</a:t>
            </a:r>
            <a:endParaRPr i="1" sz="16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99" name="Google Shape;1799;p118"/>
          <p:cNvGrpSpPr/>
          <p:nvPr/>
        </p:nvGrpSpPr>
        <p:grpSpPr>
          <a:xfrm>
            <a:off x="879807" y="2228406"/>
            <a:ext cx="10166941" cy="4049473"/>
            <a:chOff x="237279" y="1568582"/>
            <a:chExt cx="17673649" cy="6981956"/>
          </a:xfrm>
        </p:grpSpPr>
        <p:grpSp>
          <p:nvGrpSpPr>
            <p:cNvPr id="1800" name="Google Shape;1800;p118"/>
            <p:cNvGrpSpPr/>
            <p:nvPr/>
          </p:nvGrpSpPr>
          <p:grpSpPr>
            <a:xfrm>
              <a:off x="777882" y="3781657"/>
              <a:ext cx="1463040" cy="2072640"/>
              <a:chOff x="1124039" y="2267819"/>
              <a:chExt cx="1097280" cy="1554480"/>
            </a:xfrm>
          </p:grpSpPr>
          <p:sp>
            <p:nvSpPr>
              <p:cNvPr id="1801" name="Google Shape;1801;p118"/>
              <p:cNvSpPr/>
              <p:nvPr/>
            </p:nvSpPr>
            <p:spPr>
              <a:xfrm>
                <a:off x="1124039" y="2267819"/>
                <a:ext cx="1097280" cy="1554480"/>
              </a:xfrm>
              <a:prstGeom prst="can">
                <a:avLst>
                  <a:gd fmla="val 25000" name="adj"/>
                </a:avLst>
              </a:prstGeom>
              <a:noFill/>
              <a:ln cap="flat" cmpd="sng" w="19050">
                <a:solidFill>
                  <a:srgbClr val="9C9CA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121900" spcFirstLastPara="1" rIns="121900" wrap="square" tIns="609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45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118"/>
              <p:cNvSpPr/>
              <p:nvPr/>
            </p:nvSpPr>
            <p:spPr>
              <a:xfrm>
                <a:off x="1124039" y="2267819"/>
                <a:ext cx="1097280" cy="1554480"/>
              </a:xfrm>
              <a:prstGeom prst="can">
                <a:avLst>
                  <a:gd fmla="val 28603" name="adj"/>
                </a:avLst>
              </a:prstGeom>
              <a:solidFill>
                <a:schemeClr val="accent2">
                  <a:alpha val="20000"/>
                </a:schemeClr>
              </a:solidFill>
              <a:ln>
                <a:noFill/>
              </a:ln>
            </p:spPr>
            <p:txBody>
              <a:bodyPr anchorCtr="0" anchor="ctr" bIns="60950" lIns="121900" spcFirstLastPara="1" rIns="121900" wrap="square" tIns="609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45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03" name="Google Shape;1803;p118"/>
            <p:cNvSpPr txBox="1"/>
            <p:nvPr/>
          </p:nvSpPr>
          <p:spPr>
            <a:xfrm rot="-2114526">
              <a:off x="297414" y="2295329"/>
              <a:ext cx="2544248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Unlabeled training set</a:t>
              </a:r>
              <a:endParaRPr/>
            </a:p>
          </p:txBody>
        </p:sp>
        <p:sp>
          <p:nvSpPr>
            <p:cNvPr id="1804" name="Google Shape;1804;p118"/>
            <p:cNvSpPr/>
            <p:nvPr/>
          </p:nvSpPr>
          <p:spPr>
            <a:xfrm>
              <a:off x="777882" y="4475361"/>
              <a:ext cx="1463040" cy="731520"/>
            </a:xfrm>
            <a:prstGeom prst="can">
              <a:avLst>
                <a:gd fmla="val 50000" name="adj"/>
              </a:avLst>
            </a:prstGeom>
            <a:noFill/>
            <a:ln cap="flat" cmpd="sng" w="254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0950" lIns="121900" spcFirstLastPara="1" rIns="121900" wrap="square" tIns="609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45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118"/>
            <p:cNvSpPr/>
            <p:nvPr/>
          </p:nvSpPr>
          <p:spPr>
            <a:xfrm>
              <a:off x="3655479" y="4494581"/>
              <a:ext cx="1463040" cy="731520"/>
            </a:xfrm>
            <a:prstGeom prst="can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60950" lIns="121900" spcFirstLastPara="1" rIns="121900" wrap="square" tIns="609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45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06" name="Google Shape;1806;p118"/>
            <p:cNvGrpSpPr/>
            <p:nvPr/>
          </p:nvGrpSpPr>
          <p:grpSpPr>
            <a:xfrm>
              <a:off x="6516189" y="3703897"/>
              <a:ext cx="1463039" cy="2304565"/>
              <a:chOff x="4508495" y="2168965"/>
              <a:chExt cx="1097280" cy="1728422"/>
            </a:xfrm>
          </p:grpSpPr>
          <p:sp>
            <p:nvSpPr>
              <p:cNvPr id="1807" name="Google Shape;1807;p118"/>
              <p:cNvSpPr/>
              <p:nvPr/>
            </p:nvSpPr>
            <p:spPr>
              <a:xfrm>
                <a:off x="4508495" y="2168965"/>
                <a:ext cx="1097280" cy="1554480"/>
              </a:xfrm>
              <a:prstGeom prst="snip1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9C9CA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121900" spcFirstLastPara="1" rIns="121900" wrap="square" tIns="609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45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08" name="Google Shape;1808;p118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678666" y="2444836"/>
                <a:ext cx="815141" cy="103745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09" name="Google Shape;1809;p118"/>
              <p:cNvSpPr txBox="1"/>
              <p:nvPr/>
            </p:nvSpPr>
            <p:spPr>
              <a:xfrm>
                <a:off x="4941701" y="3536248"/>
                <a:ext cx="578509" cy="36113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1200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V</a:t>
                </a:r>
                <a:r>
                  <a:rPr b="1" baseline="-25000" i="1" lang="en-US" sz="1200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</a:t>
                </a:r>
                <a:endParaRPr/>
              </a:p>
            </p:txBody>
          </p:sp>
        </p:grpSp>
        <p:cxnSp>
          <p:nvCxnSpPr>
            <p:cNvPr id="1810" name="Google Shape;1810;p118"/>
            <p:cNvCxnSpPr/>
            <p:nvPr/>
          </p:nvCxnSpPr>
          <p:spPr>
            <a:xfrm>
              <a:off x="2487550" y="4841121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rgbClr val="7F7F8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cxnSp>
          <p:nvCxnSpPr>
            <p:cNvPr id="1811" name="Google Shape;1811;p118"/>
            <p:cNvCxnSpPr/>
            <p:nvPr/>
          </p:nvCxnSpPr>
          <p:spPr>
            <a:xfrm>
              <a:off x="5379056" y="4869377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rgbClr val="7F7F8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812" name="Google Shape;1812;p118"/>
            <p:cNvSpPr txBox="1"/>
            <p:nvPr/>
          </p:nvSpPr>
          <p:spPr>
            <a:xfrm rot="-2114526">
              <a:off x="5670353" y="2991156"/>
              <a:ext cx="1607279" cy="5885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Model</a:t>
              </a:r>
              <a:endParaRPr/>
            </a:p>
          </p:txBody>
        </p:sp>
        <p:sp>
          <p:nvSpPr>
            <p:cNvPr id="1813" name="Google Shape;1813;p118"/>
            <p:cNvSpPr txBox="1"/>
            <p:nvPr/>
          </p:nvSpPr>
          <p:spPr>
            <a:xfrm rot="-2114526">
              <a:off x="3687871" y="2170098"/>
              <a:ext cx="2407736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Labeled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training set</a:t>
              </a:r>
              <a:endParaRPr/>
            </a:p>
          </p:txBody>
        </p:sp>
        <p:cxnSp>
          <p:nvCxnSpPr>
            <p:cNvPr id="1814" name="Google Shape;1814;p118"/>
            <p:cNvCxnSpPr>
              <a:endCxn id="1807" idx="3"/>
            </p:cNvCxnSpPr>
            <p:nvPr/>
          </p:nvCxnSpPr>
          <p:spPr>
            <a:xfrm flipH="1">
              <a:off x="7247708" y="2601697"/>
              <a:ext cx="2013900" cy="1102200"/>
            </a:xfrm>
            <a:prstGeom prst="bentConnector3">
              <a:avLst>
                <a:gd fmla="val 50000" name="adj1"/>
              </a:avLst>
            </a:prstGeom>
            <a:noFill/>
            <a:ln cap="flat" cmpd="sng" w="254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cxnSp>
          <p:nvCxnSpPr>
            <p:cNvPr id="1815" name="Google Shape;1815;p118"/>
            <p:cNvCxnSpPr/>
            <p:nvPr/>
          </p:nvCxnSpPr>
          <p:spPr>
            <a:xfrm>
              <a:off x="8240061" y="4860341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816" name="Google Shape;1816;p118"/>
            <p:cNvSpPr txBox="1"/>
            <p:nvPr/>
          </p:nvSpPr>
          <p:spPr>
            <a:xfrm>
              <a:off x="7721038" y="1581505"/>
              <a:ext cx="3195756" cy="1008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All unlabeled records</a:t>
              </a:r>
              <a:endParaRPr/>
            </a:p>
          </p:txBody>
        </p:sp>
        <p:sp>
          <p:nvSpPr>
            <p:cNvPr id="1817" name="Google Shape;1817;p118"/>
            <p:cNvSpPr txBox="1"/>
            <p:nvPr/>
          </p:nvSpPr>
          <p:spPr>
            <a:xfrm>
              <a:off x="8643244" y="5637097"/>
              <a:ext cx="3195756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All records</a:t>
              </a:r>
              <a:b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Inferred</a:t>
              </a:r>
              <a:r>
                <a:rPr i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value</a:t>
              </a:r>
              <a:endParaRPr i="1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818" name="Google Shape;1818;p118"/>
            <p:cNvCxnSpPr/>
            <p:nvPr/>
          </p:nvCxnSpPr>
          <p:spPr>
            <a:xfrm>
              <a:off x="11828083" y="4869377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cxnSp>
          <p:nvCxnSpPr>
            <p:cNvPr id="1819" name="Google Shape;1819;p118"/>
            <p:cNvCxnSpPr/>
            <p:nvPr/>
          </p:nvCxnSpPr>
          <p:spPr>
            <a:xfrm>
              <a:off x="15812855" y="6647071"/>
              <a:ext cx="0" cy="762758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820" name="Google Shape;1820;p118"/>
            <p:cNvSpPr txBox="1"/>
            <p:nvPr/>
          </p:nvSpPr>
          <p:spPr>
            <a:xfrm>
              <a:off x="14161916" y="7542290"/>
              <a:ext cx="3749012" cy="1008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Selected records </a:t>
              </a:r>
              <a:b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labels collected</a:t>
              </a:r>
              <a:endParaRPr/>
            </a:p>
          </p:txBody>
        </p:sp>
        <p:cxnSp>
          <p:nvCxnSpPr>
            <p:cNvPr id="1821" name="Google Shape;1821;p118"/>
            <p:cNvCxnSpPr>
              <a:stCxn id="1820" idx="1"/>
              <a:endCxn id="1805" idx="3"/>
            </p:cNvCxnSpPr>
            <p:nvPr/>
          </p:nvCxnSpPr>
          <p:spPr>
            <a:xfrm rot="10800000">
              <a:off x="4386716" y="5225814"/>
              <a:ext cx="9775200" cy="2820600"/>
            </a:xfrm>
            <a:prstGeom prst="bentConnector2">
              <a:avLst/>
            </a:prstGeom>
            <a:noFill/>
            <a:ln cap="flat" cmpd="sng" w="31750">
              <a:solidFill>
                <a:srgbClr val="9C9CA2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pic>
          <p:nvPicPr>
            <p:cNvPr id="1822" name="Google Shape;1822;p1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501864" y="4393127"/>
              <a:ext cx="2120900" cy="95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23" name="Google Shape;1823;p118"/>
          <p:cNvSpPr txBox="1"/>
          <p:nvPr/>
        </p:nvSpPr>
        <p:spPr>
          <a:xfrm>
            <a:off x="7503148" y="4587039"/>
            <a:ext cx="195650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Sorted</a:t>
            </a: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results</a:t>
            </a:r>
            <a:endParaRPr i="1" sz="16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4" name="Google Shape;1824;p118"/>
          <p:cNvSpPr txBox="1"/>
          <p:nvPr/>
        </p:nvSpPr>
        <p:spPr>
          <a:xfrm>
            <a:off x="1566059" y="5611228"/>
            <a:ext cx="90598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Selected records </a:t>
            </a:r>
            <a:r>
              <a:rPr b="1"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added to training set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119"/>
          <p:cNvSpPr/>
          <p:nvPr/>
        </p:nvSpPr>
        <p:spPr>
          <a:xfrm>
            <a:off x="685800" y="968248"/>
            <a:ext cx="10439400" cy="1057478"/>
          </a:xfrm>
          <a:prstGeom prst="roundRect">
            <a:avLst>
              <a:gd fmla="val 16667" name="adj"/>
            </a:avLst>
          </a:prstGeom>
          <a:solidFill>
            <a:schemeClr val="accent2">
              <a:alpha val="20000"/>
            </a:schemeClr>
          </a:solidFill>
          <a:ln cap="flat" cmpd="sng" w="317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119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Active Learning Approach #2: Pooling</a:t>
            </a:r>
            <a:endParaRPr/>
          </a:p>
        </p:txBody>
      </p:sp>
      <p:sp>
        <p:nvSpPr>
          <p:cNvPr id="1831" name="Google Shape;1831;p119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832" name="Google Shape;1832;p119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33" name="Google Shape;1833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30906" y="3664251"/>
            <a:ext cx="1270000" cy="1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4" name="Google Shape;1834;p119"/>
          <p:cNvCxnSpPr/>
          <p:nvPr/>
        </p:nvCxnSpPr>
        <p:spPr>
          <a:xfrm>
            <a:off x="14555731" y="4869377"/>
            <a:ext cx="9144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lg" w="lg" type="stealth"/>
          </a:ln>
        </p:spPr>
      </p:cxnSp>
      <p:pic>
        <p:nvPicPr>
          <p:cNvPr id="1835" name="Google Shape;1835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1676" y="3795815"/>
            <a:ext cx="658416" cy="663544"/>
          </a:xfrm>
          <a:prstGeom prst="rect">
            <a:avLst/>
          </a:prstGeom>
          <a:noFill/>
          <a:ln>
            <a:noFill/>
          </a:ln>
        </p:spPr>
      </p:pic>
      <p:sp>
        <p:nvSpPr>
          <p:cNvPr id="1836" name="Google Shape;1836;p119"/>
          <p:cNvSpPr/>
          <p:nvPr/>
        </p:nvSpPr>
        <p:spPr>
          <a:xfrm>
            <a:off x="9702306" y="3899400"/>
            <a:ext cx="440393" cy="223188"/>
          </a:xfrm>
          <a:prstGeom prst="rect">
            <a:avLst/>
          </a:prstGeom>
          <a:noFill/>
          <a:ln cap="flat" cmpd="sng" w="254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7" name="Google Shape;1837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306" y="3802296"/>
            <a:ext cx="658416" cy="6635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8" name="Google Shape;1838;p119"/>
          <p:cNvCxnSpPr/>
          <p:nvPr/>
        </p:nvCxnSpPr>
        <p:spPr>
          <a:xfrm>
            <a:off x="8991600" y="4138729"/>
            <a:ext cx="526018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1839" name="Google Shape;1839;p119"/>
          <p:cNvSpPr txBox="1"/>
          <p:nvPr/>
        </p:nvSpPr>
        <p:spPr>
          <a:xfrm>
            <a:off x="9090246" y="4584555"/>
            <a:ext cx="195650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Selected top N</a:t>
            </a: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results</a:t>
            </a:r>
            <a:endParaRPr i="1" sz="16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840" name="Google Shape;1840;p119"/>
          <p:cNvGrpSpPr/>
          <p:nvPr/>
        </p:nvGrpSpPr>
        <p:grpSpPr>
          <a:xfrm>
            <a:off x="879807" y="2228406"/>
            <a:ext cx="10166941" cy="4049473"/>
            <a:chOff x="237279" y="1568582"/>
            <a:chExt cx="17673649" cy="6981956"/>
          </a:xfrm>
        </p:grpSpPr>
        <p:grpSp>
          <p:nvGrpSpPr>
            <p:cNvPr id="1841" name="Google Shape;1841;p119"/>
            <p:cNvGrpSpPr/>
            <p:nvPr/>
          </p:nvGrpSpPr>
          <p:grpSpPr>
            <a:xfrm>
              <a:off x="777882" y="3781657"/>
              <a:ext cx="1463040" cy="2072640"/>
              <a:chOff x="1124039" y="2267819"/>
              <a:chExt cx="1097280" cy="1554480"/>
            </a:xfrm>
          </p:grpSpPr>
          <p:sp>
            <p:nvSpPr>
              <p:cNvPr id="1842" name="Google Shape;1842;p119"/>
              <p:cNvSpPr/>
              <p:nvPr/>
            </p:nvSpPr>
            <p:spPr>
              <a:xfrm>
                <a:off x="1124039" y="2267819"/>
                <a:ext cx="1097280" cy="1554480"/>
              </a:xfrm>
              <a:prstGeom prst="can">
                <a:avLst>
                  <a:gd fmla="val 25000" name="adj"/>
                </a:avLst>
              </a:prstGeom>
              <a:noFill/>
              <a:ln cap="flat" cmpd="sng" w="19050">
                <a:solidFill>
                  <a:srgbClr val="9C9CA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121900" spcFirstLastPara="1" rIns="121900" wrap="square" tIns="609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45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119"/>
              <p:cNvSpPr/>
              <p:nvPr/>
            </p:nvSpPr>
            <p:spPr>
              <a:xfrm>
                <a:off x="1124039" y="2267819"/>
                <a:ext cx="1097280" cy="1554480"/>
              </a:xfrm>
              <a:prstGeom prst="can">
                <a:avLst>
                  <a:gd fmla="val 28603" name="adj"/>
                </a:avLst>
              </a:prstGeom>
              <a:solidFill>
                <a:schemeClr val="accent2">
                  <a:alpha val="20000"/>
                </a:schemeClr>
              </a:solidFill>
              <a:ln>
                <a:noFill/>
              </a:ln>
            </p:spPr>
            <p:txBody>
              <a:bodyPr anchorCtr="0" anchor="ctr" bIns="60950" lIns="121900" spcFirstLastPara="1" rIns="121900" wrap="square" tIns="609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45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44" name="Google Shape;1844;p119"/>
            <p:cNvSpPr txBox="1"/>
            <p:nvPr/>
          </p:nvSpPr>
          <p:spPr>
            <a:xfrm rot="-2114526">
              <a:off x="297414" y="2295329"/>
              <a:ext cx="2544248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Unlabeled training set</a:t>
              </a:r>
              <a:endParaRPr/>
            </a:p>
          </p:txBody>
        </p:sp>
        <p:sp>
          <p:nvSpPr>
            <p:cNvPr id="1845" name="Google Shape;1845;p119"/>
            <p:cNvSpPr/>
            <p:nvPr/>
          </p:nvSpPr>
          <p:spPr>
            <a:xfrm>
              <a:off x="777882" y="4475361"/>
              <a:ext cx="1463040" cy="731520"/>
            </a:xfrm>
            <a:prstGeom prst="can">
              <a:avLst>
                <a:gd fmla="val 50000" name="adj"/>
              </a:avLst>
            </a:prstGeom>
            <a:noFill/>
            <a:ln cap="flat" cmpd="sng" w="254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0950" lIns="121900" spcFirstLastPara="1" rIns="121900" wrap="square" tIns="609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45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119"/>
            <p:cNvSpPr/>
            <p:nvPr/>
          </p:nvSpPr>
          <p:spPr>
            <a:xfrm>
              <a:off x="3655479" y="4494581"/>
              <a:ext cx="1463040" cy="731520"/>
            </a:xfrm>
            <a:prstGeom prst="can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60950" lIns="121900" spcFirstLastPara="1" rIns="121900" wrap="square" tIns="609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45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47" name="Google Shape;1847;p119"/>
            <p:cNvGrpSpPr/>
            <p:nvPr/>
          </p:nvGrpSpPr>
          <p:grpSpPr>
            <a:xfrm>
              <a:off x="6516189" y="3703897"/>
              <a:ext cx="1463039" cy="2304565"/>
              <a:chOff x="4508495" y="2168965"/>
              <a:chExt cx="1097280" cy="1728422"/>
            </a:xfrm>
          </p:grpSpPr>
          <p:sp>
            <p:nvSpPr>
              <p:cNvPr id="1848" name="Google Shape;1848;p119"/>
              <p:cNvSpPr/>
              <p:nvPr/>
            </p:nvSpPr>
            <p:spPr>
              <a:xfrm>
                <a:off x="4508495" y="2168965"/>
                <a:ext cx="1097280" cy="1554480"/>
              </a:xfrm>
              <a:prstGeom prst="snip1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9C9CA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121900" spcFirstLastPara="1" rIns="121900" wrap="square" tIns="609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45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49" name="Google Shape;1849;p11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678666" y="2444836"/>
                <a:ext cx="815141" cy="103745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50" name="Google Shape;1850;p119"/>
              <p:cNvSpPr txBox="1"/>
              <p:nvPr/>
            </p:nvSpPr>
            <p:spPr>
              <a:xfrm>
                <a:off x="4941701" y="3536248"/>
                <a:ext cx="578509" cy="36113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1200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V</a:t>
                </a:r>
                <a:r>
                  <a:rPr b="1" baseline="-25000" i="1" lang="en-US" sz="1200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</a:t>
                </a:r>
                <a:endParaRPr/>
              </a:p>
            </p:txBody>
          </p:sp>
        </p:grpSp>
        <p:cxnSp>
          <p:nvCxnSpPr>
            <p:cNvPr id="1851" name="Google Shape;1851;p119"/>
            <p:cNvCxnSpPr/>
            <p:nvPr/>
          </p:nvCxnSpPr>
          <p:spPr>
            <a:xfrm>
              <a:off x="2487550" y="4841121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rgbClr val="7F7F8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cxnSp>
          <p:nvCxnSpPr>
            <p:cNvPr id="1852" name="Google Shape;1852;p119"/>
            <p:cNvCxnSpPr/>
            <p:nvPr/>
          </p:nvCxnSpPr>
          <p:spPr>
            <a:xfrm>
              <a:off x="5379056" y="4869377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rgbClr val="7F7F8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853" name="Google Shape;1853;p119"/>
            <p:cNvSpPr txBox="1"/>
            <p:nvPr/>
          </p:nvSpPr>
          <p:spPr>
            <a:xfrm rot="-2114526">
              <a:off x="5670353" y="2991156"/>
              <a:ext cx="1607279" cy="5885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Model</a:t>
              </a:r>
              <a:endParaRPr/>
            </a:p>
          </p:txBody>
        </p:sp>
        <p:sp>
          <p:nvSpPr>
            <p:cNvPr id="1854" name="Google Shape;1854;p119"/>
            <p:cNvSpPr txBox="1"/>
            <p:nvPr/>
          </p:nvSpPr>
          <p:spPr>
            <a:xfrm rot="-2114526">
              <a:off x="3687871" y="2170098"/>
              <a:ext cx="2407736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Labeled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training set</a:t>
              </a:r>
              <a:endParaRPr/>
            </a:p>
          </p:txBody>
        </p:sp>
        <p:cxnSp>
          <p:nvCxnSpPr>
            <p:cNvPr id="1855" name="Google Shape;1855;p119"/>
            <p:cNvCxnSpPr>
              <a:endCxn id="1848" idx="3"/>
            </p:cNvCxnSpPr>
            <p:nvPr/>
          </p:nvCxnSpPr>
          <p:spPr>
            <a:xfrm flipH="1">
              <a:off x="7247708" y="2601697"/>
              <a:ext cx="2013900" cy="1102200"/>
            </a:xfrm>
            <a:prstGeom prst="bentConnector3">
              <a:avLst>
                <a:gd fmla="val 50000" name="adj1"/>
              </a:avLst>
            </a:prstGeom>
            <a:noFill/>
            <a:ln cap="flat" cmpd="sng" w="254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cxnSp>
          <p:nvCxnSpPr>
            <p:cNvPr id="1856" name="Google Shape;1856;p119"/>
            <p:cNvCxnSpPr/>
            <p:nvPr/>
          </p:nvCxnSpPr>
          <p:spPr>
            <a:xfrm>
              <a:off x="8240061" y="4860341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857" name="Google Shape;1857;p119"/>
            <p:cNvSpPr txBox="1"/>
            <p:nvPr/>
          </p:nvSpPr>
          <p:spPr>
            <a:xfrm>
              <a:off x="7721038" y="1581505"/>
              <a:ext cx="3195756" cy="1008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All unlabeled records</a:t>
              </a:r>
              <a:endParaRPr/>
            </a:p>
          </p:txBody>
        </p:sp>
        <p:sp>
          <p:nvSpPr>
            <p:cNvPr id="1858" name="Google Shape;1858;p119"/>
            <p:cNvSpPr txBox="1"/>
            <p:nvPr/>
          </p:nvSpPr>
          <p:spPr>
            <a:xfrm>
              <a:off x="8643244" y="5637097"/>
              <a:ext cx="3195756" cy="1016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All records</a:t>
              </a:r>
              <a:b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Inferred</a:t>
              </a:r>
              <a:r>
                <a:rPr i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value</a:t>
              </a:r>
              <a:endParaRPr i="1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859" name="Google Shape;1859;p119"/>
            <p:cNvCxnSpPr/>
            <p:nvPr/>
          </p:nvCxnSpPr>
          <p:spPr>
            <a:xfrm>
              <a:off x="11828083" y="4869377"/>
              <a:ext cx="9144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5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cxnSp>
          <p:nvCxnSpPr>
            <p:cNvPr id="1860" name="Google Shape;1860;p119"/>
            <p:cNvCxnSpPr/>
            <p:nvPr/>
          </p:nvCxnSpPr>
          <p:spPr>
            <a:xfrm>
              <a:off x="15812855" y="6647071"/>
              <a:ext cx="0" cy="762758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sp>
          <p:nvSpPr>
            <p:cNvPr id="1861" name="Google Shape;1861;p119"/>
            <p:cNvSpPr txBox="1"/>
            <p:nvPr/>
          </p:nvSpPr>
          <p:spPr>
            <a:xfrm>
              <a:off x="14161916" y="7542290"/>
              <a:ext cx="3749012" cy="1008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Selected records </a:t>
              </a:r>
              <a:br>
                <a:rPr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chemeClr val="accent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labels collected</a:t>
              </a:r>
              <a:endParaRPr/>
            </a:p>
          </p:txBody>
        </p:sp>
        <p:cxnSp>
          <p:nvCxnSpPr>
            <p:cNvPr id="1862" name="Google Shape;1862;p119"/>
            <p:cNvCxnSpPr>
              <a:stCxn id="1861" idx="1"/>
              <a:endCxn id="1846" idx="3"/>
            </p:cNvCxnSpPr>
            <p:nvPr/>
          </p:nvCxnSpPr>
          <p:spPr>
            <a:xfrm rot="10800000">
              <a:off x="4386716" y="5225814"/>
              <a:ext cx="9775200" cy="2820600"/>
            </a:xfrm>
            <a:prstGeom prst="bentConnector2">
              <a:avLst/>
            </a:prstGeom>
            <a:noFill/>
            <a:ln cap="flat" cmpd="sng" w="31750">
              <a:solidFill>
                <a:srgbClr val="9C9CA2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  <p:pic>
          <p:nvPicPr>
            <p:cNvPr id="1863" name="Google Shape;1863;p1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501864" y="4393127"/>
              <a:ext cx="2120900" cy="95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4" name="Google Shape;1864;p119"/>
          <p:cNvSpPr txBox="1"/>
          <p:nvPr/>
        </p:nvSpPr>
        <p:spPr>
          <a:xfrm>
            <a:off x="7503148" y="4587039"/>
            <a:ext cx="195650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Sorted</a:t>
            </a: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results</a:t>
            </a:r>
            <a:endParaRPr i="1" sz="16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5" name="Google Shape;1865;p119"/>
          <p:cNvSpPr txBox="1"/>
          <p:nvPr/>
        </p:nvSpPr>
        <p:spPr>
          <a:xfrm>
            <a:off x="6426862" y="1006399"/>
            <a:ext cx="507897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CONS: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 data has to be evaluated for </a:t>
            </a:r>
            <a:b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each loop</a:t>
            </a:r>
            <a:endParaRPr/>
          </a:p>
        </p:txBody>
      </p:sp>
      <p:sp>
        <p:nvSpPr>
          <p:cNvPr id="1866" name="Google Shape;1866;p119"/>
          <p:cNvSpPr/>
          <p:nvPr/>
        </p:nvSpPr>
        <p:spPr>
          <a:xfrm>
            <a:off x="838200" y="976811"/>
            <a:ext cx="6096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PROS: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Budget can be guaranteed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Real optimization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119"/>
          <p:cNvSpPr txBox="1"/>
          <p:nvPr/>
        </p:nvSpPr>
        <p:spPr>
          <a:xfrm>
            <a:off x="1566059" y="5611228"/>
            <a:ext cx="90598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Selected records </a:t>
            </a:r>
            <a:r>
              <a:rPr b="1" lang="en-US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added to training set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120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Active Learning Strategies</a:t>
            </a:r>
            <a:endParaRPr/>
          </a:p>
        </p:txBody>
      </p:sp>
      <p:sp>
        <p:nvSpPr>
          <p:cNvPr id="1873" name="Google Shape;1873;p120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HOW TO PICK THE MOST INFORMATIVE ROWS</a:t>
            </a:r>
            <a:endParaRPr/>
          </a:p>
        </p:txBody>
      </p:sp>
      <p:sp>
        <p:nvSpPr>
          <p:cNvPr id="1874" name="Google Shape;1874;p120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875" name="Google Shape;1875;p120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76" name="Google Shape;1876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30906" y="3664251"/>
            <a:ext cx="1270000" cy="1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7" name="Google Shape;1877;p120"/>
          <p:cNvCxnSpPr/>
          <p:nvPr/>
        </p:nvCxnSpPr>
        <p:spPr>
          <a:xfrm>
            <a:off x="14555731" y="4869377"/>
            <a:ext cx="9144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1878" name="Google Shape;1878;p120"/>
          <p:cNvSpPr txBox="1"/>
          <p:nvPr>
            <p:ph idx="1" type="body"/>
          </p:nvPr>
        </p:nvSpPr>
        <p:spPr>
          <a:xfrm>
            <a:off x="381000" y="1524000"/>
            <a:ext cx="4495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•"/>
            </a:pPr>
            <a:r>
              <a:rPr lang="en-US"/>
              <a:t>Uncertainty sampling</a:t>
            </a:r>
            <a:endParaRPr/>
          </a:p>
          <a:p>
            <a:pPr indent="-342900" lvl="1" marL="692142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</a:pPr>
            <a:r>
              <a:rPr lang="en-US"/>
              <a:t>Confidence </a:t>
            </a:r>
            <a:endParaRPr/>
          </a:p>
          <a:p>
            <a:pPr indent="-342900" lvl="1" marL="692142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</a:pPr>
            <a:r>
              <a:rPr lang="en-US"/>
              <a:t>Margin sampling</a:t>
            </a:r>
            <a:endParaRPr/>
          </a:p>
          <a:p>
            <a:pPr indent="-342900" lvl="1" marL="692142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</a:pPr>
            <a:r>
              <a:rPr lang="en-US"/>
              <a:t>Entropy</a:t>
            </a:r>
            <a:endParaRPr sz="1800"/>
          </a:p>
        </p:txBody>
      </p:sp>
      <p:pic>
        <p:nvPicPr>
          <p:cNvPr id="1879" name="Google Shape;1879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6960" y="2482075"/>
            <a:ext cx="3022600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0" name="Google Shape;1880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88800" y="3572650"/>
            <a:ext cx="914400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1" name="Google Shape;1881;p1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16421" y="3066275"/>
            <a:ext cx="35052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" name="Google Shape;1882;p1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72339" y="2025239"/>
            <a:ext cx="2463800" cy="5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1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25581" y="1518493"/>
            <a:ext cx="4951450" cy="1527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8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A World of Infinite Data?</a:t>
            </a:r>
            <a:endParaRPr/>
          </a:p>
        </p:txBody>
      </p:sp>
      <p:sp>
        <p:nvSpPr>
          <p:cNvPr id="459" name="Google Shape;459;p58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WHY BIG DATA MAKES ML SCIENTISTS HAPPY</a:t>
            </a:r>
            <a:endParaRPr/>
          </a:p>
        </p:txBody>
      </p:sp>
      <p:sp>
        <p:nvSpPr>
          <p:cNvPr id="460" name="Google Shape;460;p58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461" name="Google Shape;461;p58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2" name="Google Shape;46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524000"/>
            <a:ext cx="5334000" cy="4174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7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121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Active Learning Strategies</a:t>
            </a:r>
            <a:endParaRPr/>
          </a:p>
        </p:txBody>
      </p:sp>
      <p:sp>
        <p:nvSpPr>
          <p:cNvPr id="1889" name="Google Shape;1889;p121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HOW TO PICK THE MOST INFORMATIVE ROWS</a:t>
            </a:r>
            <a:endParaRPr/>
          </a:p>
        </p:txBody>
      </p:sp>
      <p:sp>
        <p:nvSpPr>
          <p:cNvPr id="1890" name="Google Shape;1890;p121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891" name="Google Shape;1891;p121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92" name="Google Shape;1892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30906" y="3664251"/>
            <a:ext cx="1270000" cy="1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3" name="Google Shape;1893;p121"/>
          <p:cNvCxnSpPr/>
          <p:nvPr/>
        </p:nvCxnSpPr>
        <p:spPr>
          <a:xfrm>
            <a:off x="14555731" y="4869377"/>
            <a:ext cx="9144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1894" name="Google Shape;1894;p121"/>
          <p:cNvSpPr txBox="1"/>
          <p:nvPr>
            <p:ph idx="1" type="body"/>
          </p:nvPr>
        </p:nvSpPr>
        <p:spPr>
          <a:xfrm>
            <a:off x="381000" y="1524000"/>
            <a:ext cx="4495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•"/>
            </a:pPr>
            <a:r>
              <a:rPr lang="en-US"/>
              <a:t>Uncertainty sampling</a:t>
            </a:r>
            <a:endParaRPr/>
          </a:p>
          <a:p>
            <a:pPr indent="-342900" lvl="1" marL="692142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</a:pPr>
            <a:r>
              <a:rPr lang="en-US"/>
              <a:t>Confidence </a:t>
            </a:r>
            <a:endParaRPr/>
          </a:p>
          <a:p>
            <a:pPr indent="-342900" lvl="1" marL="692142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</a:pPr>
            <a:r>
              <a:rPr lang="en-US"/>
              <a:t>Margin sampling</a:t>
            </a:r>
            <a:endParaRPr/>
          </a:p>
          <a:p>
            <a:pPr indent="-342900" lvl="1" marL="692142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</a:pPr>
            <a:r>
              <a:rPr lang="en-US"/>
              <a:t>Entropy</a:t>
            </a:r>
            <a:br>
              <a:rPr lang="en-US" sz="1800"/>
            </a:br>
            <a:endParaRPr sz="1800"/>
          </a:p>
          <a:p>
            <a:pPr indent="-342900" lvl="0" marL="3429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Arial"/>
              <a:buChar char="•"/>
            </a:pPr>
            <a:r>
              <a:rPr lang="en-US" sz="2200"/>
              <a:t>Query-by-Committee</a:t>
            </a:r>
            <a:br>
              <a:rPr lang="en-US" sz="2200"/>
            </a:br>
            <a:endParaRPr sz="2200"/>
          </a:p>
        </p:txBody>
      </p:sp>
      <p:pic>
        <p:nvPicPr>
          <p:cNvPr id="1895" name="Google Shape;1895;p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6960" y="2482075"/>
            <a:ext cx="3022600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6" name="Google Shape;1896;p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88800" y="3572650"/>
            <a:ext cx="914400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7" name="Google Shape;1897;p1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16421" y="3066275"/>
            <a:ext cx="35052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8" name="Google Shape;1898;p1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72339" y="2025239"/>
            <a:ext cx="2463800" cy="5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9" name="Google Shape;1899;p1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25581" y="1518493"/>
            <a:ext cx="4951450" cy="1527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3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122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Active Learning Strategies</a:t>
            </a:r>
            <a:endParaRPr/>
          </a:p>
        </p:txBody>
      </p:sp>
      <p:sp>
        <p:nvSpPr>
          <p:cNvPr id="1905" name="Google Shape;1905;p122"/>
          <p:cNvSpPr txBox="1"/>
          <p:nvPr>
            <p:ph idx="3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HOW TO PICK THE MOST INFORMATIVE ROWS</a:t>
            </a:r>
            <a:endParaRPr/>
          </a:p>
        </p:txBody>
      </p:sp>
      <p:sp>
        <p:nvSpPr>
          <p:cNvPr id="1906" name="Google Shape;1906;p122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907" name="Google Shape;1907;p122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08" name="Google Shape;1908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30906" y="3664251"/>
            <a:ext cx="1270000" cy="1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9" name="Google Shape;1909;p122"/>
          <p:cNvCxnSpPr/>
          <p:nvPr/>
        </p:nvCxnSpPr>
        <p:spPr>
          <a:xfrm>
            <a:off x="14555731" y="4869377"/>
            <a:ext cx="9144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1910" name="Google Shape;1910;p122"/>
          <p:cNvSpPr txBox="1"/>
          <p:nvPr>
            <p:ph idx="1" type="body"/>
          </p:nvPr>
        </p:nvSpPr>
        <p:spPr>
          <a:xfrm>
            <a:off x="381000" y="1524000"/>
            <a:ext cx="4495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•"/>
            </a:pPr>
            <a:r>
              <a:rPr lang="en-US"/>
              <a:t>Uncertainty sampling</a:t>
            </a:r>
            <a:endParaRPr/>
          </a:p>
          <a:p>
            <a:pPr indent="-342900" lvl="1" marL="692142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</a:pPr>
            <a:r>
              <a:rPr lang="en-US"/>
              <a:t>Confidence </a:t>
            </a:r>
            <a:endParaRPr/>
          </a:p>
          <a:p>
            <a:pPr indent="-342900" lvl="1" marL="692142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</a:pPr>
            <a:r>
              <a:rPr lang="en-US"/>
              <a:t>Margin sampling</a:t>
            </a:r>
            <a:endParaRPr/>
          </a:p>
          <a:p>
            <a:pPr indent="-342900" lvl="1" marL="692142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</a:pPr>
            <a:r>
              <a:rPr lang="en-US"/>
              <a:t>Entropy</a:t>
            </a:r>
            <a:br>
              <a:rPr lang="en-US" sz="1800"/>
            </a:br>
            <a:endParaRPr sz="1800"/>
          </a:p>
          <a:p>
            <a:pPr indent="-342900" lvl="0" marL="3429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Arial"/>
              <a:buChar char="•"/>
            </a:pPr>
            <a:r>
              <a:rPr lang="en-US" sz="2200"/>
              <a:t>Query-by-Committee</a:t>
            </a:r>
            <a:br>
              <a:rPr lang="en-US" sz="2200"/>
            </a:br>
            <a:endParaRPr sz="2200"/>
          </a:p>
          <a:p>
            <a:pPr indent="-342900" lvl="0" marL="3429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Arial"/>
              <a:buChar char="•"/>
            </a:pPr>
            <a:r>
              <a:rPr lang="en-US" sz="2200"/>
              <a:t>Expected model change</a:t>
            </a:r>
            <a:endParaRPr/>
          </a:p>
        </p:txBody>
      </p:sp>
      <p:pic>
        <p:nvPicPr>
          <p:cNvPr id="1911" name="Google Shape;1911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6960" y="2482075"/>
            <a:ext cx="3022600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88800" y="3572650"/>
            <a:ext cx="914400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3" name="Google Shape;1913;p1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16421" y="3066275"/>
            <a:ext cx="35052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4" name="Google Shape;1914;p1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72339" y="2025239"/>
            <a:ext cx="2463800" cy="5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5" name="Google Shape;1915;p1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25581" y="1518493"/>
            <a:ext cx="4951450" cy="1527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9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123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Hyperparameters for Active Learning</a:t>
            </a:r>
            <a:endParaRPr/>
          </a:p>
        </p:txBody>
      </p:sp>
      <p:sp>
        <p:nvSpPr>
          <p:cNvPr id="1921" name="Google Shape;1921;p123"/>
          <p:cNvSpPr txBox="1"/>
          <p:nvPr>
            <p:ph idx="1" type="body"/>
          </p:nvPr>
        </p:nvSpPr>
        <p:spPr>
          <a:xfrm>
            <a:off x="990600" y="1905000"/>
            <a:ext cx="104394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6066" lvl="0" marL="34606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Pooling, streaming, synthetic query generation?</a:t>
            </a:r>
            <a:endParaRPr/>
          </a:p>
          <a:p>
            <a:pPr indent="-346066" lvl="0" marL="346066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Querying strategy?</a:t>
            </a:r>
            <a:endParaRPr/>
          </a:p>
          <a:p>
            <a:pPr indent="-346066" lvl="0" marL="346066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Pool size (pooling approach) or threshold (streaming approach)?</a:t>
            </a:r>
            <a:endParaRPr/>
          </a:p>
          <a:p>
            <a:pPr indent="-346066" lvl="0" marL="346066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Number of loops or stopping criteria?</a:t>
            </a:r>
            <a:endParaRPr/>
          </a:p>
        </p:txBody>
      </p:sp>
      <p:sp>
        <p:nvSpPr>
          <p:cNvPr id="1922" name="Google Shape;1922;p123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ACTIVE LEARNING IS EASY TO UNDERSTAND, NOT EASY TO EXECUTE ON</a:t>
            </a:r>
            <a:endParaRPr/>
          </a:p>
        </p:txBody>
      </p:sp>
      <p:sp>
        <p:nvSpPr>
          <p:cNvPr id="1923" name="Google Shape;1923;p123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24" name="Google Shape;1924;p123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pic>
        <p:nvPicPr>
          <p:cNvPr id="1925" name="Google Shape;1925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30906" y="3664251"/>
            <a:ext cx="1270000" cy="1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6" name="Google Shape;1926;p123"/>
          <p:cNvCxnSpPr/>
          <p:nvPr/>
        </p:nvCxnSpPr>
        <p:spPr>
          <a:xfrm>
            <a:off x="14555731" y="4869377"/>
            <a:ext cx="9144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lg" w="lg" type="stealth"/>
          </a:ln>
        </p:spPr>
      </p:cxn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0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124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Hyperparameters for Active Learning</a:t>
            </a:r>
            <a:endParaRPr/>
          </a:p>
        </p:txBody>
      </p:sp>
      <p:sp>
        <p:nvSpPr>
          <p:cNvPr id="1932" name="Google Shape;1932;p124"/>
          <p:cNvSpPr txBox="1"/>
          <p:nvPr>
            <p:ph idx="1" type="body"/>
          </p:nvPr>
        </p:nvSpPr>
        <p:spPr>
          <a:xfrm>
            <a:off x="990600" y="1905000"/>
            <a:ext cx="104394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6066" lvl="0" marL="34606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Pooling, streaming, synthetic query generation?</a:t>
            </a:r>
            <a:endParaRPr/>
          </a:p>
          <a:p>
            <a:pPr indent="-346066" lvl="0" marL="346066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Querying strategy?</a:t>
            </a:r>
            <a:endParaRPr/>
          </a:p>
          <a:p>
            <a:pPr indent="-346066" lvl="0" marL="346066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Pool size (pooling approach) or threshold (streaming approach)?</a:t>
            </a:r>
            <a:endParaRPr/>
          </a:p>
          <a:p>
            <a:pPr indent="-346066" lvl="0" marL="346066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Number of loops or stopping criteria?</a:t>
            </a:r>
            <a:endParaRPr/>
          </a:p>
        </p:txBody>
      </p:sp>
      <p:sp>
        <p:nvSpPr>
          <p:cNvPr id="1933" name="Google Shape;1933;p124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ACTIVE LEARNING IS EASY TO UNDERSTAND, NOT EASY TO EXECUTE ON</a:t>
            </a:r>
            <a:endParaRPr/>
          </a:p>
        </p:txBody>
      </p:sp>
      <p:sp>
        <p:nvSpPr>
          <p:cNvPr id="1934" name="Google Shape;1934;p124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5" name="Google Shape;1935;p124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pic>
        <p:nvPicPr>
          <p:cNvPr id="1936" name="Google Shape;1936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30906" y="3664251"/>
            <a:ext cx="1270000" cy="1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7" name="Google Shape;1937;p124"/>
          <p:cNvCxnSpPr/>
          <p:nvPr/>
        </p:nvCxnSpPr>
        <p:spPr>
          <a:xfrm>
            <a:off x="14555731" y="4869377"/>
            <a:ext cx="9144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1938" name="Google Shape;1938;p124"/>
          <p:cNvSpPr txBox="1"/>
          <p:nvPr/>
        </p:nvSpPr>
        <p:spPr>
          <a:xfrm>
            <a:off x="1790700" y="4672641"/>
            <a:ext cx="8610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→ No framework available…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2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p125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Misconception #1: Model or Strategy?</a:t>
            </a:r>
            <a:endParaRPr/>
          </a:p>
        </p:txBody>
      </p:sp>
      <p:sp>
        <p:nvSpPr>
          <p:cNvPr id="1944" name="Google Shape;1944;p125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945" name="Google Shape;1945;p125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46" name="Google Shape;1946;p125"/>
          <p:cNvSpPr/>
          <p:nvPr/>
        </p:nvSpPr>
        <p:spPr>
          <a:xfrm>
            <a:off x="573253" y="1045080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7" name="Google Shape;1947;p125"/>
          <p:cNvSpPr txBox="1"/>
          <p:nvPr/>
        </p:nvSpPr>
        <p:spPr>
          <a:xfrm>
            <a:off x="838200" y="1394081"/>
            <a:ext cx="4114800" cy="493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“Active Learning is a type of </a:t>
            </a:r>
            <a:r>
              <a:rPr b="1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</a:t>
            </a: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/>
          </a:p>
        </p:txBody>
      </p:sp>
      <p:sp>
        <p:nvSpPr>
          <p:cNvPr id="1948" name="Google Shape;1948;p125"/>
          <p:cNvSpPr/>
          <p:nvPr/>
        </p:nvSpPr>
        <p:spPr>
          <a:xfrm>
            <a:off x="2376312" y="1047690"/>
            <a:ext cx="10679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MYTH: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2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p126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Misconception #1: Model or Strategy?</a:t>
            </a:r>
            <a:endParaRPr/>
          </a:p>
        </p:txBody>
      </p:sp>
      <p:sp>
        <p:nvSpPr>
          <p:cNvPr id="1954" name="Google Shape;1954;p126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955" name="Google Shape;1955;p126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6" name="Google Shape;1956;p126"/>
          <p:cNvSpPr/>
          <p:nvPr/>
        </p:nvSpPr>
        <p:spPr>
          <a:xfrm>
            <a:off x="573253" y="1045080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7" name="Google Shape;1957;p126"/>
          <p:cNvSpPr txBox="1"/>
          <p:nvPr/>
        </p:nvSpPr>
        <p:spPr>
          <a:xfrm>
            <a:off x="838200" y="1394081"/>
            <a:ext cx="4114800" cy="493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“Active Learning is a type of </a:t>
            </a:r>
            <a:r>
              <a:rPr b="1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</a:t>
            </a: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/>
          </a:p>
        </p:txBody>
      </p:sp>
      <p:sp>
        <p:nvSpPr>
          <p:cNvPr id="1958" name="Google Shape;1958;p126"/>
          <p:cNvSpPr/>
          <p:nvPr/>
        </p:nvSpPr>
        <p:spPr>
          <a:xfrm>
            <a:off x="2376312" y="1047690"/>
            <a:ext cx="10679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MYTH: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959" name="Google Shape;1959;p126"/>
          <p:cNvSpPr txBox="1"/>
          <p:nvPr/>
        </p:nvSpPr>
        <p:spPr>
          <a:xfrm>
            <a:off x="6678706" y="1394081"/>
            <a:ext cx="4572000" cy="11959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“Active Learning is a </a:t>
            </a:r>
            <a:r>
              <a:rPr b="1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strategy</a:t>
            </a: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/>
          </a:p>
          <a:p>
            <a:pPr indent="-285750" lvl="1" marL="634992" marR="0" rtl="0" algn="l">
              <a:lnSpc>
                <a:spcPct val="97142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</a:pPr>
            <a:r>
              <a:rPr b="0" i="1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wrapper around a model</a:t>
            </a:r>
            <a:endParaRPr/>
          </a:p>
          <a:p>
            <a:pPr indent="-285750" lvl="1" marL="634992" marR="0" rtl="0" algn="l">
              <a:lnSpc>
                <a:spcPct val="97142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</a:pPr>
            <a:r>
              <a:rPr b="0" i="1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That strategy is hard to generalize</a:t>
            </a:r>
            <a:endParaRPr/>
          </a:p>
        </p:txBody>
      </p:sp>
      <p:sp>
        <p:nvSpPr>
          <p:cNvPr id="1960" name="Google Shape;1960;p126"/>
          <p:cNvSpPr/>
          <p:nvPr/>
        </p:nvSpPr>
        <p:spPr>
          <a:xfrm>
            <a:off x="8674018" y="1047690"/>
            <a:ext cx="98366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961" name="Google Shape;1961;p126"/>
          <p:cNvSpPr/>
          <p:nvPr/>
        </p:nvSpPr>
        <p:spPr>
          <a:xfrm>
            <a:off x="6629400" y="1040015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5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" name="Google Shape;1966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4956" y="4131649"/>
            <a:ext cx="520153" cy="520153"/>
          </a:xfrm>
          <a:prstGeom prst="rect">
            <a:avLst/>
          </a:prstGeom>
          <a:noFill/>
          <a:ln>
            <a:noFill/>
          </a:ln>
        </p:spPr>
      </p:pic>
      <p:sp>
        <p:nvSpPr>
          <p:cNvPr id="1967" name="Google Shape;1967;p127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Misconception #1: Model or Strategy?</a:t>
            </a:r>
            <a:endParaRPr/>
          </a:p>
        </p:txBody>
      </p:sp>
      <p:sp>
        <p:nvSpPr>
          <p:cNvPr id="1968" name="Google Shape;1968;p127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969" name="Google Shape;1969;p127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0" name="Google Shape;1970;p127"/>
          <p:cNvSpPr/>
          <p:nvPr/>
        </p:nvSpPr>
        <p:spPr>
          <a:xfrm>
            <a:off x="573253" y="1045080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1" name="Google Shape;1971;p127"/>
          <p:cNvSpPr txBox="1"/>
          <p:nvPr/>
        </p:nvSpPr>
        <p:spPr>
          <a:xfrm>
            <a:off x="838200" y="1394081"/>
            <a:ext cx="4114800" cy="493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“Active Learning is a type of </a:t>
            </a:r>
            <a:r>
              <a:rPr b="1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</a:t>
            </a: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/>
          </a:p>
        </p:txBody>
      </p:sp>
      <p:sp>
        <p:nvSpPr>
          <p:cNvPr id="1972" name="Google Shape;1972;p127"/>
          <p:cNvSpPr/>
          <p:nvPr/>
        </p:nvSpPr>
        <p:spPr>
          <a:xfrm>
            <a:off x="2376312" y="1047690"/>
            <a:ext cx="10679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MYTH: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973" name="Google Shape;1973;p127"/>
          <p:cNvSpPr txBox="1"/>
          <p:nvPr/>
        </p:nvSpPr>
        <p:spPr>
          <a:xfrm>
            <a:off x="6678706" y="1394081"/>
            <a:ext cx="4572000" cy="11959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“Active Learning is a </a:t>
            </a:r>
            <a:r>
              <a:rPr b="1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strategy</a:t>
            </a: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/>
          </a:p>
          <a:p>
            <a:pPr indent="-285750" lvl="1" marL="634992" marR="0" rtl="0" algn="l">
              <a:lnSpc>
                <a:spcPct val="97142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</a:pPr>
            <a:r>
              <a:rPr b="0" i="1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wrapper around a model</a:t>
            </a:r>
            <a:endParaRPr/>
          </a:p>
          <a:p>
            <a:pPr indent="-285750" lvl="1" marL="634992" marR="0" rtl="0" algn="l">
              <a:lnSpc>
                <a:spcPct val="97142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</a:pPr>
            <a:r>
              <a:rPr b="0" i="1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That strategy is hard to generalize</a:t>
            </a:r>
            <a:endParaRPr/>
          </a:p>
        </p:txBody>
      </p:sp>
      <p:sp>
        <p:nvSpPr>
          <p:cNvPr id="1974" name="Google Shape;1974;p127"/>
          <p:cNvSpPr/>
          <p:nvPr/>
        </p:nvSpPr>
        <p:spPr>
          <a:xfrm>
            <a:off x="8674018" y="1047690"/>
            <a:ext cx="98366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975" name="Google Shape;1975;p127"/>
          <p:cNvSpPr/>
          <p:nvPr/>
        </p:nvSpPr>
        <p:spPr>
          <a:xfrm>
            <a:off x="6629400" y="1040015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6" name="Google Shape;1976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6555" y="3581400"/>
            <a:ext cx="2194889" cy="1556031"/>
          </a:xfrm>
          <a:prstGeom prst="rect">
            <a:avLst/>
          </a:prstGeom>
          <a:noFill/>
          <a:ln>
            <a:noFill/>
          </a:ln>
        </p:spPr>
      </p:pic>
      <p:sp>
        <p:nvSpPr>
          <p:cNvPr id="1977" name="Google Shape;1977;p127"/>
          <p:cNvSpPr/>
          <p:nvPr/>
        </p:nvSpPr>
        <p:spPr>
          <a:xfrm>
            <a:off x="7497624" y="3773666"/>
            <a:ext cx="728840" cy="685800"/>
          </a:xfrm>
          <a:prstGeom prst="arc">
            <a:avLst>
              <a:gd fmla="val 11699235" name="adj1"/>
              <a:gd fmla="val 20716662" name="adj2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8" name="Google Shape;1978;p127"/>
          <p:cNvSpPr/>
          <p:nvPr/>
        </p:nvSpPr>
        <p:spPr>
          <a:xfrm rot="10800000">
            <a:off x="6477000" y="4182240"/>
            <a:ext cx="1894464" cy="685800"/>
          </a:xfrm>
          <a:prstGeom prst="arc">
            <a:avLst>
              <a:gd fmla="val 11699235" name="adj1"/>
              <a:gd fmla="val 20716662" name="adj2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9" name="Google Shape;1979;p127"/>
          <p:cNvSpPr/>
          <p:nvPr/>
        </p:nvSpPr>
        <p:spPr>
          <a:xfrm>
            <a:off x="10124284" y="4016516"/>
            <a:ext cx="684904" cy="685800"/>
          </a:xfrm>
          <a:prstGeom prst="arc">
            <a:avLst>
              <a:gd fmla="val 11699235" name="adj1"/>
              <a:gd fmla="val 20716662" name="adj2"/>
            </a:avLst>
          </a:prstGeom>
          <a:noFill/>
          <a:ln cap="flat" cmpd="sng" w="31750">
            <a:solidFill>
              <a:schemeClr val="accent2"/>
            </a:solidFill>
            <a:prstDash val="solid"/>
            <a:miter lim="800000"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0" name="Google Shape;1980;p127"/>
          <p:cNvSpPr/>
          <p:nvPr/>
        </p:nvSpPr>
        <p:spPr>
          <a:xfrm rot="10800000">
            <a:off x="10116505" y="4016516"/>
            <a:ext cx="684904" cy="685800"/>
          </a:xfrm>
          <a:prstGeom prst="arc">
            <a:avLst>
              <a:gd fmla="val 11699235" name="adj1"/>
              <a:gd fmla="val 20716662" name="adj2"/>
            </a:avLst>
          </a:prstGeom>
          <a:noFill/>
          <a:ln cap="flat" cmpd="sng" w="31750">
            <a:solidFill>
              <a:schemeClr val="accent2"/>
            </a:solidFill>
            <a:prstDash val="solid"/>
            <a:miter lim="800000"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1" name="Google Shape;1981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6400" y="3581400"/>
            <a:ext cx="2194889" cy="15560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2" name="Google Shape;1982;p127"/>
          <p:cNvCxnSpPr/>
          <p:nvPr/>
        </p:nvCxnSpPr>
        <p:spPr>
          <a:xfrm>
            <a:off x="1366402" y="4343400"/>
            <a:ext cx="614798" cy="0"/>
          </a:xfrm>
          <a:prstGeom prst="straightConnector1">
            <a:avLst/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1983" name="Google Shape;1983;p127"/>
          <p:cNvSpPr txBox="1"/>
          <p:nvPr/>
        </p:nvSpPr>
        <p:spPr>
          <a:xfrm>
            <a:off x="304800" y="4015329"/>
            <a:ext cx="10668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Labeled data</a:t>
            </a:r>
            <a:endParaRPr/>
          </a:p>
        </p:txBody>
      </p:sp>
      <p:cxnSp>
        <p:nvCxnSpPr>
          <p:cNvPr id="1984" name="Google Shape;1984;p127"/>
          <p:cNvCxnSpPr/>
          <p:nvPr/>
        </p:nvCxnSpPr>
        <p:spPr>
          <a:xfrm>
            <a:off x="3581400" y="4359415"/>
            <a:ext cx="614798" cy="0"/>
          </a:xfrm>
          <a:prstGeom prst="straightConnector1">
            <a:avLst/>
          </a:prstGeom>
          <a:noFill/>
          <a:ln cap="flat" cmpd="sng" w="31750">
            <a:solidFill>
              <a:schemeClr val="accent2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1985" name="Google Shape;1985;p127"/>
          <p:cNvSpPr txBox="1"/>
          <p:nvPr/>
        </p:nvSpPr>
        <p:spPr>
          <a:xfrm>
            <a:off x="4267200" y="4067027"/>
            <a:ext cx="10668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output</a:t>
            </a:r>
            <a:endParaRPr/>
          </a:p>
        </p:txBody>
      </p:sp>
      <p:sp>
        <p:nvSpPr>
          <p:cNvPr id="1986" name="Google Shape;1986;p127"/>
          <p:cNvSpPr txBox="1"/>
          <p:nvPr/>
        </p:nvSpPr>
        <p:spPr>
          <a:xfrm>
            <a:off x="10850880" y="4051012"/>
            <a:ext cx="10668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output</a:t>
            </a:r>
            <a:endParaRPr/>
          </a:p>
        </p:txBody>
      </p:sp>
      <p:sp>
        <p:nvSpPr>
          <p:cNvPr id="1987" name="Google Shape;1987;p127"/>
          <p:cNvSpPr txBox="1"/>
          <p:nvPr/>
        </p:nvSpPr>
        <p:spPr>
          <a:xfrm>
            <a:off x="5729911" y="4067027"/>
            <a:ext cx="138504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Unlabeled data</a:t>
            </a:r>
            <a:endParaRPr/>
          </a:p>
        </p:txBody>
      </p:sp>
      <p:sp>
        <p:nvSpPr>
          <p:cNvPr id="1988" name="Google Shape;1988;p127"/>
          <p:cNvSpPr/>
          <p:nvPr/>
        </p:nvSpPr>
        <p:spPr>
          <a:xfrm>
            <a:off x="6600100" y="3772053"/>
            <a:ext cx="684904" cy="685800"/>
          </a:xfrm>
          <a:prstGeom prst="arc">
            <a:avLst>
              <a:gd fmla="val 11699235" name="adj1"/>
              <a:gd fmla="val 20716662" name="adj2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127"/>
          <p:cNvSpPr txBox="1"/>
          <p:nvPr/>
        </p:nvSpPr>
        <p:spPr>
          <a:xfrm>
            <a:off x="1219200" y="5334391"/>
            <a:ext cx="2819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Supervised</a:t>
            </a:r>
            <a:endParaRPr/>
          </a:p>
        </p:txBody>
      </p:sp>
      <p:sp>
        <p:nvSpPr>
          <p:cNvPr id="1990" name="Google Shape;1990;p127"/>
          <p:cNvSpPr txBox="1"/>
          <p:nvPr/>
        </p:nvSpPr>
        <p:spPr>
          <a:xfrm>
            <a:off x="7635109" y="5334391"/>
            <a:ext cx="2819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Active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4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128"/>
          <p:cNvSpPr/>
          <p:nvPr/>
        </p:nvSpPr>
        <p:spPr>
          <a:xfrm>
            <a:off x="573253" y="1045080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128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Misconception #2: Querying Strategy</a:t>
            </a:r>
            <a:endParaRPr/>
          </a:p>
        </p:txBody>
      </p:sp>
      <p:sp>
        <p:nvSpPr>
          <p:cNvPr id="1997" name="Google Shape;1997;p128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1998" name="Google Shape;1998;p128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9" name="Google Shape;1999;p128"/>
          <p:cNvSpPr txBox="1"/>
          <p:nvPr>
            <p:ph idx="1" type="body"/>
          </p:nvPr>
        </p:nvSpPr>
        <p:spPr>
          <a:xfrm>
            <a:off x="838200" y="1394081"/>
            <a:ext cx="4114800" cy="493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i="1" lang="en-US" sz="1800"/>
              <a:t>“A querying strategy is not a </a:t>
            </a:r>
            <a:r>
              <a:rPr b="1" i="1" lang="en-US" sz="1800"/>
              <a:t>mathematical formula</a:t>
            </a:r>
            <a:r>
              <a:rPr i="1" lang="en-US" sz="1800"/>
              <a:t>”</a:t>
            </a:r>
            <a:endParaRPr/>
          </a:p>
        </p:txBody>
      </p:sp>
      <p:sp>
        <p:nvSpPr>
          <p:cNvPr id="2000" name="Google Shape;2000;p128"/>
          <p:cNvSpPr/>
          <p:nvPr/>
        </p:nvSpPr>
        <p:spPr>
          <a:xfrm>
            <a:off x="2376312" y="1047690"/>
            <a:ext cx="10679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MYTH: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4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129"/>
          <p:cNvSpPr/>
          <p:nvPr/>
        </p:nvSpPr>
        <p:spPr>
          <a:xfrm>
            <a:off x="6629400" y="1040015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129"/>
          <p:cNvSpPr/>
          <p:nvPr/>
        </p:nvSpPr>
        <p:spPr>
          <a:xfrm>
            <a:off x="573253" y="1045080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129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Misconception #2: Querying Strategy</a:t>
            </a:r>
            <a:endParaRPr/>
          </a:p>
        </p:txBody>
      </p:sp>
      <p:sp>
        <p:nvSpPr>
          <p:cNvPr id="2008" name="Google Shape;2008;p129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2009" name="Google Shape;2009;p129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10" name="Google Shape;2010;p129"/>
          <p:cNvSpPr txBox="1"/>
          <p:nvPr>
            <p:ph idx="1" type="body"/>
          </p:nvPr>
        </p:nvSpPr>
        <p:spPr>
          <a:xfrm>
            <a:off x="838200" y="1394081"/>
            <a:ext cx="4114800" cy="493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i="1" lang="en-US" sz="1800"/>
              <a:t>“A querying strategy is not a </a:t>
            </a:r>
            <a:r>
              <a:rPr b="1" i="1" lang="en-US" sz="1800"/>
              <a:t>mathematical formula</a:t>
            </a:r>
            <a:r>
              <a:rPr i="1" lang="en-US" sz="1800"/>
              <a:t>”</a:t>
            </a:r>
            <a:endParaRPr/>
          </a:p>
        </p:txBody>
      </p:sp>
      <p:sp>
        <p:nvSpPr>
          <p:cNvPr id="2011" name="Google Shape;2011;p129"/>
          <p:cNvSpPr/>
          <p:nvPr/>
        </p:nvSpPr>
        <p:spPr>
          <a:xfrm>
            <a:off x="2376312" y="1047690"/>
            <a:ext cx="10679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MYTH: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012" name="Google Shape;2012;p129"/>
          <p:cNvSpPr txBox="1"/>
          <p:nvPr/>
        </p:nvSpPr>
        <p:spPr>
          <a:xfrm>
            <a:off x="6678706" y="1394081"/>
            <a:ext cx="4572000" cy="11959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“A querying strategy is a dynamic </a:t>
            </a:r>
            <a:r>
              <a:rPr b="1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sampling algorithm</a:t>
            </a: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/>
          </a:p>
          <a:p>
            <a:pPr indent="-285750" lvl="1" marL="634992" marR="0" rtl="0" algn="l">
              <a:lnSpc>
                <a:spcPct val="97142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</a:pPr>
            <a:r>
              <a:rPr b="0" i="1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Does not need to be deterministic</a:t>
            </a:r>
            <a:endParaRPr/>
          </a:p>
          <a:p>
            <a:pPr indent="-285750" lvl="1" marL="634992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</a:pPr>
            <a:r>
              <a:rPr b="0" i="1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Does not need to be based in confidence</a:t>
            </a:r>
            <a:endParaRPr/>
          </a:p>
        </p:txBody>
      </p:sp>
      <p:sp>
        <p:nvSpPr>
          <p:cNvPr id="2013" name="Google Shape;2013;p129"/>
          <p:cNvSpPr/>
          <p:nvPr/>
        </p:nvSpPr>
        <p:spPr>
          <a:xfrm>
            <a:off x="8674018" y="1047690"/>
            <a:ext cx="98366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7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130"/>
          <p:cNvSpPr/>
          <p:nvPr/>
        </p:nvSpPr>
        <p:spPr>
          <a:xfrm>
            <a:off x="6629400" y="1040015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130"/>
          <p:cNvSpPr/>
          <p:nvPr/>
        </p:nvSpPr>
        <p:spPr>
          <a:xfrm>
            <a:off x="573253" y="1045080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130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Misconception #2: Querying Strategy</a:t>
            </a:r>
            <a:endParaRPr/>
          </a:p>
        </p:txBody>
      </p:sp>
      <p:sp>
        <p:nvSpPr>
          <p:cNvPr id="2021" name="Google Shape;2021;p130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2022" name="Google Shape;2022;p130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23" name="Google Shape;2023;p130"/>
          <p:cNvSpPr txBox="1"/>
          <p:nvPr>
            <p:ph idx="1" type="body"/>
          </p:nvPr>
        </p:nvSpPr>
        <p:spPr>
          <a:xfrm>
            <a:off x="838200" y="1394081"/>
            <a:ext cx="4114800" cy="493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i="1" lang="en-US" sz="1800"/>
              <a:t>“A querying strategy is not a </a:t>
            </a:r>
            <a:r>
              <a:rPr b="1" i="1" lang="en-US" sz="1800"/>
              <a:t>mathematical formula</a:t>
            </a:r>
            <a:r>
              <a:rPr i="1" lang="en-US" sz="1800"/>
              <a:t>”</a:t>
            </a:r>
            <a:endParaRPr/>
          </a:p>
        </p:txBody>
      </p:sp>
      <p:sp>
        <p:nvSpPr>
          <p:cNvPr id="2024" name="Google Shape;2024;p130"/>
          <p:cNvSpPr/>
          <p:nvPr/>
        </p:nvSpPr>
        <p:spPr>
          <a:xfrm>
            <a:off x="2376312" y="1047690"/>
            <a:ext cx="10679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MYTH: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025" name="Google Shape;2025;p130"/>
          <p:cNvSpPr/>
          <p:nvPr/>
        </p:nvSpPr>
        <p:spPr>
          <a:xfrm>
            <a:off x="8674018" y="1047690"/>
            <a:ext cx="98366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026" name="Google Shape;2026;p130"/>
          <p:cNvSpPr txBox="1"/>
          <p:nvPr/>
        </p:nvSpPr>
        <p:spPr>
          <a:xfrm>
            <a:off x="6678706" y="1394081"/>
            <a:ext cx="4572000" cy="11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“A querying strategy is a dynamic </a:t>
            </a:r>
            <a:r>
              <a:rPr b="1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sampling algorithm</a:t>
            </a: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/>
          </a:p>
          <a:p>
            <a:pPr indent="-285750" lvl="1" marL="634992" marR="0" rtl="0" algn="l">
              <a:lnSpc>
                <a:spcPct val="97142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</a:pPr>
            <a:r>
              <a:rPr b="0" i="1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Does not need to be deterministic</a:t>
            </a:r>
            <a:endParaRPr/>
          </a:p>
          <a:p>
            <a:pPr indent="-285750" lvl="1" marL="634992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</a:pPr>
            <a:r>
              <a:rPr b="0" i="1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Does not need to be based in confidence</a:t>
            </a:r>
            <a:endParaRPr/>
          </a:p>
        </p:txBody>
      </p:sp>
      <p:pic>
        <p:nvPicPr>
          <p:cNvPr id="2027" name="Google Shape;2027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250" y="2747122"/>
            <a:ext cx="11253817" cy="357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9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A World of Infinite Data?</a:t>
            </a:r>
            <a:endParaRPr/>
          </a:p>
        </p:txBody>
      </p:sp>
      <p:sp>
        <p:nvSpPr>
          <p:cNvPr id="468" name="Google Shape;468;p59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WHY BIG DATA MAKES ML SCIENTISTS HAPPY</a:t>
            </a:r>
            <a:endParaRPr/>
          </a:p>
        </p:txBody>
      </p:sp>
      <p:sp>
        <p:nvSpPr>
          <p:cNvPr id="469" name="Google Shape;469;p59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470" name="Google Shape;470;p59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1" name="Google Shape;47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524000"/>
            <a:ext cx="5334000" cy="41744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59"/>
          <p:cNvCxnSpPr/>
          <p:nvPr/>
        </p:nvCxnSpPr>
        <p:spPr>
          <a:xfrm rot="10800000">
            <a:off x="5105400" y="3308351"/>
            <a:ext cx="0" cy="20574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59"/>
          <p:cNvCxnSpPr/>
          <p:nvPr/>
        </p:nvCxnSpPr>
        <p:spPr>
          <a:xfrm rot="10800000">
            <a:off x="4876800" y="3810000"/>
            <a:ext cx="0" cy="1555751"/>
          </a:xfrm>
          <a:prstGeom prst="straightConnector1">
            <a:avLst/>
          </a:prstGeom>
          <a:noFill/>
          <a:ln cap="rnd" cmpd="sng" w="50800">
            <a:solidFill>
              <a:srgbClr val="D3D5D3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74" name="Google Shape;474;p59"/>
          <p:cNvCxnSpPr/>
          <p:nvPr/>
        </p:nvCxnSpPr>
        <p:spPr>
          <a:xfrm>
            <a:off x="990600" y="3308351"/>
            <a:ext cx="4114800" cy="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75" name="Google Shape;475;p59"/>
          <p:cNvCxnSpPr/>
          <p:nvPr/>
        </p:nvCxnSpPr>
        <p:spPr>
          <a:xfrm>
            <a:off x="990600" y="3810000"/>
            <a:ext cx="3886200" cy="0"/>
          </a:xfrm>
          <a:prstGeom prst="straightConnector1">
            <a:avLst/>
          </a:prstGeom>
          <a:noFill/>
          <a:ln cap="rnd" cmpd="sng" w="50800">
            <a:solidFill>
              <a:srgbClr val="D3D5D3"/>
            </a:solidFill>
            <a:prstDash val="dot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p131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 sz="3100"/>
              <a:t>Misconception #: Convergence to Supervised Learning</a:t>
            </a:r>
            <a:endParaRPr sz="3100"/>
          </a:p>
        </p:txBody>
      </p:sp>
      <p:sp>
        <p:nvSpPr>
          <p:cNvPr id="2033" name="Google Shape;2033;p131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2034" name="Google Shape;2034;p131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35" name="Google Shape;2035;p131"/>
          <p:cNvSpPr/>
          <p:nvPr/>
        </p:nvSpPr>
        <p:spPr>
          <a:xfrm>
            <a:off x="573253" y="1045080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131"/>
          <p:cNvSpPr txBox="1"/>
          <p:nvPr/>
        </p:nvSpPr>
        <p:spPr>
          <a:xfrm>
            <a:off x="838200" y="1394081"/>
            <a:ext cx="4114800" cy="493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“Getting the highest accuracy still requires all the data”</a:t>
            </a:r>
            <a:endParaRPr/>
          </a:p>
        </p:txBody>
      </p:sp>
      <p:sp>
        <p:nvSpPr>
          <p:cNvPr id="2037" name="Google Shape;2037;p131"/>
          <p:cNvSpPr/>
          <p:nvPr/>
        </p:nvSpPr>
        <p:spPr>
          <a:xfrm>
            <a:off x="2376312" y="1047690"/>
            <a:ext cx="10679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MYTH: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132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 sz="3100"/>
              <a:t>Misconception #3: Convergence to Supervised Learning</a:t>
            </a:r>
            <a:endParaRPr sz="3100"/>
          </a:p>
        </p:txBody>
      </p:sp>
      <p:sp>
        <p:nvSpPr>
          <p:cNvPr id="2043" name="Google Shape;2043;p132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2044" name="Google Shape;2044;p132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45" name="Google Shape;2045;p132"/>
          <p:cNvSpPr/>
          <p:nvPr/>
        </p:nvSpPr>
        <p:spPr>
          <a:xfrm>
            <a:off x="573253" y="1045080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6" name="Google Shape;2046;p132"/>
          <p:cNvSpPr txBox="1"/>
          <p:nvPr/>
        </p:nvSpPr>
        <p:spPr>
          <a:xfrm>
            <a:off x="838200" y="1394081"/>
            <a:ext cx="4114800" cy="493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“Getting the highest accuracy still requires all the data”</a:t>
            </a:r>
            <a:endParaRPr/>
          </a:p>
        </p:txBody>
      </p:sp>
      <p:sp>
        <p:nvSpPr>
          <p:cNvPr id="2047" name="Google Shape;2047;p132"/>
          <p:cNvSpPr/>
          <p:nvPr/>
        </p:nvSpPr>
        <p:spPr>
          <a:xfrm>
            <a:off x="2376312" y="1047690"/>
            <a:ext cx="10679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MYTH: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048" name="Google Shape;2048;p132"/>
          <p:cNvSpPr txBox="1"/>
          <p:nvPr/>
        </p:nvSpPr>
        <p:spPr>
          <a:xfrm>
            <a:off x="6629400" y="1394081"/>
            <a:ext cx="4705574" cy="11959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“Learning curves are not always strictly monotonically increasing, and the AL curve can converge differently”</a:t>
            </a:r>
            <a:endParaRPr/>
          </a:p>
        </p:txBody>
      </p:sp>
      <p:sp>
        <p:nvSpPr>
          <p:cNvPr id="2049" name="Google Shape;2049;p132"/>
          <p:cNvSpPr/>
          <p:nvPr/>
        </p:nvSpPr>
        <p:spPr>
          <a:xfrm>
            <a:off x="8674018" y="1047690"/>
            <a:ext cx="98366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050" name="Google Shape;2050;p132"/>
          <p:cNvSpPr/>
          <p:nvPr/>
        </p:nvSpPr>
        <p:spPr>
          <a:xfrm>
            <a:off x="6629400" y="1040015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133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 sz="3100"/>
              <a:t>Misconception #3: Convergence to Supervised Learning</a:t>
            </a:r>
            <a:endParaRPr sz="3100"/>
          </a:p>
        </p:txBody>
      </p:sp>
      <p:sp>
        <p:nvSpPr>
          <p:cNvPr id="2056" name="Google Shape;2056;p133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2057" name="Google Shape;2057;p133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58" name="Google Shape;2058;p133"/>
          <p:cNvSpPr/>
          <p:nvPr/>
        </p:nvSpPr>
        <p:spPr>
          <a:xfrm>
            <a:off x="573253" y="1045080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9" name="Google Shape;2059;p133"/>
          <p:cNvSpPr txBox="1"/>
          <p:nvPr/>
        </p:nvSpPr>
        <p:spPr>
          <a:xfrm>
            <a:off x="838200" y="1394081"/>
            <a:ext cx="4114800" cy="493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“Getting the highest accuracy still requires all the data”</a:t>
            </a:r>
            <a:endParaRPr/>
          </a:p>
        </p:txBody>
      </p:sp>
      <p:sp>
        <p:nvSpPr>
          <p:cNvPr id="2060" name="Google Shape;2060;p133"/>
          <p:cNvSpPr/>
          <p:nvPr/>
        </p:nvSpPr>
        <p:spPr>
          <a:xfrm>
            <a:off x="2376312" y="1047690"/>
            <a:ext cx="10679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MYTH: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061" name="Google Shape;2061;p133"/>
          <p:cNvSpPr txBox="1"/>
          <p:nvPr/>
        </p:nvSpPr>
        <p:spPr>
          <a:xfrm>
            <a:off x="6629400" y="1394081"/>
            <a:ext cx="4705574" cy="11959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b="0" i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“Learning curves are not always strictly monotonically increasing, and the AL curve can converge differently”</a:t>
            </a:r>
            <a:endParaRPr/>
          </a:p>
        </p:txBody>
      </p:sp>
      <p:sp>
        <p:nvSpPr>
          <p:cNvPr id="2062" name="Google Shape;2062;p133"/>
          <p:cNvSpPr/>
          <p:nvPr/>
        </p:nvSpPr>
        <p:spPr>
          <a:xfrm>
            <a:off x="8674018" y="1047690"/>
            <a:ext cx="98366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063" name="Google Shape;2063;p133"/>
          <p:cNvSpPr/>
          <p:nvPr/>
        </p:nvSpPr>
        <p:spPr>
          <a:xfrm>
            <a:off x="6629400" y="1040015"/>
            <a:ext cx="4754880" cy="155448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4" name="Google Shape;2064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2007" y="2892068"/>
            <a:ext cx="4748393" cy="3246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39M6fkkADu4e3ub5OO53Vny0ayHbV6vksjKPm9I0mJ8TZVNId1BWJqUka_qCgvQqLuY-qOW0E-0EiPwMdj8FbHkBmnRuO9u1t7QDQBz4yIt-w0fk04j1JOISRiIwfyHrf237z70Fm2g" id="2065" name="Google Shape;2065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253" y="2791962"/>
            <a:ext cx="4695331" cy="324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6" name="Google Shape;2066;p133"/>
          <p:cNvPicPr preferRelativeResize="0"/>
          <p:nvPr/>
        </p:nvPicPr>
        <p:blipFill rotWithShape="1">
          <a:blip r:embed="rId3">
            <a:alphaModFix/>
          </a:blip>
          <a:srcRect b="74070" l="53461" r="12838" t="7150"/>
          <a:stretch/>
        </p:blipFill>
        <p:spPr>
          <a:xfrm>
            <a:off x="8674018" y="3983787"/>
            <a:ext cx="2897790" cy="1103920"/>
          </a:xfrm>
          <a:prstGeom prst="rect">
            <a:avLst/>
          </a:prstGeom>
          <a:noFill/>
          <a:ln>
            <a:noFill/>
          </a:ln>
        </p:spPr>
      </p:pic>
      <p:sp>
        <p:nvSpPr>
          <p:cNvPr id="2067" name="Google Shape;2067;p133"/>
          <p:cNvSpPr/>
          <p:nvPr/>
        </p:nvSpPr>
        <p:spPr>
          <a:xfrm>
            <a:off x="8674018" y="3200400"/>
            <a:ext cx="1308182" cy="533400"/>
          </a:xfrm>
          <a:prstGeom prst="rect">
            <a:avLst/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133"/>
          <p:cNvSpPr/>
          <p:nvPr/>
        </p:nvSpPr>
        <p:spPr>
          <a:xfrm>
            <a:off x="8674018" y="4148811"/>
            <a:ext cx="2451182" cy="938895"/>
          </a:xfrm>
          <a:prstGeom prst="rect">
            <a:avLst/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9" name="Google Shape;2069;p133"/>
          <p:cNvCxnSpPr>
            <a:stCxn id="2067" idx="2"/>
          </p:cNvCxnSpPr>
          <p:nvPr/>
        </p:nvCxnSpPr>
        <p:spPr>
          <a:xfrm>
            <a:off x="9328109" y="3733800"/>
            <a:ext cx="120600" cy="414900"/>
          </a:xfrm>
          <a:prstGeom prst="straightConnector1">
            <a:avLst/>
          </a:prstGeom>
          <a:noFill/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lg" w="lg" type="stealth"/>
          </a:ln>
        </p:spPr>
      </p:cxn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3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134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Challenges</a:t>
            </a:r>
            <a:endParaRPr/>
          </a:p>
        </p:txBody>
      </p:sp>
      <p:sp>
        <p:nvSpPr>
          <p:cNvPr id="2075" name="Google Shape;2075;p134"/>
          <p:cNvSpPr txBox="1"/>
          <p:nvPr>
            <p:ph idx="1" type="body"/>
          </p:nvPr>
        </p:nvSpPr>
        <p:spPr>
          <a:xfrm>
            <a:off x="381000" y="1524000"/>
            <a:ext cx="11430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No theoretical framework for “AL hyperparameter tuning”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No guarantees regarding “compression rate”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Trade-off between cost and compute power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Sometimes it doesn’t work at all! (only 91% of papers report success)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Sparsity of use cases, especially in certain domains</a:t>
            </a:r>
            <a:endParaRPr/>
          </a:p>
        </p:txBody>
      </p:sp>
      <p:sp>
        <p:nvSpPr>
          <p:cNvPr id="2076" name="Google Shape;2076;p134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77" name="Google Shape;2077;p134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135"/>
          <p:cNvSpPr txBox="1"/>
          <p:nvPr>
            <p:ph type="title"/>
          </p:nvPr>
        </p:nvSpPr>
        <p:spPr>
          <a:xfrm>
            <a:off x="914401" y="2057403"/>
            <a:ext cx="10361615" cy="18287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</a:pPr>
            <a:r>
              <a:rPr lang="en-US"/>
              <a:t>Conclusions</a:t>
            </a:r>
            <a:endParaRPr/>
          </a:p>
        </p:txBody>
      </p:sp>
      <p:sp>
        <p:nvSpPr>
          <p:cNvPr id="2083" name="Google Shape;2083;p135"/>
          <p:cNvSpPr txBox="1"/>
          <p:nvPr>
            <p:ph idx="1" type="subTitle"/>
          </p:nvPr>
        </p:nvSpPr>
        <p:spPr>
          <a:xfrm>
            <a:off x="914401" y="4114800"/>
            <a:ext cx="103632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solidFill>
                  <a:schemeClr val="accent2"/>
                </a:solidFill>
              </a:rPr>
              <a:t>BEFORE WE PART WAYS…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3000">
        <p:fade thruBlk="1"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7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p136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</a:pPr>
            <a:r>
              <a:rPr lang="en-US"/>
              <a:t>Conclusions</a:t>
            </a:r>
            <a:endParaRPr/>
          </a:p>
        </p:txBody>
      </p:sp>
      <p:sp>
        <p:nvSpPr>
          <p:cNvPr id="2089" name="Google Shape;2089;p136"/>
          <p:cNvSpPr txBox="1"/>
          <p:nvPr>
            <p:ph idx="1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2"/>
                </a:solidFill>
              </a:rPr>
              <a:t>WHAT YOU SHOULD REMEMBER FROM THIS SESSION</a:t>
            </a:r>
            <a:endParaRPr/>
          </a:p>
        </p:txBody>
      </p:sp>
      <p:sp>
        <p:nvSpPr>
          <p:cNvPr id="2090" name="Google Shape;2090;p136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1" name="Google Shape;2091;p136"/>
          <p:cNvSpPr txBox="1"/>
          <p:nvPr>
            <p:ph idx="11" type="ftr"/>
          </p:nvPr>
        </p:nvSpPr>
        <p:spPr>
          <a:xfrm>
            <a:off x="3048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2092" name="Google Shape;2092;p136"/>
          <p:cNvSpPr txBox="1"/>
          <p:nvPr/>
        </p:nvSpPr>
        <p:spPr>
          <a:xfrm>
            <a:off x="1219200" y="1455868"/>
            <a:ext cx="9982200" cy="4646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(Good) data is instrumental for Machine Learning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Most data is unstructured and </a:t>
            </a:r>
            <a:r>
              <a:rPr b="1" lang="en-US" sz="2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unlabeled</a:t>
            </a:r>
            <a:endParaRPr/>
          </a:p>
          <a:p>
            <a:pPr indent="-457199" lvl="1" marL="914388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 need labeled data for supervised learning!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 have a Big Data labeling crisis</a:t>
            </a:r>
            <a:endParaRPr/>
          </a:p>
          <a:p>
            <a:pPr indent="-457199" lvl="1" marL="91438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Label faster or smarter?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Active Learning</a:t>
            </a:r>
            <a:endParaRPr/>
          </a:p>
          <a:p>
            <a:pPr indent="-457199" lvl="1" marL="91438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Allows to reduce cost while improving accuracy</a:t>
            </a:r>
            <a:endParaRPr/>
          </a:p>
          <a:p>
            <a:pPr indent="-457199" lvl="1" marL="91438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Is an enhancement on top of your existing model</a:t>
            </a:r>
            <a:endParaRPr/>
          </a:p>
          <a:p>
            <a:pPr indent="-457199" lvl="1" marL="91438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Is a strategy/algorithm, not a model</a:t>
            </a:r>
            <a:endParaRPr/>
          </a:p>
          <a:p>
            <a:pPr indent="-457199" lvl="1" marL="91438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but can be hard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6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0"/>
          <p:cNvSpPr txBox="1"/>
          <p:nvPr>
            <p:ph type="title"/>
          </p:nvPr>
        </p:nvSpPr>
        <p:spPr>
          <a:xfrm>
            <a:off x="381000" y="0"/>
            <a:ext cx="1143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/>
              <a:t>A World of Infinite Data?</a:t>
            </a:r>
            <a:endParaRPr/>
          </a:p>
        </p:txBody>
      </p:sp>
      <p:sp>
        <p:nvSpPr>
          <p:cNvPr id="481" name="Google Shape;481;p60"/>
          <p:cNvSpPr txBox="1"/>
          <p:nvPr>
            <p:ph idx="2" type="body"/>
          </p:nvPr>
        </p:nvSpPr>
        <p:spPr>
          <a:xfrm>
            <a:off x="381000" y="914400"/>
            <a:ext cx="1143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WHY BIG DATA MAKES ML SCIENTISTS HAPPY</a:t>
            </a:r>
            <a:endParaRPr/>
          </a:p>
        </p:txBody>
      </p:sp>
      <p:sp>
        <p:nvSpPr>
          <p:cNvPr id="482" name="Google Shape;482;p60"/>
          <p:cNvSpPr txBox="1"/>
          <p:nvPr>
            <p:ph idx="11" type="ftr"/>
          </p:nvPr>
        </p:nvSpPr>
        <p:spPr>
          <a:xfrm>
            <a:off x="838200" y="6553200"/>
            <a:ext cx="8305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Proprietary and Confidential  - Do Not Distribute  I  © 2018 Figure Eight. All Rights Reserved. </a:t>
            </a:r>
            <a:endParaRPr/>
          </a:p>
        </p:txBody>
      </p:sp>
      <p:sp>
        <p:nvSpPr>
          <p:cNvPr id="483" name="Google Shape;483;p60"/>
          <p:cNvSpPr txBox="1"/>
          <p:nvPr>
            <p:ph idx="12" type="sldNum"/>
          </p:nvPr>
        </p:nvSpPr>
        <p:spPr>
          <a:xfrm>
            <a:off x="10972800" y="64770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4" name="Google Shape;48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78977" y="838200"/>
            <a:ext cx="4800600" cy="5454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1524000"/>
            <a:ext cx="5334000" cy="41744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6" name="Google Shape;486;p60"/>
          <p:cNvCxnSpPr/>
          <p:nvPr/>
        </p:nvCxnSpPr>
        <p:spPr>
          <a:xfrm rot="10800000">
            <a:off x="5105400" y="3308351"/>
            <a:ext cx="0" cy="20574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87" name="Google Shape;487;p60"/>
          <p:cNvCxnSpPr/>
          <p:nvPr/>
        </p:nvCxnSpPr>
        <p:spPr>
          <a:xfrm rot="10800000">
            <a:off x="4876800" y="3810000"/>
            <a:ext cx="0" cy="1555751"/>
          </a:xfrm>
          <a:prstGeom prst="straightConnector1">
            <a:avLst/>
          </a:prstGeom>
          <a:noFill/>
          <a:ln cap="rnd" cmpd="sng" w="50800">
            <a:solidFill>
              <a:srgbClr val="D3D5D3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88" name="Google Shape;488;p60"/>
          <p:cNvCxnSpPr/>
          <p:nvPr/>
        </p:nvCxnSpPr>
        <p:spPr>
          <a:xfrm>
            <a:off x="990600" y="3308351"/>
            <a:ext cx="4114800" cy="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89" name="Google Shape;489;p60"/>
          <p:cNvCxnSpPr/>
          <p:nvPr/>
        </p:nvCxnSpPr>
        <p:spPr>
          <a:xfrm>
            <a:off x="990600" y="3810000"/>
            <a:ext cx="3886200" cy="0"/>
          </a:xfrm>
          <a:prstGeom prst="straightConnector1">
            <a:avLst/>
          </a:prstGeom>
          <a:noFill/>
          <a:ln cap="rnd" cmpd="sng" w="50800">
            <a:solidFill>
              <a:srgbClr val="D3D5D3"/>
            </a:solidFill>
            <a:prstDash val="dot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Figure-Eight-Master">
  <a:themeElements>
    <a:clrScheme name="Figure Eight">
      <a:dk1>
        <a:srgbClr val="3F3F42"/>
      </a:dk1>
      <a:lt1>
        <a:srgbClr val="FFFFFF"/>
      </a:lt1>
      <a:dk2>
        <a:srgbClr val="1B3D32"/>
      </a:dk2>
      <a:lt2>
        <a:srgbClr val="ECEDEC"/>
      </a:lt2>
      <a:accent1>
        <a:srgbClr val="75C393"/>
      </a:accent1>
      <a:accent2>
        <a:srgbClr val="33CCD1"/>
      </a:accent2>
      <a:accent3>
        <a:srgbClr val="008D9E"/>
      </a:accent3>
      <a:accent4>
        <a:srgbClr val="7C87AB"/>
      </a:accent4>
      <a:accent5>
        <a:srgbClr val="C66398"/>
      </a:accent5>
      <a:accent6>
        <a:srgbClr val="DBF0E2"/>
      </a:accent6>
      <a:hlink>
        <a:srgbClr val="CBF2F2"/>
      </a:hlink>
      <a:folHlink>
        <a:srgbClr val="BEE3E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igure-Eight-Master">
  <a:themeElements>
    <a:clrScheme name="Figure Eight">
      <a:dk1>
        <a:srgbClr val="3F3F42"/>
      </a:dk1>
      <a:lt1>
        <a:srgbClr val="FFFFFF"/>
      </a:lt1>
      <a:dk2>
        <a:srgbClr val="1B3D32"/>
      </a:dk2>
      <a:lt2>
        <a:srgbClr val="ECEDEC"/>
      </a:lt2>
      <a:accent1>
        <a:srgbClr val="75C393"/>
      </a:accent1>
      <a:accent2>
        <a:srgbClr val="33CCD1"/>
      </a:accent2>
      <a:accent3>
        <a:srgbClr val="008D9E"/>
      </a:accent3>
      <a:accent4>
        <a:srgbClr val="7C87AB"/>
      </a:accent4>
      <a:accent5>
        <a:srgbClr val="C66398"/>
      </a:accent5>
      <a:accent6>
        <a:srgbClr val="DBF0E2"/>
      </a:accent6>
      <a:hlink>
        <a:srgbClr val="CBF2F2"/>
      </a:hlink>
      <a:folHlink>
        <a:srgbClr val="BEE3E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