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9" r:id="rId4"/>
    <p:sldMasterId id="2147483670" r:id="rId5"/>
    <p:sldMasterId id="2147483671" r:id="rId6"/>
    <p:sldMasterId id="214748367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</p:sldIdLst>
  <p:sldSz cy="6858000" cx="12192000"/>
  <p:notesSz cx="6858000" cy="9144000"/>
  <p:embeddedFontLst>
    <p:embeddedFont>
      <p:font typeface="Source Sans Pr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792">
          <p15:clr>
            <a:srgbClr val="A4A3A4"/>
          </p15:clr>
        </p15:guide>
        <p15:guide id="2" pos="504">
          <p15:clr>
            <a:srgbClr val="A4A3A4"/>
          </p15:clr>
        </p15:guide>
        <p15:guide id="3" pos="7176">
          <p15:clr>
            <a:srgbClr val="A4A3A4"/>
          </p15:clr>
        </p15:guide>
        <p15:guide id="4" orient="horz" pos="7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792" orient="horz"/>
        <p:guide pos="504"/>
        <p:guide pos="7176"/>
        <p:guide pos="76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SourceSansPro-regular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font" Target="fonts/SourceSansPro-italic.fntdata"/><Relationship Id="rId30" Type="http://schemas.openxmlformats.org/officeDocument/2006/relationships/font" Target="fonts/SourceSansPro-bold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32" Type="http://schemas.openxmlformats.org/officeDocument/2006/relationships/font" Target="fonts/SourceSansPro-boldItalic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35dfc3a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35dfc3a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35dfc3af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35dfc3af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d6885b2dd_1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3d6885b2dd_1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cf168e5e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cf168e5e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6c5bb2559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6c5bb2559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ddc081c9d_0_2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3ddc081c9d_0_2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cf168e5e7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cf168e5e7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d768954b0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d768954b0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3d768954b0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46c5bb2559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46c5bb2559_0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6c5bb2559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46c5bb2559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6c5bb2559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6c5bb255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ddc081c9d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ddc081c9d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ddc081c9d_0_6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ddc081c9d_0_6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3ddc081c9d_0_6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d768954b0_0_2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3d768954b0_0_2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ddc081c9d_0_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3ddc081c9d_0_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ddc081c9d_0_5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ddc081c9d_0_5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1ee30e3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1ee30e3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jp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Relationship Id="rId3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1511644" y="4563305"/>
            <a:ext cx="4370173" cy="12025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945" y="1779373"/>
            <a:ext cx="2650521" cy="66726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>
            <p:ph idx="2" type="body"/>
          </p:nvPr>
        </p:nvSpPr>
        <p:spPr>
          <a:xfrm>
            <a:off x="1511644" y="3150506"/>
            <a:ext cx="9144000" cy="1248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92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69" name="Google Shape;69;p14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8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84" name="Google Shape;84;p18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5" name="Google Shape;85;p18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89" name="Google Shape;89;p1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/>
          <p:nvPr>
            <p:ph idx="1" type="subTitle"/>
          </p:nvPr>
        </p:nvSpPr>
        <p:spPr>
          <a:xfrm>
            <a:off x="1511644" y="4563305"/>
            <a:ext cx="4370100" cy="12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pic>
        <p:nvPicPr>
          <p:cNvPr id="103" name="Google Shape;10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945" y="1779373"/>
            <a:ext cx="2650520" cy="66726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3"/>
          <p:cNvSpPr txBox="1"/>
          <p:nvPr>
            <p:ph idx="2" type="body"/>
          </p:nvPr>
        </p:nvSpPr>
        <p:spPr>
          <a:xfrm>
            <a:off x="1511644" y="3150506"/>
            <a:ext cx="9144000" cy="12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92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tarburs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838200" y="365126"/>
            <a:ext cx="10515600" cy="748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Font typeface="Source Sans Pro"/>
              <a:buNone/>
              <a:defRPr b="0" i="0" sz="39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838200" y="1362975"/>
            <a:ext cx="10515600" cy="4451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92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2398472" y="61502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1352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8406" y="6130072"/>
            <a:ext cx="1400420" cy="352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type="title"/>
          </p:nvPr>
        </p:nvSpPr>
        <p:spPr>
          <a:xfrm>
            <a:off x="838200" y="365126"/>
            <a:ext cx="10515600" cy="7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Font typeface="Source Sans Pro"/>
              <a:buNone/>
              <a:defRPr b="0" i="0" sz="39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07" name="Google Shape;107;p24"/>
          <p:cNvSpPr txBox="1"/>
          <p:nvPr>
            <p:ph idx="1" type="body"/>
          </p:nvPr>
        </p:nvSpPr>
        <p:spPr>
          <a:xfrm>
            <a:off x="838200" y="1362975"/>
            <a:ext cx="10515600" cy="44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92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8" name="Google Shape;108;p24"/>
          <p:cNvSpPr txBox="1"/>
          <p:nvPr>
            <p:ph idx="11" type="ftr"/>
          </p:nvPr>
        </p:nvSpPr>
        <p:spPr>
          <a:xfrm>
            <a:off x="2398472" y="615028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9" name="Google Shape;109;p24"/>
          <p:cNvSpPr txBox="1"/>
          <p:nvPr>
            <p:ph idx="12" type="sldNum"/>
          </p:nvPr>
        </p:nvSpPr>
        <p:spPr>
          <a:xfrm>
            <a:off x="8610600" y="61352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0" name="Google Shape;11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8406" y="6130072"/>
            <a:ext cx="1400420" cy="352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/>
          <p:nvPr>
            <p:ph type="title"/>
          </p:nvPr>
        </p:nvSpPr>
        <p:spPr>
          <a:xfrm>
            <a:off x="838201" y="2567654"/>
            <a:ext cx="3797700" cy="17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Font typeface="Source Sans Pro"/>
              <a:buNone/>
              <a:defRPr b="0" i="0" sz="39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13" name="Google Shape;113;p25"/>
          <p:cNvSpPr txBox="1"/>
          <p:nvPr>
            <p:ph idx="11" type="ftr"/>
          </p:nvPr>
        </p:nvSpPr>
        <p:spPr>
          <a:xfrm>
            <a:off x="2398472" y="615028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200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pic>
        <p:nvPicPr>
          <p:cNvPr id="114" name="Google Shape;11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406" y="6130072"/>
            <a:ext cx="1400420" cy="352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838201" y="2567654"/>
            <a:ext cx="3797647" cy="1726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Font typeface="Source Sans Pro"/>
              <a:buNone/>
              <a:defRPr b="0" i="0" sz="39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2398472" y="61502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406" y="6130072"/>
            <a:ext cx="1400420" cy="352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/>
          <a:lstStyle>
            <a:lvl1pPr lvl="0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/>
          <a:lstStyle>
            <a:lvl1pPr indent="-381000" lvl="0" marL="457200" rtl="0"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1pPr>
            <a:lvl2pPr indent="-355600" lvl="1" marL="9144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indent="-349250" lvl="2" marL="137160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3pPr>
            <a:lvl4pPr indent="-330200" lvl="3" marL="18288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5pPr>
            <a:lvl6pPr indent="-349250" lvl="5" marL="274320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idx="1" type="subTitle"/>
          </p:nvPr>
        </p:nvSpPr>
        <p:spPr>
          <a:xfrm>
            <a:off x="1511644" y="4563305"/>
            <a:ext cx="4370100" cy="12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pic>
        <p:nvPicPr>
          <p:cNvPr id="39" name="Google Shape;3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945" y="1779373"/>
            <a:ext cx="2650520" cy="66726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/>
          <p:nvPr>
            <p:ph idx="2" type="body"/>
          </p:nvPr>
        </p:nvSpPr>
        <p:spPr>
          <a:xfrm>
            <a:off x="1511644" y="3150506"/>
            <a:ext cx="9144000" cy="12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92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838200" y="365126"/>
            <a:ext cx="10515600" cy="7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Font typeface="Source Sans Pro"/>
              <a:buNone/>
              <a:defRPr b="0" i="0" sz="39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8"/>
          <p:cNvSpPr txBox="1"/>
          <p:nvPr>
            <p:ph idx="1" type="body"/>
          </p:nvPr>
        </p:nvSpPr>
        <p:spPr>
          <a:xfrm>
            <a:off x="838200" y="1362975"/>
            <a:ext cx="10515600" cy="44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92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1" type="ftr"/>
          </p:nvPr>
        </p:nvSpPr>
        <p:spPr>
          <a:xfrm>
            <a:off x="2398472" y="615028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610600" y="61352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" name="Google Shape;4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8406" y="6130072"/>
            <a:ext cx="1400420" cy="352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type="title"/>
          </p:nvPr>
        </p:nvSpPr>
        <p:spPr>
          <a:xfrm>
            <a:off x="838201" y="2567654"/>
            <a:ext cx="3797700" cy="17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Font typeface="Source Sans Pro"/>
              <a:buNone/>
              <a:defRPr b="0" i="0" sz="39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Google Shape;49;p9"/>
          <p:cNvSpPr txBox="1"/>
          <p:nvPr>
            <p:ph idx="11" type="ftr"/>
          </p:nvPr>
        </p:nvSpPr>
        <p:spPr>
          <a:xfrm>
            <a:off x="2398472" y="615028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406" y="6130072"/>
            <a:ext cx="1400420" cy="352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58" name="Google Shape;58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6"/>
            <a:ext cx="10515600" cy="748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Font typeface="Source Sans Pro"/>
              <a:buNone/>
              <a:defRPr b="0" i="0" sz="39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274641"/>
            <a:ext cx="10515600" cy="4540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92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2280139" y="612653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8610600" y="61352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838200" y="365126"/>
            <a:ext cx="10515600" cy="7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Font typeface="Source Sans Pro"/>
              <a:buNone/>
              <a:defRPr b="0" i="0" sz="39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838200" y="1274641"/>
            <a:ext cx="10515600" cy="45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92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1" type="ftr"/>
          </p:nvPr>
        </p:nvSpPr>
        <p:spPr>
          <a:xfrm>
            <a:off x="2280139" y="612653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610600" y="61352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type="title"/>
          </p:nvPr>
        </p:nvSpPr>
        <p:spPr>
          <a:xfrm>
            <a:off x="838200" y="365126"/>
            <a:ext cx="10515600" cy="7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Font typeface="Source Sans Pro"/>
              <a:buNone/>
              <a:defRPr b="0" i="0" sz="39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838200" y="1274641"/>
            <a:ext cx="10515600" cy="45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92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9" name="Google Shape;99;p22"/>
          <p:cNvSpPr txBox="1"/>
          <p:nvPr>
            <p:ph idx="11" type="ftr"/>
          </p:nvPr>
        </p:nvSpPr>
        <p:spPr>
          <a:xfrm>
            <a:off x="2280139" y="612653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0" name="Google Shape;100;p22"/>
          <p:cNvSpPr txBox="1"/>
          <p:nvPr>
            <p:ph idx="12" type="sldNum"/>
          </p:nvPr>
        </p:nvSpPr>
        <p:spPr>
          <a:xfrm>
            <a:off x="8610600" y="61352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  <p:sldLayoutId id="2147483667" r:id="rId2"/>
    <p:sldLayoutId id="2147483668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hyperlink" Target="http://www.starburstdata.com" TargetMode="External"/><Relationship Id="rId5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starburstdata.com/presto-aws-cloud/" TargetMode="External"/><Relationship Id="rId4" Type="http://schemas.openxmlformats.org/officeDocument/2006/relationships/hyperlink" Target="https://www.starburstdata.com/technical-blog/presto-available-on-aws-marketplace/" TargetMode="External"/><Relationship Id="rId5" Type="http://schemas.openxmlformats.org/officeDocument/2006/relationships/image" Target="../media/image25.png"/><Relationship Id="rId6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starburstdata.com/presto-azure/" TargetMode="External"/><Relationship Id="rId4" Type="http://schemas.openxmlformats.org/officeDocument/2006/relationships/hyperlink" Target="https://azure.microsoft.com/en-us/blog/azure-hdinsight-and-starburst-brings-presto-to-microsoft-azure-customers/" TargetMode="External"/><Relationship Id="rId5" Type="http://schemas.openxmlformats.org/officeDocument/2006/relationships/image" Target="../media/image3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tarburstdata.com/technical-blog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Relationship Id="rId4" Type="http://schemas.openxmlformats.org/officeDocument/2006/relationships/hyperlink" Target="https://www.starburstdata.com/presto-benchmarks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png"/><Relationship Id="rId4" Type="http://schemas.openxmlformats.org/officeDocument/2006/relationships/image" Target="../media/image29.png"/><Relationship Id="rId5" Type="http://schemas.openxmlformats.org/officeDocument/2006/relationships/hyperlink" Target="https://www.starburstdata.com/presto-aws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starburstdata.com/technical-blog/" TargetMode="External"/><Relationship Id="rId4" Type="http://schemas.openxmlformats.org/officeDocument/2006/relationships/hyperlink" Target="https://fivetran.com/blog/warehouse-benchmark" TargetMode="External"/><Relationship Id="rId5" Type="http://schemas.openxmlformats.org/officeDocument/2006/relationships/hyperlink" Target="https://www.concurrencylabs.com/blog/starburst-presto-vs-aws-emr-sql/" TargetMode="External"/><Relationship Id="rId6" Type="http://schemas.openxmlformats.org/officeDocument/2006/relationships/hyperlink" Target="http://bytes.schibsted.com/bigdata-sql-query-engine-benchmark/" TargetMode="External"/><Relationship Id="rId7" Type="http://schemas.openxmlformats.org/officeDocument/2006/relationships/hyperlink" Target="https://virtuslab.com/blog/benchmarking-spark-sql-presto-hive-bi-processing-googles-cloud-dataproc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png"/><Relationship Id="rId4" Type="http://schemas.openxmlformats.org/officeDocument/2006/relationships/hyperlink" Target="https://www.starburstdata.com/presto-enterprise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jpg"/><Relationship Id="rId4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starburstdata.com/technical-blog/" TargetMode="External"/><Relationship Id="rId4" Type="http://schemas.openxmlformats.org/officeDocument/2006/relationships/hyperlink" Target="http://www.starburstdata.com/newsletter" TargetMode="External"/><Relationship Id="rId5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hyperlink" Target="https://github.com/prestodb/presto/wiki/Presto-Users" TargetMode="External"/><Relationship Id="rId5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5.jpg"/><Relationship Id="rId4" Type="http://schemas.openxmlformats.org/officeDocument/2006/relationships/image" Target="../media/image16.png"/><Relationship Id="rId5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starburstdata.com/latest/functions.htm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Relationship Id="rId4" Type="http://schemas.openxmlformats.org/officeDocument/2006/relationships/image" Target="../media/image20.png"/><Relationship Id="rId5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/>
          <p:nvPr>
            <p:ph idx="1" type="subTitle"/>
          </p:nvPr>
        </p:nvSpPr>
        <p:spPr>
          <a:xfrm>
            <a:off x="8825650" y="5866800"/>
            <a:ext cx="32853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/>
              <a:t>Kamil Bajda-Pawlikowski</a:t>
            </a:r>
            <a:br>
              <a:rPr lang="en-US"/>
            </a:br>
            <a:r>
              <a:rPr i="1" lang="en-US"/>
              <a:t>Co-founder and CTO</a:t>
            </a:r>
            <a:endParaRPr i="1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i="1" lang="en-US" u="sng">
                <a:solidFill>
                  <a:srgbClr val="FFFFFF"/>
                </a:solidFill>
                <a:hlinkClick r:id="rId4"/>
              </a:rPr>
              <a:t>www.starburstdata.com</a:t>
            </a:r>
            <a:endParaRPr i="1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i="1"/>
          </a:p>
        </p:txBody>
      </p:sp>
      <p:sp>
        <p:nvSpPr>
          <p:cNvPr id="120" name="Google Shape;120;p26"/>
          <p:cNvSpPr txBox="1"/>
          <p:nvPr>
            <p:ph idx="2" type="body"/>
          </p:nvPr>
        </p:nvSpPr>
        <p:spPr>
          <a:xfrm>
            <a:off x="70175" y="4401325"/>
            <a:ext cx="67983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Fast SQL-on-Anything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1" name="Google Shape;121;p26"/>
          <p:cNvSpPr txBox="1"/>
          <p:nvPr>
            <p:ph idx="1" type="subTitle"/>
          </p:nvPr>
        </p:nvSpPr>
        <p:spPr>
          <a:xfrm>
            <a:off x="131950" y="5866800"/>
            <a:ext cx="23850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/>
              <a:t>DataEngConf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/>
              <a:t>2018 @ NYC</a:t>
            </a:r>
            <a:endParaRPr/>
          </a:p>
        </p:txBody>
      </p:sp>
      <p:pic>
        <p:nvPicPr>
          <p:cNvPr id="122" name="Google Shape;122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03600" y="2669251"/>
            <a:ext cx="4925526" cy="153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rgbClr val="000000"/>
                </a:solidFill>
                <a:hlinkClick r:id="rId3"/>
              </a:rPr>
              <a:t>https://www.starburstdata.com/presto-aws-cloud/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rgbClr val="000000"/>
                </a:solidFill>
                <a:hlinkClick r:id="rId4"/>
              </a:rPr>
              <a:t>https://www.starburstdata.com/technical-blog/presto-available-on-aws-marketplace/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5"/>
          <p:cNvSpPr txBox="1"/>
          <p:nvPr>
            <p:ph type="title"/>
          </p:nvPr>
        </p:nvSpPr>
        <p:spPr>
          <a:xfrm>
            <a:off x="612475" y="3097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latin typeface="Source Sans Pro"/>
                <a:ea typeface="Source Sans Pro"/>
                <a:cs typeface="Source Sans Pro"/>
                <a:sym typeface="Source Sans Pro"/>
              </a:rPr>
              <a:t>Presto on AWS</a:t>
            </a:r>
            <a:endParaRPr sz="3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8" name="Google Shape;198;p35"/>
          <p:cNvSpPr txBox="1"/>
          <p:nvPr/>
        </p:nvSpPr>
        <p:spPr>
          <a:xfrm>
            <a:off x="7179750" y="1755875"/>
            <a:ext cx="4541400" cy="23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/>
              <a:t>Fully integrated with AWS: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Amazon S3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/>
              <a:t>AWS Glue Catalog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/>
              <a:t>Autoscaling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/>
              <a:t>AWS Marketplace</a:t>
            </a:r>
            <a:endParaRPr sz="1800"/>
          </a:p>
        </p:txBody>
      </p:sp>
      <p:pic>
        <p:nvPicPr>
          <p:cNvPr id="199" name="Google Shape;19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750" y="2056925"/>
            <a:ext cx="333375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2049" y="2253875"/>
            <a:ext cx="3401500" cy="121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rgbClr val="000000"/>
                </a:solidFill>
                <a:hlinkClick r:id="rId3"/>
              </a:rPr>
              <a:t>https://www.starburstdata.com/presto-azure/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rgbClr val="000000"/>
                </a:solidFill>
                <a:hlinkClick r:id="rId4"/>
              </a:rPr>
              <a:t>https://azure.microsoft.com/en-us/blog/azure-hdinsight-and-starburst-brings-presto-to-microsoft-azure-customers/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6"/>
          <p:cNvSpPr txBox="1"/>
          <p:nvPr>
            <p:ph type="title"/>
          </p:nvPr>
        </p:nvSpPr>
        <p:spPr>
          <a:xfrm>
            <a:off x="622850" y="32011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latin typeface="Source Sans Pro"/>
                <a:ea typeface="Source Sans Pro"/>
                <a:cs typeface="Source Sans Pro"/>
                <a:sym typeface="Source Sans Pro"/>
              </a:rPr>
              <a:t>Presto on Azure </a:t>
            </a:r>
            <a:endParaRPr sz="3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07" name="Google Shape;20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5650" y="1536613"/>
            <a:ext cx="5829300" cy="27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6"/>
          <p:cNvSpPr txBox="1"/>
          <p:nvPr/>
        </p:nvSpPr>
        <p:spPr>
          <a:xfrm>
            <a:off x="7179750" y="1755875"/>
            <a:ext cx="4541400" cy="23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/>
              <a:t>Fully integrated with Azure HDInsight: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Azure Blob Storage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/>
              <a:t>Azure Data Lake Storage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/>
              <a:t>External Hive Metastore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/>
              <a:t>Microsoft PowerBI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/>
          <p:nvPr>
            <p:ph type="title"/>
          </p:nvPr>
        </p:nvSpPr>
        <p:spPr>
          <a:xfrm>
            <a:off x="838200" y="2567650"/>
            <a:ext cx="4114800" cy="17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Font typeface="Source Sans Pro"/>
              <a:buNone/>
            </a:pPr>
            <a:r>
              <a:rPr b="1" lang="en-US"/>
              <a:t>Presto</a:t>
            </a:r>
            <a:r>
              <a:rPr b="1" lang="en-US"/>
              <a:t> Performance</a:t>
            </a:r>
            <a:endParaRPr b="1"/>
          </a:p>
        </p:txBody>
      </p:sp>
      <p:sp>
        <p:nvSpPr>
          <p:cNvPr id="214" name="Google Shape;214;p37"/>
          <p:cNvSpPr txBox="1"/>
          <p:nvPr>
            <p:ph idx="4294967295" type="sldNum"/>
          </p:nvPr>
        </p:nvSpPr>
        <p:spPr>
          <a:xfrm>
            <a:off x="9448800" y="613568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b="0" i="0" sz="1200">
              <a:solidFill>
                <a:srgbClr val="88C2C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5" name="Google Shape;215;p37"/>
          <p:cNvSpPr txBox="1"/>
          <p:nvPr>
            <p:ph idx="11" type="ftr"/>
          </p:nvPr>
        </p:nvSpPr>
        <p:spPr>
          <a:xfrm>
            <a:off x="2398472" y="615028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© 2018</a:t>
            </a:r>
            <a:endParaRPr b="0" i="0" sz="1200">
              <a:solidFill>
                <a:srgbClr val="88C2C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8"/>
          <p:cNvSpPr txBox="1"/>
          <p:nvPr>
            <p:ph type="title"/>
          </p:nvPr>
        </p:nvSpPr>
        <p:spPr>
          <a:xfrm>
            <a:off x="838200" y="365126"/>
            <a:ext cx="10515600" cy="748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Built for Performance</a:t>
            </a:r>
            <a:endParaRPr/>
          </a:p>
        </p:txBody>
      </p:sp>
      <p:sp>
        <p:nvSpPr>
          <p:cNvPr id="221" name="Google Shape;221;p38"/>
          <p:cNvSpPr txBox="1"/>
          <p:nvPr>
            <p:ph idx="1" type="body"/>
          </p:nvPr>
        </p:nvSpPr>
        <p:spPr>
          <a:xfrm>
            <a:off x="838200" y="1362975"/>
            <a:ext cx="10515600" cy="445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Query Execution Engine:</a:t>
            </a:r>
            <a:br>
              <a:rPr lang="en-US">
                <a:solidFill>
                  <a:srgbClr val="000000"/>
                </a:solidFill>
              </a:rPr>
            </a:br>
            <a:endParaRPr sz="1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MPP-style </a:t>
            </a:r>
            <a:r>
              <a:rPr b="1" lang="en-US">
                <a:solidFill>
                  <a:srgbClr val="000000"/>
                </a:solidFill>
              </a:rPr>
              <a:t>pipelined </a:t>
            </a:r>
            <a:r>
              <a:rPr lang="en-US">
                <a:solidFill>
                  <a:srgbClr val="000000"/>
                </a:solidFill>
              </a:rPr>
              <a:t>in-memory execution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b="1" lang="en-US">
                <a:solidFill>
                  <a:srgbClr val="000000"/>
                </a:solidFill>
              </a:rPr>
              <a:t>Columnar </a:t>
            </a:r>
            <a:r>
              <a:rPr lang="en-US">
                <a:solidFill>
                  <a:srgbClr val="000000"/>
                </a:solidFill>
              </a:rPr>
              <a:t>and </a:t>
            </a:r>
            <a:r>
              <a:rPr b="1" lang="en-US">
                <a:solidFill>
                  <a:srgbClr val="000000"/>
                </a:solidFill>
              </a:rPr>
              <a:t>vectorized </a:t>
            </a:r>
            <a:r>
              <a:rPr lang="en-US">
                <a:solidFill>
                  <a:srgbClr val="000000"/>
                </a:solidFill>
              </a:rPr>
              <a:t>data processing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Runtime query </a:t>
            </a:r>
            <a:r>
              <a:rPr b="1" lang="en-US">
                <a:solidFill>
                  <a:srgbClr val="000000"/>
                </a:solidFill>
              </a:rPr>
              <a:t>bytecode compilation</a:t>
            </a:r>
            <a:endParaRPr b="1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Memory </a:t>
            </a:r>
            <a:r>
              <a:rPr b="1" lang="en-US">
                <a:solidFill>
                  <a:srgbClr val="000000"/>
                </a:solidFill>
              </a:rPr>
              <a:t>efficient </a:t>
            </a:r>
            <a:r>
              <a:rPr lang="en-US">
                <a:solidFill>
                  <a:srgbClr val="000000"/>
                </a:solidFill>
              </a:rPr>
              <a:t>data structures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Multi-threaded </a:t>
            </a:r>
            <a:r>
              <a:rPr b="1" lang="en-US">
                <a:solidFill>
                  <a:srgbClr val="000000"/>
                </a:solidFill>
              </a:rPr>
              <a:t>multi-core</a:t>
            </a:r>
            <a:r>
              <a:rPr lang="en-US">
                <a:solidFill>
                  <a:srgbClr val="000000"/>
                </a:solidFill>
              </a:rPr>
              <a:t> execution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Optimized readers for </a:t>
            </a:r>
            <a:r>
              <a:rPr b="1" lang="en-US">
                <a:solidFill>
                  <a:srgbClr val="000000"/>
                </a:solidFill>
              </a:rPr>
              <a:t>columnar formats</a:t>
            </a:r>
            <a:r>
              <a:rPr lang="en-US">
                <a:solidFill>
                  <a:srgbClr val="000000"/>
                </a:solidFill>
              </a:rPr>
              <a:t> (ORC and Parquet)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Now also </a:t>
            </a:r>
            <a:r>
              <a:rPr b="1" lang="en-US">
                <a:solidFill>
                  <a:srgbClr val="000000"/>
                </a:solidFill>
              </a:rPr>
              <a:t>Cost-Based Optimizer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</a:endParaRPr>
          </a:p>
        </p:txBody>
      </p:sp>
      <p:sp>
        <p:nvSpPr>
          <p:cNvPr id="222" name="Google Shape;222;p38"/>
          <p:cNvSpPr txBox="1"/>
          <p:nvPr>
            <p:ph idx="12" type="sldNum"/>
          </p:nvPr>
        </p:nvSpPr>
        <p:spPr>
          <a:xfrm>
            <a:off x="8610600" y="61352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3" name="Google Shape;223;p38"/>
          <p:cNvSpPr txBox="1"/>
          <p:nvPr>
            <p:ph idx="11" type="ftr"/>
          </p:nvPr>
        </p:nvSpPr>
        <p:spPr>
          <a:xfrm>
            <a:off x="2398472" y="615028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© 2018</a:t>
            </a:r>
            <a:endParaRPr b="0" i="0" sz="1200">
              <a:solidFill>
                <a:srgbClr val="88C2C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9"/>
          <p:cNvSpPr txBox="1"/>
          <p:nvPr>
            <p:ph type="title"/>
          </p:nvPr>
        </p:nvSpPr>
        <p:spPr>
          <a:xfrm>
            <a:off x="838200" y="365126"/>
            <a:ext cx="10515600" cy="748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CBO in a nutshell</a:t>
            </a:r>
            <a:endParaRPr/>
          </a:p>
        </p:txBody>
      </p:sp>
      <p:sp>
        <p:nvSpPr>
          <p:cNvPr id="229" name="Google Shape;229;p39"/>
          <p:cNvSpPr txBox="1"/>
          <p:nvPr>
            <p:ph idx="1" type="body"/>
          </p:nvPr>
        </p:nvSpPr>
        <p:spPr>
          <a:xfrm>
            <a:off x="838200" y="1362975"/>
            <a:ext cx="10515600" cy="445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Cost-Based Optimizer v1 includes: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support for </a:t>
            </a:r>
            <a:r>
              <a:rPr b="1" lang="en-US">
                <a:solidFill>
                  <a:srgbClr val="000000"/>
                </a:solidFill>
              </a:rPr>
              <a:t>statistics </a:t>
            </a:r>
            <a:r>
              <a:rPr lang="en-US">
                <a:solidFill>
                  <a:srgbClr val="000000"/>
                </a:solidFill>
              </a:rPr>
              <a:t>stored in Hive Metastore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b="1" lang="en-US">
                <a:solidFill>
                  <a:srgbClr val="000000"/>
                </a:solidFill>
              </a:rPr>
              <a:t>join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b="1" lang="en-US">
                <a:solidFill>
                  <a:srgbClr val="000000"/>
                </a:solidFill>
              </a:rPr>
              <a:t>reordering </a:t>
            </a:r>
            <a:r>
              <a:rPr lang="en-US">
                <a:solidFill>
                  <a:srgbClr val="000000"/>
                </a:solidFill>
              </a:rPr>
              <a:t>based on selectivity estimates and cost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automatic </a:t>
            </a:r>
            <a:r>
              <a:rPr b="1" lang="en-US">
                <a:solidFill>
                  <a:srgbClr val="000000"/>
                </a:solidFill>
              </a:rPr>
              <a:t>join type</a:t>
            </a:r>
            <a:r>
              <a:rPr lang="en-US">
                <a:solidFill>
                  <a:srgbClr val="000000"/>
                </a:solidFill>
              </a:rPr>
              <a:t> selection (</a:t>
            </a:r>
            <a:r>
              <a:rPr lang="en-US">
                <a:solidFill>
                  <a:srgbClr val="000000"/>
                </a:solidFill>
              </a:rPr>
              <a:t>repartitioned</a:t>
            </a:r>
            <a:r>
              <a:rPr lang="en-US">
                <a:solidFill>
                  <a:srgbClr val="000000"/>
                </a:solidFill>
              </a:rPr>
              <a:t> vs broadcast)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automatic left/right </a:t>
            </a:r>
            <a:r>
              <a:rPr b="1" lang="en-US">
                <a:solidFill>
                  <a:srgbClr val="000000"/>
                </a:solidFill>
              </a:rPr>
              <a:t>side selection</a:t>
            </a:r>
            <a:r>
              <a:rPr lang="en-US">
                <a:solidFill>
                  <a:srgbClr val="000000"/>
                </a:solidFill>
              </a:rPr>
              <a:t> for joined tables 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br>
              <a:rPr lang="en-US">
                <a:solidFill>
                  <a:srgbClr val="000000"/>
                </a:solidFill>
              </a:rPr>
            </a:br>
            <a:r>
              <a:rPr lang="en-US" u="sng">
                <a:solidFill>
                  <a:srgbClr val="000000"/>
                </a:solidFill>
                <a:hlinkClick r:id="rId3"/>
              </a:rPr>
              <a:t>https://www.starburstdata.com/technical-blog/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</a:endParaRPr>
          </a:p>
        </p:txBody>
      </p:sp>
      <p:sp>
        <p:nvSpPr>
          <p:cNvPr id="230" name="Google Shape;230;p39"/>
          <p:cNvSpPr txBox="1"/>
          <p:nvPr>
            <p:ph idx="12" type="sldNum"/>
          </p:nvPr>
        </p:nvSpPr>
        <p:spPr>
          <a:xfrm>
            <a:off x="8610600" y="61352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1" name="Google Shape;231;p39"/>
          <p:cNvSpPr txBox="1"/>
          <p:nvPr>
            <p:ph idx="11" type="ftr"/>
          </p:nvPr>
        </p:nvSpPr>
        <p:spPr>
          <a:xfrm>
            <a:off x="2398472" y="615028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© 2018</a:t>
            </a:r>
            <a:endParaRPr b="0" i="0" sz="1200">
              <a:solidFill>
                <a:srgbClr val="88C2C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/>
          <p:nvPr>
            <p:ph type="title"/>
          </p:nvPr>
        </p:nvSpPr>
        <p:spPr>
          <a:xfrm>
            <a:off x="838200" y="365126"/>
            <a:ext cx="10515600" cy="7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9"/>
              <a:buFont typeface="Source Sans Pro"/>
              <a:buNone/>
            </a:pPr>
            <a:r>
              <a:rPr b="0" i="0" lang="en-US" sz="3509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Presto </a:t>
            </a:r>
            <a:r>
              <a:rPr lang="en-US" sz="3509"/>
              <a:t>CBO Speedup</a:t>
            </a:r>
            <a:br>
              <a:rPr b="0" i="0" lang="en-US" sz="3509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0" i="0" lang="en-US" sz="243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Duration of TPC-DS queries (lower is better)</a:t>
            </a:r>
            <a:endParaRPr/>
          </a:p>
        </p:txBody>
      </p:sp>
      <p:pic>
        <p:nvPicPr>
          <p:cNvPr id="237" name="Google Shape;23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" y="1388050"/>
            <a:ext cx="10553700" cy="432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0"/>
          <p:cNvSpPr txBox="1"/>
          <p:nvPr>
            <p:ph idx="11" type="ftr"/>
          </p:nvPr>
        </p:nvSpPr>
        <p:spPr>
          <a:xfrm>
            <a:off x="2398472" y="615028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© 2018</a:t>
            </a:r>
            <a:endParaRPr/>
          </a:p>
        </p:txBody>
      </p:sp>
      <p:sp>
        <p:nvSpPr>
          <p:cNvPr id="239" name="Google Shape;239;p40"/>
          <p:cNvSpPr txBox="1"/>
          <p:nvPr>
            <p:ph idx="12" type="sldNum"/>
          </p:nvPr>
        </p:nvSpPr>
        <p:spPr>
          <a:xfrm>
            <a:off x="8610600" y="61352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b="0" i="0" sz="1200">
              <a:solidFill>
                <a:srgbClr val="88C2C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0" name="Google Shape;240;p40"/>
          <p:cNvSpPr txBox="1"/>
          <p:nvPr/>
        </p:nvSpPr>
        <p:spPr>
          <a:xfrm>
            <a:off x="681625" y="5710825"/>
            <a:ext cx="11142600" cy="5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u="sng">
                <a:hlinkClick r:id="rId4"/>
              </a:rPr>
              <a:t>https://www.starburstdata.com/presto-benchmarks/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1"/>
          <p:cNvSpPr txBox="1"/>
          <p:nvPr>
            <p:ph type="title"/>
          </p:nvPr>
        </p:nvSpPr>
        <p:spPr>
          <a:xfrm>
            <a:off x="838200" y="558776"/>
            <a:ext cx="10515600" cy="748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Cloud cost reduction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46" name="Google Shape;246;p41"/>
          <p:cNvSpPr txBox="1"/>
          <p:nvPr/>
        </p:nvSpPr>
        <p:spPr>
          <a:xfrm>
            <a:off x="651924" y="1037425"/>
            <a:ext cx="10711500" cy="7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25450" lvl="0" marL="6096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on average </a:t>
            </a:r>
            <a:r>
              <a:rPr lang="en-US" sz="1900"/>
              <a:t>7x improvement vs EMR Presto</a:t>
            </a:r>
            <a:endParaRPr sz="1900"/>
          </a:p>
          <a:p>
            <a:pPr indent="-425450" lvl="0" marL="6096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EMR Presto cannot execute many TPC-DS queries</a:t>
            </a:r>
            <a:endParaRPr sz="1900"/>
          </a:p>
          <a:p>
            <a:pPr indent="-425450" lvl="0" marL="6096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All TPC-DS queries pass on Starburst Presto</a:t>
            </a:r>
            <a:endParaRPr sz="1900"/>
          </a:p>
        </p:txBody>
      </p:sp>
      <p:sp>
        <p:nvSpPr>
          <p:cNvPr id="247" name="Google Shape;247;p41"/>
          <p:cNvSpPr txBox="1"/>
          <p:nvPr>
            <p:ph idx="12" type="sldNum"/>
          </p:nvPr>
        </p:nvSpPr>
        <p:spPr>
          <a:xfrm>
            <a:off x="8610600" y="61352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8" name="Google Shape;248;p41"/>
          <p:cNvSpPr txBox="1"/>
          <p:nvPr>
            <p:ph idx="11" type="ftr"/>
          </p:nvPr>
        </p:nvSpPr>
        <p:spPr>
          <a:xfrm>
            <a:off x="2398472" y="615028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© 2018</a:t>
            </a:r>
            <a:endParaRPr b="0" i="0" sz="1200">
              <a:solidFill>
                <a:srgbClr val="88C2C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49" name="Google Shape;249;p4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851" y="2244750"/>
            <a:ext cx="5841749" cy="3614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1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7775" y="2244750"/>
            <a:ext cx="5939825" cy="367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1"/>
          <p:cNvSpPr txBox="1"/>
          <p:nvPr/>
        </p:nvSpPr>
        <p:spPr>
          <a:xfrm>
            <a:off x="727275" y="5528175"/>
            <a:ext cx="11142600" cy="5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u="sng">
                <a:hlinkClick r:id="rId5"/>
              </a:rPr>
              <a:t>https://www.starburstdata.com/presto-aws/</a:t>
            </a:r>
            <a:endParaRPr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2"/>
          <p:cNvSpPr txBox="1"/>
          <p:nvPr>
            <p:ph type="title"/>
          </p:nvPr>
        </p:nvSpPr>
        <p:spPr>
          <a:xfrm>
            <a:off x="838200" y="365126"/>
            <a:ext cx="10515600" cy="748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Further reading</a:t>
            </a:r>
            <a:endParaRPr/>
          </a:p>
        </p:txBody>
      </p:sp>
      <p:sp>
        <p:nvSpPr>
          <p:cNvPr id="258" name="Google Shape;258;p42"/>
          <p:cNvSpPr txBox="1"/>
          <p:nvPr>
            <p:ph idx="1" type="body"/>
          </p:nvPr>
        </p:nvSpPr>
        <p:spPr>
          <a:xfrm>
            <a:off x="838200" y="1576313"/>
            <a:ext cx="10515600" cy="409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000000"/>
                </a:solidFill>
                <a:hlinkClick r:id="rId3"/>
              </a:rPr>
              <a:t>https://www.starburstdata.com/technical-blog/</a:t>
            </a:r>
            <a:endParaRPr u="sng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000000"/>
                </a:solidFill>
                <a:hlinkClick r:id="rId4"/>
              </a:rPr>
              <a:t>https://fivetran.com/blog/warehouse-benchmark</a:t>
            </a:r>
            <a:endParaRPr u="sng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000000"/>
                </a:solidFill>
                <a:hlinkClick r:id="rId5"/>
              </a:rPr>
              <a:t>https://www.concurrencylabs.com/blog/starburst-presto-vs-aws-emr-sql/</a:t>
            </a:r>
            <a:endParaRPr u="sng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000000"/>
                </a:solidFill>
                <a:hlinkClick r:id="rId6"/>
              </a:rPr>
              <a:t>http://bytes.schibsted.com/bigdata-sql-query-engine-benchmark/</a:t>
            </a:r>
            <a:endParaRPr u="sng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000000"/>
                </a:solidFill>
                <a:hlinkClick r:id="rId7"/>
              </a:rPr>
              <a:t>https://virtuslab.com/blog/benchmarking-spark-sql-presto-hive-bi-processing-googles-cloud-dataproc/</a:t>
            </a:r>
            <a:endParaRPr u="sng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42"/>
          <p:cNvSpPr txBox="1"/>
          <p:nvPr>
            <p:ph idx="12" type="sldNum"/>
          </p:nvPr>
        </p:nvSpPr>
        <p:spPr>
          <a:xfrm>
            <a:off x="8610600" y="61352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3"/>
          <p:cNvSpPr txBox="1"/>
          <p:nvPr>
            <p:ph type="title"/>
          </p:nvPr>
        </p:nvSpPr>
        <p:spPr>
          <a:xfrm>
            <a:off x="838201" y="2567654"/>
            <a:ext cx="3797700" cy="17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Font typeface="Source Sans Pro"/>
              <a:buNone/>
            </a:pPr>
            <a:r>
              <a:rPr b="1" lang="en-US"/>
              <a:t>Why Starburst?</a:t>
            </a:r>
            <a:endParaRPr b="1"/>
          </a:p>
        </p:txBody>
      </p:sp>
      <p:sp>
        <p:nvSpPr>
          <p:cNvPr id="265" name="Google Shape;265;p43"/>
          <p:cNvSpPr txBox="1"/>
          <p:nvPr>
            <p:ph idx="11" type="ftr"/>
          </p:nvPr>
        </p:nvSpPr>
        <p:spPr>
          <a:xfrm>
            <a:off x="2280139" y="612653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© 2018</a:t>
            </a:r>
            <a:endParaRPr b="0" i="0" sz="1200">
              <a:solidFill>
                <a:srgbClr val="88C2C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6" name="Google Shape;266;p43"/>
          <p:cNvSpPr txBox="1"/>
          <p:nvPr>
            <p:ph idx="4294967295" type="sldNum"/>
          </p:nvPr>
        </p:nvSpPr>
        <p:spPr>
          <a:xfrm>
            <a:off x="9448800" y="613568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b="0" i="0" sz="1200">
              <a:solidFill>
                <a:srgbClr val="88C2C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4"/>
          <p:cNvSpPr txBox="1"/>
          <p:nvPr>
            <p:ph type="title"/>
          </p:nvPr>
        </p:nvSpPr>
        <p:spPr>
          <a:xfrm>
            <a:off x="838200" y="365126"/>
            <a:ext cx="10515600" cy="7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Font typeface="Source Sans Pro"/>
              <a:buNone/>
            </a:pPr>
            <a:r>
              <a:rPr lang="en-US"/>
              <a:t>Starburst Data</a:t>
            </a:r>
            <a:endParaRPr b="0" i="0" sz="39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2" name="Google Shape;272;p44"/>
          <p:cNvSpPr txBox="1"/>
          <p:nvPr>
            <p:ph idx="11" type="ftr"/>
          </p:nvPr>
        </p:nvSpPr>
        <p:spPr>
          <a:xfrm>
            <a:off x="2398472" y="615028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© 2018</a:t>
            </a:r>
            <a:endParaRPr b="0" i="0" sz="1200">
              <a:solidFill>
                <a:srgbClr val="88C2C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3" name="Google Shape;273;p44"/>
          <p:cNvSpPr txBox="1"/>
          <p:nvPr>
            <p:ph idx="12" type="sldNum"/>
          </p:nvPr>
        </p:nvSpPr>
        <p:spPr>
          <a:xfrm>
            <a:off x="8610600" y="61352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presto experts.png" id="274" name="Google Shape;27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727" y="1360151"/>
            <a:ext cx="4635979" cy="456621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4"/>
          <p:cNvSpPr/>
          <p:nvPr/>
        </p:nvSpPr>
        <p:spPr>
          <a:xfrm>
            <a:off x="5461200" y="1505775"/>
            <a:ext cx="6124800" cy="49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Source Sans Pro"/>
                <a:ea typeface="Source Sans Pro"/>
                <a:cs typeface="Source Sans Pro"/>
                <a:sym typeface="Source Sans Pro"/>
              </a:rPr>
              <a:t>Founded by Presto committers:</a:t>
            </a:r>
            <a:endParaRPr sz="23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74650" lvl="0" marL="457200" marR="0" rtl="0" algn="l">
              <a:spcBef>
                <a:spcPts val="0"/>
              </a:spcBef>
              <a:spcAft>
                <a:spcPts val="0"/>
              </a:spcAft>
              <a:buSzPts val="2300"/>
              <a:buFont typeface="Source Sans Pro"/>
              <a:buChar char="●"/>
            </a:pPr>
            <a:r>
              <a:rPr lang="en-US" sz="2300">
                <a:latin typeface="Source Sans Pro"/>
                <a:ea typeface="Source Sans Pro"/>
                <a:cs typeface="Source Sans Pro"/>
                <a:sym typeface="Source Sans Pro"/>
              </a:rPr>
              <a:t>Over 3 years of contributions to Presto</a:t>
            </a:r>
            <a:endParaRPr sz="23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Source Sans Pro"/>
              <a:buChar char="●"/>
            </a:pPr>
            <a:r>
              <a:rPr lang="en-US" sz="2300">
                <a:latin typeface="Source Sans Pro"/>
                <a:ea typeface="Source Sans Pro"/>
                <a:cs typeface="Source Sans Pro"/>
                <a:sym typeface="Source Sans Pro"/>
              </a:rPr>
              <a:t>Presto distro for on-prem and cloud env</a:t>
            </a:r>
            <a:endParaRPr sz="23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74650" lvl="0" marL="457200" marR="0" rtl="0" algn="l">
              <a:spcBef>
                <a:spcPts val="0"/>
              </a:spcBef>
              <a:spcAft>
                <a:spcPts val="0"/>
              </a:spcAft>
              <a:buSzPts val="2300"/>
              <a:buFont typeface="Source Sans Pro"/>
              <a:buChar char="●"/>
            </a:pPr>
            <a:r>
              <a:rPr lang="en-US" sz="2300">
                <a:latin typeface="Source Sans Pro"/>
                <a:ea typeface="Source Sans Pro"/>
                <a:cs typeface="Source Sans Pro"/>
                <a:sym typeface="Source Sans Pro"/>
              </a:rPr>
              <a:t>Supporting customers in production</a:t>
            </a:r>
            <a:endParaRPr sz="23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74650" lvl="0" marL="457200" marR="0" rtl="0" algn="l">
              <a:spcBef>
                <a:spcPts val="0"/>
              </a:spcBef>
              <a:spcAft>
                <a:spcPts val="0"/>
              </a:spcAft>
              <a:buSzPts val="2300"/>
              <a:buFont typeface="Source Sans Pro"/>
              <a:buChar char="●"/>
            </a:pPr>
            <a:r>
              <a:rPr lang="en-US" sz="2300">
                <a:latin typeface="Source Sans Pro"/>
                <a:ea typeface="Source Sans Pro"/>
                <a:cs typeface="Source Sans Pro"/>
                <a:sym typeface="Source Sans Pro"/>
              </a:rPr>
              <a:t>Enterprise subscription add-ons</a:t>
            </a:r>
            <a:endParaRPr sz="23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Source Sans Pro"/>
                <a:ea typeface="Source Sans Pro"/>
                <a:cs typeface="Source Sans Pro"/>
                <a:sym typeface="Source Sans Pro"/>
              </a:rPr>
              <a:t>Notable features contributed:</a:t>
            </a:r>
            <a:endParaRPr sz="23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Source Sans Pro"/>
              <a:buChar char="●"/>
            </a:pPr>
            <a:r>
              <a:rPr lang="en-US" sz="2300">
                <a:latin typeface="Source Sans Pro"/>
                <a:ea typeface="Source Sans Pro"/>
                <a:cs typeface="Source Sans Pro"/>
                <a:sym typeface="Source Sans Pro"/>
              </a:rPr>
              <a:t>ANSI SQL syntax enhancements</a:t>
            </a:r>
            <a:endParaRPr sz="23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Source Sans Pro"/>
              <a:buChar char="●"/>
            </a:pPr>
            <a:r>
              <a:rPr lang="en-US" sz="2300">
                <a:latin typeface="Source Sans Pro"/>
                <a:ea typeface="Source Sans Pro"/>
                <a:cs typeface="Source Sans Pro"/>
                <a:sym typeface="Source Sans Pro"/>
              </a:rPr>
              <a:t>Execution engine improvements</a:t>
            </a:r>
            <a:endParaRPr sz="23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Source Sans Pro"/>
              <a:buChar char="●"/>
            </a:pPr>
            <a:r>
              <a:rPr lang="en-US" sz="2300">
                <a:latin typeface="Source Sans Pro"/>
                <a:ea typeface="Source Sans Pro"/>
                <a:cs typeface="Source Sans Pro"/>
                <a:sym typeface="Source Sans Pro"/>
              </a:rPr>
              <a:t>Security integrations</a:t>
            </a:r>
            <a:endParaRPr sz="23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74650" lvl="0" marL="457200" marR="0" rtl="0" algn="l">
              <a:spcBef>
                <a:spcPts val="0"/>
              </a:spcBef>
              <a:spcAft>
                <a:spcPts val="0"/>
              </a:spcAft>
              <a:buSzPts val="2300"/>
              <a:buFont typeface="Source Sans Pro"/>
              <a:buChar char="●"/>
            </a:pPr>
            <a:r>
              <a:rPr lang="en-US" sz="2300">
                <a:latin typeface="Source Sans Pro"/>
                <a:ea typeface="Source Sans Pro"/>
                <a:cs typeface="Source Sans Pro"/>
                <a:sym typeface="Source Sans Pro"/>
              </a:rPr>
              <a:t>Spill to disk</a:t>
            </a:r>
            <a:endParaRPr sz="23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74650" lvl="0" marL="457200" marR="0" rtl="0" algn="l">
              <a:spcBef>
                <a:spcPts val="0"/>
              </a:spcBef>
              <a:spcAft>
                <a:spcPts val="0"/>
              </a:spcAft>
              <a:buSzPts val="2300"/>
              <a:buFont typeface="Source Sans Pro"/>
              <a:buChar char="●"/>
            </a:pPr>
            <a:r>
              <a:rPr lang="en-US" sz="2300">
                <a:latin typeface="Source Sans Pro"/>
                <a:ea typeface="Source Sans Pro"/>
                <a:cs typeface="Source Sans Pro"/>
                <a:sym typeface="Source Sans Pro"/>
              </a:rPr>
              <a:t>Cost-Based Optimizer</a:t>
            </a:r>
            <a:endParaRPr sz="23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u="sng">
                <a:hlinkClick r:id="rId4"/>
              </a:rPr>
              <a:t>https://www.starburstdata.com/presto-enterprise/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 amt="66000"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title"/>
          </p:nvPr>
        </p:nvSpPr>
        <p:spPr>
          <a:xfrm>
            <a:off x="838200" y="365126"/>
            <a:ext cx="10515600" cy="7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Font typeface="Source Sans Pro"/>
              <a:buNone/>
            </a:pPr>
            <a:r>
              <a:rPr b="0" i="0" lang="en-US" sz="39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Presto is SQL on anything</a:t>
            </a:r>
            <a:endParaRPr/>
          </a:p>
        </p:txBody>
      </p:sp>
      <p:sp>
        <p:nvSpPr>
          <p:cNvPr id="128" name="Google Shape;128;p27"/>
          <p:cNvSpPr txBox="1"/>
          <p:nvPr>
            <p:ph idx="1" type="body"/>
          </p:nvPr>
        </p:nvSpPr>
        <p:spPr>
          <a:xfrm>
            <a:off x="838200" y="1362975"/>
            <a:ext cx="10515600" cy="44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Query anything, anywhere</a:t>
            </a:r>
            <a:endParaRPr/>
          </a:p>
        </p:txBody>
      </p:sp>
      <p:pic>
        <p:nvPicPr>
          <p:cNvPr id="129" name="Google Shape;12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689" y="2573334"/>
            <a:ext cx="10953750" cy="300403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7"/>
          <p:cNvSpPr txBox="1"/>
          <p:nvPr>
            <p:ph idx="11" type="ftr"/>
          </p:nvPr>
        </p:nvSpPr>
        <p:spPr>
          <a:xfrm>
            <a:off x="2398472" y="615028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© 2018</a:t>
            </a:r>
            <a:endParaRPr b="0" i="0" sz="1200">
              <a:solidFill>
                <a:srgbClr val="88C2C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1" name="Google Shape;131;p27"/>
          <p:cNvSpPr txBox="1"/>
          <p:nvPr>
            <p:ph idx="12" type="sldNum"/>
          </p:nvPr>
        </p:nvSpPr>
        <p:spPr>
          <a:xfrm>
            <a:off x="8610600" y="61352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5"/>
          <p:cNvSpPr txBox="1"/>
          <p:nvPr>
            <p:ph type="title"/>
          </p:nvPr>
        </p:nvSpPr>
        <p:spPr>
          <a:xfrm>
            <a:off x="838201" y="2567654"/>
            <a:ext cx="3797647" cy="1726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Font typeface="Source Sans Pro"/>
              <a:buNone/>
            </a:pPr>
            <a:r>
              <a:rPr b="1" lang="en-US"/>
              <a:t>Thank You!</a:t>
            </a:r>
            <a:endParaRPr b="1" i="0" sz="3900" u="none" cap="none" strike="noStrike">
              <a:solidFill>
                <a:schemeClr val="accent1"/>
              </a:solidFill>
            </a:endParaRPr>
          </a:p>
        </p:txBody>
      </p:sp>
      <p:sp>
        <p:nvSpPr>
          <p:cNvPr id="281" name="Google Shape;281;p45"/>
          <p:cNvSpPr txBox="1"/>
          <p:nvPr>
            <p:ph idx="4294967295" type="sldNum"/>
          </p:nvPr>
        </p:nvSpPr>
        <p:spPr>
          <a:xfrm>
            <a:off x="9448800" y="613568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b="0" i="0" sz="1200">
              <a:solidFill>
                <a:srgbClr val="88C2C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2" name="Google Shape;282;p45"/>
          <p:cNvSpPr txBox="1"/>
          <p:nvPr>
            <p:ph idx="4294967295" type="subTitle"/>
          </p:nvPr>
        </p:nvSpPr>
        <p:spPr>
          <a:xfrm>
            <a:off x="600600" y="4605213"/>
            <a:ext cx="7473900" cy="12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lang="en-US">
                <a:solidFill>
                  <a:srgbClr val="000000"/>
                </a:solidFill>
              </a:rPr>
              <a:t>Twitter</a:t>
            </a:r>
            <a:r>
              <a:rPr lang="en-US">
                <a:solidFill>
                  <a:srgbClr val="000000"/>
                </a:solidFill>
              </a:rPr>
              <a:t>: </a:t>
            </a:r>
            <a:r>
              <a:rPr lang="en-US">
                <a:solidFill>
                  <a:srgbClr val="000000"/>
                </a:solidFill>
              </a:rPr>
              <a:t>@starburstdata @prestodb</a:t>
            </a:r>
            <a:br>
              <a:rPr lang="en-US">
                <a:solidFill>
                  <a:srgbClr val="000000"/>
                </a:solidFill>
              </a:rPr>
            </a:br>
            <a:r>
              <a:rPr b="1" lang="en-US">
                <a:solidFill>
                  <a:srgbClr val="000000"/>
                </a:solidFill>
              </a:rPr>
              <a:t>Blog</a:t>
            </a:r>
            <a:r>
              <a:rPr lang="en-US">
                <a:solidFill>
                  <a:srgbClr val="000000"/>
                </a:solidFill>
              </a:rPr>
              <a:t>: </a:t>
            </a:r>
            <a:r>
              <a:rPr lang="en-US" u="sng">
                <a:solidFill>
                  <a:srgbClr val="000000"/>
                </a:solidFill>
                <a:hlinkClick r:id="rId3"/>
              </a:rPr>
              <a:t>www.starburstdata.com/technical-blog/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lang="en-US">
                <a:solidFill>
                  <a:srgbClr val="000000"/>
                </a:solidFill>
              </a:rPr>
              <a:t>Newsletter</a:t>
            </a:r>
            <a:r>
              <a:rPr lang="en-US">
                <a:solidFill>
                  <a:srgbClr val="000000"/>
                </a:solidFill>
              </a:rPr>
              <a:t>: </a:t>
            </a:r>
            <a:r>
              <a:rPr lang="en-US" u="sng">
                <a:solidFill>
                  <a:srgbClr val="000000"/>
                </a:solidFill>
                <a:hlinkClick r:id="rId4"/>
              </a:rPr>
              <a:t>www.starburstdata.com/newsletter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83" name="Google Shape;283;p45"/>
          <p:cNvSpPr txBox="1"/>
          <p:nvPr>
            <p:ph idx="11" type="ftr"/>
          </p:nvPr>
        </p:nvSpPr>
        <p:spPr>
          <a:xfrm>
            <a:off x="2398472" y="615028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© 2018</a:t>
            </a:r>
            <a:endParaRPr b="0" i="0" sz="1200">
              <a:solidFill>
                <a:srgbClr val="88C2C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84" name="Google Shape;284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4525" y="698175"/>
            <a:ext cx="4328858" cy="134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>
            <p:ph type="title"/>
          </p:nvPr>
        </p:nvSpPr>
        <p:spPr>
          <a:xfrm>
            <a:off x="838200" y="365126"/>
            <a:ext cx="10515600" cy="748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Font typeface="Source Sans Pro"/>
              <a:buNone/>
            </a:pPr>
            <a:r>
              <a:rPr lang="en-US"/>
              <a:t>Presto Users</a:t>
            </a:r>
            <a:endParaRPr/>
          </a:p>
        </p:txBody>
      </p:sp>
      <p:pic>
        <p:nvPicPr>
          <p:cNvPr id="137" name="Google Shape;13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8350" y="223600"/>
            <a:ext cx="8106624" cy="6080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8"/>
          <p:cNvSpPr txBox="1"/>
          <p:nvPr/>
        </p:nvSpPr>
        <p:spPr>
          <a:xfrm>
            <a:off x="4785700" y="6303600"/>
            <a:ext cx="6348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sng" cap="none" strike="noStrike"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https://github.com/prestodb/presto/wiki/Presto-Users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9" name="Google Shape;13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8900" y="2362738"/>
            <a:ext cx="2132524" cy="213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/>
          <p:nvPr>
            <p:ph type="title"/>
          </p:nvPr>
        </p:nvSpPr>
        <p:spPr>
          <a:xfrm>
            <a:off x="831300" y="3308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645"/>
              </a:buClr>
              <a:buSzPts val="3900"/>
              <a:buFont typeface="Source Sans Pro"/>
              <a:buNone/>
            </a:pPr>
            <a:r>
              <a:rPr lang="en-US" sz="3900">
                <a:solidFill>
                  <a:srgbClr val="26364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Presto in production</a:t>
            </a:r>
            <a:endParaRPr b="1"/>
          </a:p>
        </p:txBody>
      </p:sp>
      <p:sp>
        <p:nvSpPr>
          <p:cNvPr id="145" name="Google Shape;145;p29"/>
          <p:cNvSpPr txBox="1"/>
          <p:nvPr>
            <p:ph idx="1" type="body"/>
          </p:nvPr>
        </p:nvSpPr>
        <p:spPr>
          <a:xfrm>
            <a:off x="800100" y="1464608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Facebook: </a:t>
            </a:r>
            <a:r>
              <a:rPr lang="en-US" sz="19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1000s of nodes, HDFS (ORC, RCFile), sharded MySQL, 1000s of users</a:t>
            </a:r>
            <a:br>
              <a:rPr lang="en-US" sz="19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br>
              <a:rPr lang="en-US" sz="19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1" lang="en-US" sz="19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Uber: </a:t>
            </a:r>
            <a:r>
              <a:rPr lang="en-US" sz="19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800+ nodes (2 clusters on premises) with 200K+ queries daily over HDFS (Parquet/ORC)</a:t>
            </a:r>
            <a:endParaRPr sz="190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Twitter: </a:t>
            </a:r>
            <a:r>
              <a:rPr lang="en-US" sz="19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800+ nodes (several clusters on premises) for HDFS (Parquet)</a:t>
            </a:r>
            <a:endParaRPr sz="190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LinkedIn</a:t>
            </a:r>
            <a:r>
              <a:rPr lang="en-US" sz="19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350+ nodes (2 clusters on premises), 40K+ queries daily over HDFS (ORC), 600+ users</a:t>
            </a:r>
            <a:endParaRPr sz="190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-US" sz="1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Netflix:</a:t>
            </a:r>
            <a:r>
              <a:rPr lang="en-US" sz="1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250+ nodes in AWS, 40+ PB in S3 (Parquet)</a:t>
            </a:r>
            <a:endParaRPr b="1" sz="190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Lyft</a:t>
            </a:r>
            <a:r>
              <a:rPr lang="en-US" sz="19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-US" sz="1900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200+ nodes in AWS, 20K+ queries daily, 20+ PBs in Parquet</a:t>
            </a:r>
            <a:endParaRPr sz="190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-US" sz="19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Yahoo! Japan: </a:t>
            </a:r>
            <a:r>
              <a:rPr lang="en-US" sz="19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200+ nodes (4 clusters on premises) for HDFS (ORC), ObjectStore, and Cassandra</a:t>
            </a:r>
            <a:br>
              <a:rPr lang="en-US" sz="19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br>
              <a:rPr lang="en-US" sz="19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1" lang="en-US" sz="19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FINRA:</a:t>
            </a:r>
            <a:r>
              <a:rPr lang="en-US" sz="19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120+ nodes in AWS, 4PB in S3 (ORC), 200+ users</a:t>
            </a:r>
            <a:endParaRPr sz="190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225" y="215775"/>
            <a:ext cx="11717774" cy="6609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w logo.png" id="153" name="Google Shape;15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5898" y="5851424"/>
            <a:ext cx="3225008" cy="8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350" y="215775"/>
            <a:ext cx="2860004" cy="8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/>
          <p:nvPr>
            <p:ph type="title"/>
          </p:nvPr>
        </p:nvSpPr>
        <p:spPr>
          <a:xfrm>
            <a:off x="838201" y="2567654"/>
            <a:ext cx="3797700" cy="17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Font typeface="Source Sans Pro"/>
              <a:buNone/>
            </a:pPr>
            <a:r>
              <a:rPr b="1" lang="en-US"/>
              <a:t>Why Presto?</a:t>
            </a:r>
            <a:endParaRPr b="1"/>
          </a:p>
        </p:txBody>
      </p:sp>
      <p:sp>
        <p:nvSpPr>
          <p:cNvPr id="160" name="Google Shape;160;p31"/>
          <p:cNvSpPr txBox="1"/>
          <p:nvPr>
            <p:ph idx="11" type="ftr"/>
          </p:nvPr>
        </p:nvSpPr>
        <p:spPr>
          <a:xfrm>
            <a:off x="2280139" y="612653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© 2018</a:t>
            </a:r>
            <a:endParaRPr b="0" i="0" sz="1200">
              <a:solidFill>
                <a:srgbClr val="88C2C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1" name="Google Shape;161;p31"/>
          <p:cNvSpPr txBox="1"/>
          <p:nvPr>
            <p:ph idx="4294967295" type="sldNum"/>
          </p:nvPr>
        </p:nvSpPr>
        <p:spPr>
          <a:xfrm>
            <a:off x="9448800" y="613568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b="0" i="0" sz="1200">
              <a:solidFill>
                <a:srgbClr val="88C2C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/>
          <p:nvPr>
            <p:ph type="title"/>
          </p:nvPr>
        </p:nvSpPr>
        <p:spPr>
          <a:xfrm>
            <a:off x="838200" y="365126"/>
            <a:ext cx="10515600" cy="7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Font typeface="Source Sans Pro"/>
              <a:buNone/>
            </a:pPr>
            <a:r>
              <a:rPr b="0" i="0" lang="en-US" sz="39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Why Presto?</a:t>
            </a:r>
            <a:endParaRPr/>
          </a:p>
        </p:txBody>
      </p:sp>
      <p:pic>
        <p:nvPicPr>
          <p:cNvPr id="167" name="Google Shape;16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35" y="1781026"/>
            <a:ext cx="915124" cy="95708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2"/>
          <p:cNvSpPr/>
          <p:nvPr/>
        </p:nvSpPr>
        <p:spPr>
          <a:xfrm>
            <a:off x="2187213" y="1905625"/>
            <a:ext cx="2303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Community-driven open source project</a:t>
            </a:r>
            <a:endParaRPr/>
          </a:p>
        </p:txBody>
      </p:sp>
      <p:sp>
        <p:nvSpPr>
          <p:cNvPr id="169" name="Google Shape;169;p32"/>
          <p:cNvSpPr txBox="1"/>
          <p:nvPr>
            <p:ph idx="1" type="body"/>
          </p:nvPr>
        </p:nvSpPr>
        <p:spPr>
          <a:xfrm>
            <a:off x="7257925" y="1890307"/>
            <a:ext cx="3963900" cy="11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High performance ANSI SQL engine</a:t>
            </a:r>
            <a:endParaRPr/>
          </a:p>
          <a:p>
            <a:pPr indent="-228593" lvl="0" marL="22859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 Cost-Based Query Optimizer</a:t>
            </a:r>
            <a:endParaRPr/>
          </a:p>
          <a:p>
            <a:pPr indent="-228593" lvl="0" marL="22859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Proven scalability</a:t>
            </a:r>
            <a:endParaRPr/>
          </a:p>
          <a:p>
            <a:pPr indent="-228593" lvl="0" marL="22859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High concurrency</a:t>
            </a:r>
            <a:endParaRPr b="0" i="0" sz="16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70" name="Google Shape;170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0453" y="1890307"/>
            <a:ext cx="915123" cy="73852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2"/>
          <p:cNvSpPr txBox="1"/>
          <p:nvPr/>
        </p:nvSpPr>
        <p:spPr>
          <a:xfrm>
            <a:off x="2187214" y="3956677"/>
            <a:ext cx="3059700" cy="15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Arial"/>
              <a:buNone/>
            </a:pPr>
            <a:r>
              <a:rPr b="0" i="0" lang="en-US" sz="185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Separation of compute and storage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80"/>
              <a:buFont typeface="Arial"/>
              <a:buChar char="•"/>
            </a:pPr>
            <a:r>
              <a:rPr b="0" i="0" lang="en-US" sz="148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Scale storage and compute independently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80"/>
              <a:buFont typeface="Arial"/>
              <a:buChar char="•"/>
            </a:pPr>
            <a:r>
              <a:rPr b="0" i="0" lang="en-US" sz="148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ETL or data integration necessary to get to insights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80"/>
              <a:buFont typeface="Arial"/>
              <a:buChar char="•"/>
            </a:pPr>
            <a:r>
              <a:rPr b="0" i="0" lang="en-US" sz="148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SQL-on-anything</a:t>
            </a:r>
            <a:endParaRPr b="0" i="0" sz="148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72" name="Google Shape;172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8935" y="4038535"/>
            <a:ext cx="915123" cy="82206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2"/>
          <p:cNvSpPr txBox="1"/>
          <p:nvPr/>
        </p:nvSpPr>
        <p:spPr>
          <a:xfrm>
            <a:off x="7257925" y="3956675"/>
            <a:ext cx="3963900" cy="11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b="0" i="0" lang="en-US" sz="2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vendor lock-in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</a:pPr>
            <a:r>
              <a:rPr b="0" i="0" lang="en-US"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Hadoop distro vendor lock-in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</a:pPr>
            <a:r>
              <a:rPr b="0" i="0" lang="en-US"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storage engine vendor lock-in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</a:pPr>
            <a:r>
              <a:rPr b="0" i="0" lang="en-US"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cloud vendor lock-in</a:t>
            </a:r>
            <a:endParaRPr b="0" i="0" sz="16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74" name="Google Shape;174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96001" y="4038533"/>
            <a:ext cx="856888" cy="83760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2"/>
          <p:cNvSpPr txBox="1"/>
          <p:nvPr>
            <p:ph idx="12" type="sldNum"/>
          </p:nvPr>
        </p:nvSpPr>
        <p:spPr>
          <a:xfrm>
            <a:off x="8610600" y="61352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>
                <a:solidFill>
                  <a:srgbClr val="88C2C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b="0" i="0" sz="1200">
              <a:solidFill>
                <a:srgbClr val="88C2C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/>
          <p:nvPr>
            <p:ph type="title"/>
          </p:nvPr>
        </p:nvSpPr>
        <p:spPr>
          <a:xfrm>
            <a:off x="716100" y="3097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latin typeface="Source Sans Pro"/>
                <a:ea typeface="Source Sans Pro"/>
                <a:cs typeface="Source Sans Pro"/>
                <a:sym typeface="Source Sans Pro"/>
              </a:rPr>
              <a:t>Beyond ANSI SQL</a:t>
            </a:r>
            <a:endParaRPr sz="3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1" name="Google Shape;181;p33"/>
          <p:cNvSpPr txBox="1"/>
          <p:nvPr>
            <p:ph idx="1" type="body"/>
          </p:nvPr>
        </p:nvSpPr>
        <p:spPr>
          <a:xfrm>
            <a:off x="7161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Presto offers a wide variety of </a:t>
            </a:r>
            <a:r>
              <a:rPr lang="en-US" u="sng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built-in functions</a:t>
            </a: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including:</a:t>
            </a:r>
            <a:endParaRPr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57200" lvl="0" marL="609600" rtl="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ource Sans Pro"/>
              <a:buChar char="●"/>
            </a:pPr>
            <a:r>
              <a:rPr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regular expression functions </a:t>
            </a:r>
            <a:endParaRPr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57200" lvl="0" marL="609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ource Sans Pro"/>
              <a:buChar char="●"/>
            </a:pP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lambda expressions and functions</a:t>
            </a:r>
            <a:endParaRPr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57200" lvl="0" marL="609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ource Sans Pro"/>
              <a:buChar char="●"/>
            </a:pP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geospatial functions</a:t>
            </a:r>
            <a:endParaRPr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Complex data types:</a:t>
            </a:r>
            <a:endParaRPr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57200" lvl="0" marL="609600" rtl="0" algn="l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ource Sans Pro"/>
              <a:buChar char="●"/>
            </a:pP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JSON</a:t>
            </a:r>
            <a:endParaRPr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57200" lvl="0" marL="609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ource Sans Pro"/>
              <a:buChar char="●"/>
            </a:pP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ARRAY</a:t>
            </a:r>
            <a:endParaRPr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57200" lvl="0" marL="609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ource Sans Pro"/>
              <a:buChar char="●"/>
            </a:pP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MAP</a:t>
            </a:r>
            <a:endParaRPr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57200" lvl="0" marL="609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ource Sans Pro"/>
              <a:buChar char="●"/>
            </a:pP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ROW / STRUCT</a:t>
            </a:r>
            <a:endParaRPr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2" name="Google Shape;182;p33"/>
          <p:cNvSpPr txBox="1"/>
          <p:nvPr/>
        </p:nvSpPr>
        <p:spPr>
          <a:xfrm>
            <a:off x="5091900" y="3480000"/>
            <a:ext cx="7100100" cy="337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152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highlight>
                  <a:srgbClr val="D9D9D9"/>
                </a:highlight>
                <a:latin typeface="Courier New"/>
                <a:ea typeface="Courier New"/>
                <a:cs typeface="Courier New"/>
                <a:sym typeface="Courier New"/>
              </a:rPr>
              <a:t>SELECT</a:t>
            </a:r>
            <a:r>
              <a:rPr lang="en-US">
                <a:highlight>
                  <a:srgbClr val="D9D9D9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US">
                <a:highlight>
                  <a:srgbClr val="D9D9D9"/>
                </a:highlight>
                <a:latin typeface="Courier New"/>
                <a:ea typeface="Courier New"/>
                <a:cs typeface="Courier New"/>
                <a:sym typeface="Courier New"/>
              </a:rPr>
              <a:t>regexp_extract_all</a:t>
            </a:r>
            <a:r>
              <a:rPr lang="en-US">
                <a:highlight>
                  <a:srgbClr val="D9D9D9"/>
                </a:highlight>
                <a:latin typeface="Courier New"/>
                <a:ea typeface="Courier New"/>
                <a:cs typeface="Courier New"/>
                <a:sym typeface="Courier New"/>
              </a:rPr>
              <a:t>('1a 2b 14m', '\d+'); </a:t>
            </a:r>
            <a:r>
              <a:rPr i="1" lang="en-US">
                <a:highlight>
                  <a:srgbClr val="D9D9D9"/>
                </a:highlight>
                <a:latin typeface="Courier New"/>
                <a:ea typeface="Courier New"/>
                <a:cs typeface="Courier New"/>
                <a:sym typeface="Courier New"/>
              </a:rPr>
              <a:t>-- [1, 2, 14]</a:t>
            </a:r>
            <a:endParaRPr i="1">
              <a:highlight>
                <a:srgbClr val="D9D9D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152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highlight>
                  <a:srgbClr val="D9D9D9"/>
                </a:highlight>
                <a:latin typeface="Courier New"/>
                <a:ea typeface="Courier New"/>
                <a:cs typeface="Courier New"/>
                <a:sym typeface="Courier New"/>
              </a:rPr>
              <a:t>SELECT</a:t>
            </a:r>
            <a:r>
              <a:rPr lang="en-US">
                <a:highlight>
                  <a:srgbClr val="D9D9D9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US">
                <a:highlight>
                  <a:srgbClr val="D9D9D9"/>
                </a:highlight>
                <a:latin typeface="Courier New"/>
                <a:ea typeface="Courier New"/>
                <a:cs typeface="Courier New"/>
                <a:sym typeface="Courier New"/>
              </a:rPr>
              <a:t>filter</a:t>
            </a:r>
            <a:r>
              <a:rPr lang="en-US">
                <a:highlight>
                  <a:srgbClr val="D9D9D9"/>
                </a:highlight>
                <a:latin typeface="Courier New"/>
                <a:ea typeface="Courier New"/>
                <a:cs typeface="Courier New"/>
                <a:sym typeface="Courier New"/>
              </a:rPr>
              <a:t>(ARRAY [5, </a:t>
            </a:r>
            <a:r>
              <a:rPr b="1" lang="en-US">
                <a:highlight>
                  <a:srgbClr val="D9D9D9"/>
                </a:highlight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-US">
                <a:highlight>
                  <a:srgbClr val="D9D9D9"/>
                </a:highlight>
                <a:latin typeface="Courier New"/>
                <a:ea typeface="Courier New"/>
                <a:cs typeface="Courier New"/>
                <a:sym typeface="Courier New"/>
              </a:rPr>
              <a:t>6, NULL, 7], x </a:t>
            </a:r>
            <a:r>
              <a:rPr b="1" lang="en-US">
                <a:highlight>
                  <a:srgbClr val="D9D9D9"/>
                </a:highlight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-US">
                <a:highlight>
                  <a:srgbClr val="D9D9D9"/>
                </a:highlight>
                <a:latin typeface="Courier New"/>
                <a:ea typeface="Courier New"/>
                <a:cs typeface="Courier New"/>
                <a:sym typeface="Courier New"/>
              </a:rPr>
              <a:t>&gt; x &gt; 0); </a:t>
            </a:r>
            <a:r>
              <a:rPr i="1" lang="en-US">
                <a:highlight>
                  <a:srgbClr val="D9D9D9"/>
                </a:highlight>
                <a:latin typeface="Courier New"/>
                <a:ea typeface="Courier New"/>
                <a:cs typeface="Courier New"/>
                <a:sym typeface="Courier New"/>
              </a:rPr>
              <a:t>-- [5, 7]</a:t>
            </a:r>
            <a:endParaRPr i="1">
              <a:highlight>
                <a:srgbClr val="D9D9D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152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highlight>
                  <a:srgbClr val="D9D9D9"/>
                </a:highlight>
                <a:latin typeface="Courier New"/>
                <a:ea typeface="Courier New"/>
                <a:cs typeface="Courier New"/>
                <a:sym typeface="Courier New"/>
              </a:rPr>
              <a:t>SELECT</a:t>
            </a:r>
            <a:r>
              <a:rPr lang="en-US">
                <a:highlight>
                  <a:srgbClr val="D9D9D9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US">
                <a:highlight>
                  <a:srgbClr val="D9D9D9"/>
                </a:highlight>
                <a:latin typeface="Courier New"/>
                <a:ea typeface="Courier New"/>
                <a:cs typeface="Courier New"/>
                <a:sym typeface="Courier New"/>
              </a:rPr>
              <a:t>transform</a:t>
            </a:r>
            <a:r>
              <a:rPr lang="en-US">
                <a:highlight>
                  <a:srgbClr val="D9D9D9"/>
                </a:highlight>
                <a:latin typeface="Courier New"/>
                <a:ea typeface="Courier New"/>
                <a:cs typeface="Courier New"/>
                <a:sym typeface="Courier New"/>
              </a:rPr>
              <a:t>(ARRAY [5, 6], x </a:t>
            </a:r>
            <a:r>
              <a:rPr b="1" lang="en-US">
                <a:highlight>
                  <a:srgbClr val="D9D9D9"/>
                </a:highlight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-US">
                <a:highlight>
                  <a:srgbClr val="D9D9D9"/>
                </a:highlight>
                <a:latin typeface="Courier New"/>
                <a:ea typeface="Courier New"/>
                <a:cs typeface="Courier New"/>
                <a:sym typeface="Courier New"/>
              </a:rPr>
              <a:t>&gt; x + 1); </a:t>
            </a:r>
            <a:r>
              <a:rPr i="1" lang="en-US">
                <a:highlight>
                  <a:srgbClr val="D9D9D9"/>
                </a:highlight>
                <a:latin typeface="Courier New"/>
                <a:ea typeface="Courier New"/>
                <a:cs typeface="Courier New"/>
                <a:sym typeface="Courier New"/>
              </a:rPr>
              <a:t>-- [6, 7]</a:t>
            </a:r>
            <a:br>
              <a:rPr i="1" lang="en-US">
                <a:highlight>
                  <a:srgbClr val="D9D9D9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endParaRPr i="1">
              <a:highlight>
                <a:srgbClr val="D9D9D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highlight>
                  <a:srgbClr val="D9D9D9"/>
                </a:highlight>
                <a:latin typeface="Courier New"/>
                <a:ea typeface="Courier New"/>
                <a:cs typeface="Courier New"/>
                <a:sym typeface="Courier New"/>
              </a:rPr>
              <a:t>SELECT </a:t>
            </a:r>
            <a:r>
              <a:rPr lang="en-US">
                <a:highlight>
                  <a:srgbClr val="D9D9D9"/>
                </a:highlight>
                <a:latin typeface="Courier New"/>
                <a:ea typeface="Courier New"/>
                <a:cs typeface="Courier New"/>
                <a:sym typeface="Courier New"/>
              </a:rPr>
              <a:t>c.city_id, count(*) as trip_count</a:t>
            </a:r>
            <a:br>
              <a:rPr lang="en-US">
                <a:highlight>
                  <a:srgbClr val="D9D9D9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>
                <a:highlight>
                  <a:srgbClr val="D9D9D9"/>
                </a:highlight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en-US">
                <a:highlight>
                  <a:srgbClr val="D9D9D9"/>
                </a:highlight>
                <a:latin typeface="Courier New"/>
                <a:ea typeface="Courier New"/>
                <a:cs typeface="Courier New"/>
                <a:sym typeface="Courier New"/>
              </a:rPr>
              <a:t>trips_table as t</a:t>
            </a:r>
            <a:br>
              <a:rPr lang="en-US">
                <a:highlight>
                  <a:srgbClr val="D9D9D9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>
                <a:highlight>
                  <a:srgbClr val="D9D9D9"/>
                </a:highlight>
                <a:latin typeface="Courier New"/>
                <a:ea typeface="Courier New"/>
                <a:cs typeface="Courier New"/>
                <a:sym typeface="Courier New"/>
              </a:rPr>
              <a:t>JOIN </a:t>
            </a:r>
            <a:r>
              <a:rPr lang="en-US">
                <a:highlight>
                  <a:srgbClr val="D9D9D9"/>
                </a:highlight>
                <a:latin typeface="Courier New"/>
                <a:ea typeface="Courier New"/>
                <a:cs typeface="Courier New"/>
                <a:sym typeface="Courier New"/>
              </a:rPr>
              <a:t>city_table as c</a:t>
            </a:r>
            <a:br>
              <a:rPr lang="en-US">
                <a:highlight>
                  <a:srgbClr val="D9D9D9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>
                <a:highlight>
                  <a:srgbClr val="D9D9D9"/>
                </a:highlight>
                <a:latin typeface="Courier New"/>
                <a:ea typeface="Courier New"/>
                <a:cs typeface="Courier New"/>
                <a:sym typeface="Courier New"/>
              </a:rPr>
              <a:t>ON st_contains</a:t>
            </a:r>
            <a:r>
              <a:rPr lang="en-US">
                <a:highlight>
                  <a:srgbClr val="D9D9D9"/>
                </a:highlight>
                <a:latin typeface="Courier New"/>
                <a:ea typeface="Courier New"/>
                <a:cs typeface="Courier New"/>
                <a:sym typeface="Courier New"/>
              </a:rPr>
              <a:t>(c.geo_shape, </a:t>
            </a:r>
            <a:endParaRPr>
              <a:highlight>
                <a:srgbClr val="D9D9D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609600" lvl="0" marL="0" marR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-US">
                <a:highlight>
                  <a:srgbClr val="D9D9D9"/>
                </a:highlight>
                <a:latin typeface="Courier New"/>
                <a:ea typeface="Courier New"/>
                <a:cs typeface="Courier New"/>
                <a:sym typeface="Courier New"/>
              </a:rPr>
              <a:t>st_point</a:t>
            </a:r>
            <a:r>
              <a:rPr lang="en-US">
                <a:highlight>
                  <a:srgbClr val="D9D9D9"/>
                </a:highlight>
                <a:latin typeface="Courier New"/>
                <a:ea typeface="Courier New"/>
                <a:cs typeface="Courier New"/>
                <a:sym typeface="Courier New"/>
              </a:rPr>
              <a:t>(t.dest_lng, t.dest_lat))</a:t>
            </a:r>
            <a:br>
              <a:rPr lang="en-US">
                <a:highlight>
                  <a:srgbClr val="D9D9D9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>
                <a:highlight>
                  <a:srgbClr val="D9D9D9"/>
                </a:highlight>
                <a:latin typeface="Courier New"/>
                <a:ea typeface="Courier New"/>
                <a:cs typeface="Courier New"/>
                <a:sym typeface="Courier New"/>
              </a:rPr>
              <a:t>WHERE </a:t>
            </a:r>
            <a:r>
              <a:rPr lang="en-US">
                <a:highlight>
                  <a:srgbClr val="D9D9D9"/>
                </a:highlight>
                <a:latin typeface="Courier New"/>
                <a:ea typeface="Courier New"/>
                <a:cs typeface="Courier New"/>
                <a:sym typeface="Courier New"/>
              </a:rPr>
              <a:t>t.trip_date = ‘2018-05-01’</a:t>
            </a:r>
            <a:br>
              <a:rPr lang="en-US">
                <a:highlight>
                  <a:srgbClr val="D9D9D9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>
                <a:highlight>
                  <a:srgbClr val="D9D9D9"/>
                </a:highlight>
                <a:latin typeface="Courier New"/>
                <a:ea typeface="Courier New"/>
                <a:cs typeface="Courier New"/>
                <a:sym typeface="Courier New"/>
              </a:rPr>
              <a:t>GROUP BY</a:t>
            </a:r>
            <a:r>
              <a:rPr lang="en-US">
                <a:highlight>
                  <a:srgbClr val="D9D9D9"/>
                </a:highlight>
                <a:latin typeface="Courier New"/>
                <a:ea typeface="Courier New"/>
                <a:cs typeface="Courier New"/>
                <a:sym typeface="Courier New"/>
              </a:rPr>
              <a:t> 1;</a:t>
            </a:r>
            <a:endParaRPr i="1">
              <a:highlight>
                <a:srgbClr val="D9D9D9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br>
              <a:rPr lang="en-US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JDBC / ODBC drivers for BI/SQL tools</a:t>
            </a:r>
            <a:endParaRPr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C/C++, Go, Java, Node.js, Python, PHP, R and Ruby on Rails</a:t>
            </a:r>
            <a:endParaRPr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UDFs, UDAFs, Connector SPI</a:t>
            </a:r>
            <a:endParaRPr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88" name="Google Shape;18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867" y="1817300"/>
            <a:ext cx="2669867" cy="1391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2767" y="1689850"/>
            <a:ext cx="3898867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1633" y="2128533"/>
            <a:ext cx="4253333" cy="11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4"/>
          <p:cNvSpPr txBox="1"/>
          <p:nvPr>
            <p:ph type="title"/>
          </p:nvPr>
        </p:nvSpPr>
        <p:spPr>
          <a:xfrm>
            <a:off x="546875" y="3097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latin typeface="Source Sans Pro"/>
                <a:ea typeface="Source Sans Pro"/>
                <a:cs typeface="Source Sans Pro"/>
                <a:sym typeface="Source Sans Pro"/>
              </a:rPr>
              <a:t>Tools, bindings, extensibility</a:t>
            </a:r>
            <a:endParaRPr sz="3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0A7B5"/>
      </a:dk1>
      <a:lt1>
        <a:srgbClr val="FEFFFE"/>
      </a:lt1>
      <a:dk2>
        <a:srgbClr val="A95248"/>
      </a:dk2>
      <a:lt2>
        <a:srgbClr val="767679"/>
      </a:lt2>
      <a:accent1>
        <a:srgbClr val="263645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0A7B5"/>
      </a:dk1>
      <a:lt1>
        <a:srgbClr val="FEFFFE"/>
      </a:lt1>
      <a:dk2>
        <a:srgbClr val="A95248"/>
      </a:dk2>
      <a:lt2>
        <a:srgbClr val="767679"/>
      </a:lt2>
      <a:accent1>
        <a:srgbClr val="263645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tarburst 2018 Theme">
  <a:themeElements>
    <a:clrScheme name="Custom 1">
      <a:dk1>
        <a:srgbClr val="00A7B5"/>
      </a:dk1>
      <a:lt1>
        <a:srgbClr val="FEFFFE"/>
      </a:lt1>
      <a:dk2>
        <a:srgbClr val="A95248"/>
      </a:dk2>
      <a:lt2>
        <a:srgbClr val="767679"/>
      </a:lt2>
      <a:accent1>
        <a:srgbClr val="263645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