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y="5143500" cx="9144000"/>
  <p:notesSz cx="6858000" cy="9144000"/>
  <p:embeddedFontLst>
    <p:embeddedFont>
      <p:font typeface="Roboto"/>
      <p:regular r:id="rId71"/>
      <p:bold r:id="rId72"/>
      <p:italic r:id="rId73"/>
      <p:boldItalic r:id="rId74"/>
    </p:embeddedFont>
    <p:embeddedFont>
      <p:font typeface="Montserrat Medium"/>
      <p:regular r:id="rId75"/>
      <p:bold r:id="rId76"/>
      <p:italic r:id="rId77"/>
      <p:boldItalic r:id="rId78"/>
    </p:embeddedFont>
    <p:embeddedFont>
      <p:font typeface="Roboto Light"/>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7A1B294-37AF-404F-BB4E-BEE3C931727E}">
  <a:tblStyle styleId="{87A1B294-37AF-404F-BB4E-BEE3C931727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RobotoLight-bold.fntdata"/><Relationship Id="rId82" Type="http://schemas.openxmlformats.org/officeDocument/2006/relationships/font" Target="fonts/RobotoLight-boldItalic.fntdata"/><Relationship Id="rId81" Type="http://schemas.openxmlformats.org/officeDocument/2006/relationships/font" Target="fonts/RobotoLigh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4.xml"/><Relationship Id="rId75" Type="http://schemas.openxmlformats.org/officeDocument/2006/relationships/font" Target="fonts/MontserratMedium-regular.fntdata"/><Relationship Id="rId30" Type="http://schemas.openxmlformats.org/officeDocument/2006/relationships/slide" Target="slides/slide23.xml"/><Relationship Id="rId74" Type="http://schemas.openxmlformats.org/officeDocument/2006/relationships/font" Target="fonts/Roboto-boldItalic.fntdata"/><Relationship Id="rId33" Type="http://schemas.openxmlformats.org/officeDocument/2006/relationships/slide" Target="slides/slide26.xml"/><Relationship Id="rId77" Type="http://schemas.openxmlformats.org/officeDocument/2006/relationships/font" Target="fonts/MontserratMedium-italic.fntdata"/><Relationship Id="rId32" Type="http://schemas.openxmlformats.org/officeDocument/2006/relationships/slide" Target="slides/slide25.xml"/><Relationship Id="rId76" Type="http://schemas.openxmlformats.org/officeDocument/2006/relationships/font" Target="fonts/MontserratMedium-bold.fntdata"/><Relationship Id="rId35" Type="http://schemas.openxmlformats.org/officeDocument/2006/relationships/slide" Target="slides/slide28.xml"/><Relationship Id="rId79" Type="http://schemas.openxmlformats.org/officeDocument/2006/relationships/font" Target="fonts/RobotoLight-regular.fntdata"/><Relationship Id="rId34" Type="http://schemas.openxmlformats.org/officeDocument/2006/relationships/slide" Target="slides/slide27.xml"/><Relationship Id="rId78" Type="http://schemas.openxmlformats.org/officeDocument/2006/relationships/font" Target="fonts/MontserratMedium-boldItalic.fntdata"/><Relationship Id="rId71" Type="http://schemas.openxmlformats.org/officeDocument/2006/relationships/font" Target="fonts/Roboto-regular.fntdata"/><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43902b66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3902b66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Hi</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Title-- growing up in early 2000s, Britney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Cortico-- detecting duplicate content in talk radio</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43902b66f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43902b66f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 wanted to increase our duplicate detection accuracy, but also understand the landscape of talk radio more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43902b66f3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3902b66f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 were told of a technology known as audio fingerprinting</a:t>
            </a:r>
            <a:endParaRPr/>
          </a:p>
          <a:p>
            <a:pPr indent="-298450" lvl="0" marL="457200" rtl="0" algn="l">
              <a:spcBef>
                <a:spcPts val="0"/>
              </a:spcBef>
              <a:spcAft>
                <a:spcPts val="0"/>
              </a:spcAft>
              <a:buSzPts val="1100"/>
              <a:buChar char="●"/>
            </a:pPr>
            <a:r>
              <a:rPr lang="en"/>
              <a:t>Wait! What about transcripts?</a:t>
            </a:r>
            <a:endParaRPr/>
          </a:p>
          <a:p>
            <a:pPr indent="-298450" lvl="0" marL="457200" rtl="0" algn="l">
              <a:spcBef>
                <a:spcPts val="0"/>
              </a:spcBef>
              <a:spcAft>
                <a:spcPts val="0"/>
              </a:spcAft>
              <a:buSzPts val="1100"/>
              <a:buChar char="●"/>
            </a:pPr>
            <a:r>
              <a:rPr lang="en"/>
              <a:t>Try audio fingerprinting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5448069b7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5448069b7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Overview-- not going to go into it</a:t>
            </a:r>
            <a:endParaRPr/>
          </a:p>
          <a:p>
            <a:pPr indent="-298450" lvl="0" marL="457200" rtl="0" algn="l">
              <a:spcBef>
                <a:spcPts val="0"/>
              </a:spcBef>
              <a:spcAft>
                <a:spcPts val="0"/>
              </a:spcAft>
              <a:buSzPts val="1100"/>
              <a:buChar char="●"/>
            </a:pPr>
            <a:r>
              <a:rPr lang="en"/>
              <a:t>Shazam white paper</a:t>
            </a:r>
            <a:endParaRPr/>
          </a:p>
          <a:p>
            <a:pPr indent="-298450" lvl="0" marL="457200" rtl="0" algn="l">
              <a:spcBef>
                <a:spcPts val="0"/>
              </a:spcBef>
              <a:spcAft>
                <a:spcPts val="0"/>
              </a:spcAft>
              <a:buSzPts val="1100"/>
              <a:buChar char="●"/>
            </a:pPr>
            <a:r>
              <a:rPr lang="en"/>
              <a:t>FFTs, spectograms, etc.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45448069b7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45448069b7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Fingerprint each portion of an audio file</a:t>
            </a:r>
            <a:endParaRPr/>
          </a:p>
          <a:p>
            <a:pPr indent="-298450" lvl="0" marL="457200" rtl="0" algn="l">
              <a:spcBef>
                <a:spcPts val="0"/>
              </a:spcBef>
              <a:spcAft>
                <a:spcPts val="0"/>
              </a:spcAft>
              <a:buSzPts val="1100"/>
              <a:buChar char="●"/>
            </a:pPr>
            <a:r>
              <a:rPr lang="en"/>
              <a:t>Come out with a table of hashes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46b3b63f67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46b3b63f67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43902b66f3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43902b66f3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Shazam description</a:t>
            </a:r>
            <a:endParaRPr/>
          </a:p>
          <a:p>
            <a:pPr indent="-298450" lvl="0" marL="457200" rtl="0" algn="l">
              <a:spcBef>
                <a:spcPts val="0"/>
              </a:spcBef>
              <a:spcAft>
                <a:spcPts val="0"/>
              </a:spcAft>
              <a:buSzPts val="1100"/>
              <a:buChar char="●"/>
            </a:pPr>
            <a:r>
              <a:rPr lang="en"/>
              <a:t>Go into a bit about how Dejavu works so can explain how we adapted it</a:t>
            </a:r>
            <a:endParaRPr/>
          </a:p>
          <a:p>
            <a:pPr indent="-298450" lvl="0" marL="457200" rtl="0" algn="l">
              <a:spcBef>
                <a:spcPts val="0"/>
              </a:spcBef>
              <a:spcAft>
                <a:spcPts val="0"/>
              </a:spcAft>
              <a:buSzPts val="1100"/>
              <a:buChar char="●"/>
            </a:pPr>
            <a:r>
              <a:rPr lang="en"/>
              <a:t>Starts with a MySQL database of pop songs and their fingerprint tables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469f4c23ff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469f4c23ff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You hear a beautiful voice on the radio! Nostalgia! </a:t>
            </a:r>
            <a:endParaRPr/>
          </a:p>
          <a:p>
            <a:pPr indent="-298450" lvl="0" marL="457200" rtl="0" algn="l">
              <a:spcBef>
                <a:spcPts val="0"/>
              </a:spcBef>
              <a:spcAft>
                <a:spcPts val="0"/>
              </a:spcAft>
              <a:buSzPts val="1100"/>
              <a:buChar char="●"/>
            </a:pPr>
            <a:r>
              <a:rPr lang="en"/>
              <a:t>‘I need to know what song this is!’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469f4c23ff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469f4c23ff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Phone fingerprints the song as it comes in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69f4c23ff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469f4c23ff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Compares to every song in database</a:t>
            </a:r>
            <a:endParaRPr/>
          </a:p>
          <a:p>
            <a:pPr indent="-298450" lvl="0" marL="457200" rtl="0" algn="l">
              <a:spcBef>
                <a:spcPts val="0"/>
              </a:spcBef>
              <a:spcAft>
                <a:spcPts val="0"/>
              </a:spcAft>
              <a:buSzPts val="1100"/>
              <a:buChar char="●"/>
            </a:pPr>
            <a:r>
              <a:rPr lang="en"/>
              <a:t>Not an easy comparison-- might have started recording in the middle of the song</a:t>
            </a:r>
            <a:endParaRPr/>
          </a:p>
          <a:p>
            <a:pPr indent="-298450" lvl="0" marL="457200" rtl="0" algn="l">
              <a:spcBef>
                <a:spcPts val="0"/>
              </a:spcBef>
              <a:spcAft>
                <a:spcPts val="0"/>
              </a:spcAft>
              <a:buSzPts val="1100"/>
              <a:buChar char="●"/>
            </a:pPr>
            <a:r>
              <a:rPr lang="en"/>
              <a:t>Compare each song to every single segment of every other song in the database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469f4c23ff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469f4c23ff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Successfully does that and-- why, the beautiful voice you’re hearing is Britney Spears and her hit song, Toxic!</a:t>
            </a:r>
            <a:endParaRPr/>
          </a:p>
          <a:p>
            <a:pPr indent="0" lvl="0" marL="0" rtl="0" algn="l">
              <a:spcBef>
                <a:spcPts val="0"/>
              </a:spcBef>
              <a:spcAft>
                <a:spcPts val="0"/>
              </a:spcAft>
              <a:buNone/>
            </a:pPr>
            <a:r>
              <a:rPr lang="en"/>
              <a:t>And you continue on with your day, happier for having remembered one of your favorite songs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46b3b63f67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46b3b63f67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Going over our problem</a:t>
            </a:r>
            <a:endParaRPr/>
          </a:p>
          <a:p>
            <a:pPr indent="-298450" lvl="0" marL="457200" rtl="0" algn="l">
              <a:spcBef>
                <a:spcPts val="0"/>
              </a:spcBef>
              <a:spcAft>
                <a:spcPts val="0"/>
              </a:spcAft>
              <a:buSzPts val="1100"/>
              <a:buChar char="●"/>
            </a:pPr>
            <a:r>
              <a:rPr lang="en"/>
              <a:t>What we were looking for in a solution</a:t>
            </a:r>
            <a:endParaRPr/>
          </a:p>
          <a:p>
            <a:pPr indent="-298450" lvl="0" marL="457200" rtl="0" algn="l">
              <a:spcBef>
                <a:spcPts val="0"/>
              </a:spcBef>
              <a:spcAft>
                <a:spcPts val="0"/>
              </a:spcAft>
              <a:buSzPts val="1100"/>
              <a:buChar char="●"/>
            </a:pPr>
            <a:r>
              <a:rPr lang="en"/>
              <a:t>How we adapted a pop song identifying software and changed its algorithm, and how we scaled it for our volume of data</a:t>
            </a:r>
            <a:endParaRPr/>
          </a:p>
          <a:p>
            <a:pPr indent="-298450" lvl="0" marL="457200" rtl="0" algn="l">
              <a:spcBef>
                <a:spcPts val="0"/>
              </a:spcBef>
              <a:spcAft>
                <a:spcPts val="0"/>
              </a:spcAft>
              <a:buSzPts val="1100"/>
              <a:buChar char="●"/>
            </a:pPr>
            <a:r>
              <a:rPr lang="en"/>
              <a:t>Results!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46b3b63f6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46b3b63f6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at the pipeline from the Dejavu library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46b3b63f6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46b3b63f6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Instead of matching just one song, we really want to match many songs, or clips. A snippet from talk radio is really a string of possible duplicate content. So you can imagine it's more like 4 Britney songs played in a row, possibly with interruptions in the middle, and we want to return each of the songs that matched-- not just the one that matched the most. Talk radio has strings of commercials, and it also has clips played from other stations, or jingles for their own shows played throughout the day.</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46b3b63f67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46b3b63f67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Want to know when the matches occurred relative to the stream</a:t>
            </a:r>
            <a:endParaRPr/>
          </a:p>
          <a:p>
            <a:pPr indent="0" lvl="0" marL="0" rtl="0" algn="l">
              <a:spcBef>
                <a:spcPts val="0"/>
              </a:spcBef>
              <a:spcAft>
                <a:spcPts val="0"/>
              </a:spcAft>
              <a:buNone/>
            </a:pPr>
            <a:r>
              <a:rPr lang="en"/>
              <a:t>“From 1 minute to 2 minutes in clip A, we have the same content from 3 minutes to 4 minutes in clip B, so don’t double count those words”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43902b66f3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43902b66f3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But there is another problem-- a really big one!</a:t>
            </a:r>
            <a:endParaRPr/>
          </a:p>
          <a:p>
            <a:pPr indent="-298450" lvl="0" marL="457200" rtl="0" algn="l">
              <a:spcBef>
                <a:spcPts val="0"/>
              </a:spcBef>
              <a:spcAft>
                <a:spcPts val="0"/>
              </a:spcAft>
              <a:buSzPts val="1100"/>
              <a:buChar char="●"/>
            </a:pPr>
            <a:r>
              <a:rPr lang="en"/>
              <a:t>Stats</a:t>
            </a:r>
            <a:endParaRPr/>
          </a:p>
          <a:p>
            <a:pPr indent="-298450" lvl="0" marL="457200" rtl="0" algn="l">
              <a:spcBef>
                <a:spcPts val="0"/>
              </a:spcBef>
              <a:spcAft>
                <a:spcPts val="0"/>
              </a:spcAft>
              <a:buSzPts val="1100"/>
              <a:buChar char="●"/>
            </a:pPr>
            <a:r>
              <a:rPr lang="en"/>
              <a:t>Aren’t just finding duplicates between an incoming song and every other audio clip, but are looking to compare every song to every other song</a:t>
            </a:r>
            <a:endParaRPr/>
          </a:p>
          <a:p>
            <a:pPr indent="-298450" lvl="0" marL="457200" rtl="0" algn="l">
              <a:spcBef>
                <a:spcPts val="0"/>
              </a:spcBef>
              <a:spcAft>
                <a:spcPts val="0"/>
              </a:spcAft>
              <a:buSzPts val="1100"/>
              <a:buChar char="●"/>
            </a:pPr>
            <a:r>
              <a:rPr lang="en"/>
              <a:t>N2 problem, where n is every possible sequence in a given audio file TIMES 50,000</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46b3b63f67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46b3b63f67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43902b66f3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43902b66f3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Two parts-- fingerprinting, and matching</a:t>
            </a:r>
            <a:endParaRPr/>
          </a:p>
          <a:p>
            <a:pPr indent="-298450" lvl="0" marL="457200" rtl="0" algn="l">
              <a:spcBef>
                <a:spcPts val="0"/>
              </a:spcBef>
              <a:spcAft>
                <a:spcPts val="0"/>
              </a:spcAft>
              <a:buSzPts val="1100"/>
              <a:buChar char="●"/>
            </a:pPr>
            <a:r>
              <a:rPr lang="en"/>
              <a:t>Scaling up fingerprints is easy if we have resources</a:t>
            </a:r>
            <a:endParaRPr/>
          </a:p>
          <a:p>
            <a:pPr indent="-298450" lvl="0" marL="457200" rtl="0" algn="l">
              <a:spcBef>
                <a:spcPts val="0"/>
              </a:spcBef>
              <a:spcAft>
                <a:spcPts val="0"/>
              </a:spcAft>
              <a:buSzPts val="1100"/>
              <a:buChar char="●"/>
            </a:pPr>
            <a:r>
              <a:rPr lang="en"/>
              <a:t>Overall pipeline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45448069b7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45448069b7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Just add this line</a:t>
            </a:r>
            <a:endParaRPr/>
          </a:p>
          <a:p>
            <a:pPr indent="-298450" lvl="0" marL="457200" rtl="0" algn="l">
              <a:spcBef>
                <a:spcPts val="0"/>
              </a:spcBef>
              <a:spcAft>
                <a:spcPts val="0"/>
              </a:spcAft>
              <a:buSzPts val="1100"/>
              <a:buChar char="●"/>
            </a:pPr>
            <a:r>
              <a:rPr lang="en"/>
              <a:t>Upload to S3, explain json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46b3b63f67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46b3b63f6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Scaling matching is harder-- need to know about everybody’s hashes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46b3b63f67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46b3b63f67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Ditch MySQL database</a:t>
            </a:r>
            <a:endParaRPr/>
          </a:p>
          <a:p>
            <a:pPr indent="-298450" lvl="0" marL="457200" rtl="0" algn="l">
              <a:spcBef>
                <a:spcPts val="0"/>
              </a:spcBef>
              <a:spcAft>
                <a:spcPts val="0"/>
              </a:spcAft>
              <a:buSzPts val="1100"/>
              <a:buChar char="●"/>
            </a:pPr>
            <a:r>
              <a:rPr lang="en"/>
              <a:t>Hold values in memory with Spark</a:t>
            </a:r>
            <a:endParaRPr/>
          </a:p>
          <a:p>
            <a:pPr indent="-298450" lvl="0" marL="457200" rtl="0" algn="l">
              <a:spcBef>
                <a:spcPts val="0"/>
              </a:spcBef>
              <a:spcAft>
                <a:spcPts val="0"/>
              </a:spcAft>
              <a:buSzPts val="1100"/>
              <a:buChar char="●"/>
            </a:pPr>
            <a:r>
              <a:rPr lang="en">
                <a:solidFill>
                  <a:schemeClr val="dk1"/>
                </a:solidFill>
              </a:rPr>
              <a:t>Original code not written in a functional way-- rethought process using only map and reduce functions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43902b66f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43902b66f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High level overview-- more in depth one available with this observable notebook</a:t>
            </a:r>
            <a:endParaRPr/>
          </a:p>
          <a:p>
            <a:pPr indent="-298450" lvl="1" marL="914400" rtl="0" algn="l">
              <a:spcBef>
                <a:spcPts val="0"/>
              </a:spcBef>
              <a:spcAft>
                <a:spcPts val="0"/>
              </a:spcAft>
              <a:buSzPts val="1100"/>
              <a:buChar char="○"/>
            </a:pPr>
            <a:r>
              <a:rPr lang="en"/>
              <a:t>See code and example input file</a:t>
            </a:r>
            <a:endParaRPr/>
          </a:p>
          <a:p>
            <a:pPr indent="-298450" lvl="1" marL="914400" rtl="0" algn="l">
              <a:spcBef>
                <a:spcPts val="0"/>
              </a:spcBef>
              <a:spcAft>
                <a:spcPts val="0"/>
              </a:spcAft>
              <a:buSzPts val="1100"/>
              <a:buChar char="○"/>
            </a:pPr>
            <a:r>
              <a:rPr lang="en"/>
              <a:t>Some animations, parameters to play with</a:t>
            </a:r>
            <a:endParaRPr/>
          </a:p>
          <a:p>
            <a:pPr indent="-298450" lvl="1" marL="914400" rtl="0" algn="l">
              <a:spcBef>
                <a:spcPts val="0"/>
              </a:spcBef>
              <a:spcAft>
                <a:spcPts val="0"/>
              </a:spcAft>
              <a:buSzPts val="1100"/>
              <a:buChar char="○"/>
            </a:pPr>
            <a:r>
              <a:rPr lang="en"/>
              <a:t>JavaScript, so not actual code, but good for explaining/visualizing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45448069b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45448069b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Wait, talk radio?! </a:t>
            </a:r>
            <a:endParaRPr/>
          </a:p>
          <a:p>
            <a:pPr indent="-298450" lvl="0" marL="457200" rtl="0" algn="l">
              <a:spcBef>
                <a:spcPts val="0"/>
              </a:spcBef>
              <a:spcAft>
                <a:spcPts val="0"/>
              </a:spcAft>
              <a:buSzPts val="1100"/>
              <a:buChar char="●"/>
            </a:pPr>
            <a:r>
              <a:rPr lang="en"/>
              <a:t>163 radio stations across America to better understand what people around the country are concerned about</a:t>
            </a:r>
            <a:endParaRPr/>
          </a:p>
          <a:p>
            <a:pPr indent="-298450" lvl="0" marL="457200" rtl="0" algn="l">
              <a:spcBef>
                <a:spcPts val="0"/>
              </a:spcBef>
              <a:spcAft>
                <a:spcPts val="0"/>
              </a:spcAft>
              <a:buSzPts val="1100"/>
              <a:buChar char="●"/>
            </a:pPr>
            <a:r>
              <a:rPr lang="en"/>
              <a:t>Earshot-- a product for journalists to surface local voices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466449e71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466449e71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 overview of spark pipeline</a:t>
            </a:r>
            <a:endParaRPr/>
          </a:p>
          <a:p>
            <a:pPr indent="0" lvl="0" marL="0" rtl="0" algn="l">
              <a:spcBef>
                <a:spcPts val="0"/>
              </a:spcBef>
              <a:spcAft>
                <a:spcPts val="0"/>
              </a:spcAft>
              <a:buNone/>
            </a:pPr>
            <a:r>
              <a:rPr lang="en"/>
              <a:t>List of files in S3 which fingerprinting process dropped into a bucket</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466449e71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466449e71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Download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466449e71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466449e71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by hashes with the same value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466449e71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466449e71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Within grouped hashes, calculate how far apart they are. In this picture, G - G will always be equal to H - H, which is equal to I - I...</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466449e71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466449e71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by the same offsets (everything that is G - G apart)</a:t>
            </a:r>
            <a:endParaRPr/>
          </a:p>
          <a:p>
            <a:pPr indent="0" lvl="0" marL="0" rtl="0" algn="l">
              <a:spcBef>
                <a:spcPts val="0"/>
              </a:spcBef>
              <a:spcAft>
                <a:spcPts val="0"/>
              </a:spcAft>
              <a:buNone/>
            </a:pPr>
            <a:r>
              <a:rPr lang="en"/>
              <a:t>Can begin to see where a duplicate piece of audio might exist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g466449e71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466449e71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Low pass filter to get the time range matches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466449e71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466449e71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Group by the clip name and save to S3!</a:t>
            </a:r>
            <a:endParaRPr/>
          </a:p>
          <a:p>
            <a:pPr indent="0" lvl="0" marL="0" rtl="0" algn="l">
              <a:spcBef>
                <a:spcPts val="0"/>
              </a:spcBef>
              <a:spcAft>
                <a:spcPts val="0"/>
              </a:spcAft>
              <a:buNone/>
            </a:pPr>
            <a:r>
              <a:rPr lang="en"/>
              <a:t>Explain JSON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46b3b63f67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46b3b63f67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43902b66f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43902b66f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technologies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7" name="Shape 647"/>
        <p:cNvGrpSpPr/>
        <p:nvPr/>
      </p:nvGrpSpPr>
      <p:grpSpPr>
        <a:xfrm>
          <a:off x="0" y="0"/>
          <a:ext cx="0" cy="0"/>
          <a:chOff x="0" y="0"/>
          <a:chExt cx="0" cy="0"/>
        </a:xfrm>
      </p:grpSpPr>
      <p:sp>
        <p:nvSpPr>
          <p:cNvPr id="648" name="Google Shape;648;g466449e71d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466449e71d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here’s me, and I want a spark cluster to run my stuff 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5448069b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5448069b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Searching the public sphere in earshot. </a:t>
            </a:r>
            <a:endParaRPr/>
          </a:p>
          <a:p>
            <a:pPr indent="-298450" lvl="0" marL="457200" rtl="0" algn="l">
              <a:spcBef>
                <a:spcPts val="0"/>
              </a:spcBef>
              <a:spcAft>
                <a:spcPts val="0"/>
              </a:spcAft>
              <a:buSzPts val="1100"/>
              <a:buChar char="●"/>
            </a:pPr>
            <a:r>
              <a:rPr lang="en"/>
              <a:t>Listen to what people are calling in to radio stations about regarding Dunkin Donuts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4" name="Shape 664"/>
        <p:cNvGrpSpPr/>
        <p:nvPr/>
      </p:nvGrpSpPr>
      <p:grpSpPr>
        <a:xfrm>
          <a:off x="0" y="0"/>
          <a:ext cx="0" cy="0"/>
          <a:chOff x="0" y="0"/>
          <a:chExt cx="0" cy="0"/>
        </a:xfrm>
      </p:grpSpPr>
      <p:sp>
        <p:nvSpPr>
          <p:cNvPr id="665" name="Google Shape;665;g466449e71d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466449e71d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466449e71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466449e71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Kubernetes!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9" name="Shape 699"/>
        <p:cNvGrpSpPr/>
        <p:nvPr/>
      </p:nvGrpSpPr>
      <p:grpSpPr>
        <a:xfrm>
          <a:off x="0" y="0"/>
          <a:ext cx="0" cy="0"/>
          <a:chOff x="0" y="0"/>
          <a:chExt cx="0" cy="0"/>
        </a:xfrm>
      </p:grpSpPr>
      <p:sp>
        <p:nvSpPr>
          <p:cNvPr id="700" name="Google Shape;700;g466449e71d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466449e71d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have this spark job that needs 50 CPUs. Can you help me out?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g466449e71d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466449e71d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Kubernetes asks the autoscaler-- do we have 50 CPU’s lying around?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466449e71d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466449e71d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Autoscaler says no, we are a nonprofit! But I know who to ask for more!</a:t>
            </a:r>
            <a:endParaRPr/>
          </a:p>
          <a:p>
            <a:pPr indent="0" lvl="0" marL="0" rtl="0" algn="l">
              <a:spcBef>
                <a:spcPts val="0"/>
              </a:spcBef>
              <a:spcAft>
                <a:spcPts val="0"/>
              </a:spcAft>
              <a:buClr>
                <a:schemeClr val="dk1"/>
              </a:buClr>
              <a:buSzPts val="1100"/>
              <a:buFont typeface="Arial"/>
              <a:buNone/>
            </a:pPr>
            <a:r>
              <a:rPr lang="en">
                <a:solidFill>
                  <a:schemeClr val="dk1"/>
                </a:solidFill>
              </a:rPr>
              <a:t>We ask for spot instances to reduce our cost. Spark is pretty good about being interrupted, so we can afford to have spot instances taken away for the money we save.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g466449e71d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466449e71d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Amazon provisions machines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466449e71d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466449e71d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job goes and runs on this new cluster</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8" name="Shape 818"/>
        <p:cNvGrpSpPr/>
        <p:nvPr/>
      </p:nvGrpSpPr>
      <p:grpSpPr>
        <a:xfrm>
          <a:off x="0" y="0"/>
          <a:ext cx="0" cy="0"/>
          <a:chOff x="0" y="0"/>
          <a:chExt cx="0" cy="0"/>
        </a:xfrm>
      </p:grpSpPr>
      <p:sp>
        <p:nvSpPr>
          <p:cNvPr id="819" name="Google Shape;819;g466449e71d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466449e71d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job is done-- Kubernetes autoscaler notices that we have a lot of underutilized nodes lying around, so asks Amazon EC2 to relinquish them</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5" name="Shape 845"/>
        <p:cNvGrpSpPr/>
        <p:nvPr/>
      </p:nvGrpSpPr>
      <p:grpSpPr>
        <a:xfrm>
          <a:off x="0" y="0"/>
          <a:ext cx="0" cy="0"/>
          <a:chOff x="0" y="0"/>
          <a:chExt cx="0" cy="0"/>
        </a:xfrm>
      </p:grpSpPr>
      <p:sp>
        <p:nvSpPr>
          <p:cNvPr id="846" name="Google Shape;846;g466449e71d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466449e71d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Autoscaler is happy-- no new K8s jobs require more nodes, and all existing nodes are being used.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46b3b63f67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46b3b63f67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there is one really slow part of this picture.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3902b66f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3902b66f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If you don’t know what to search, can see what is trending in different locations</a:t>
            </a:r>
            <a:endParaRPr/>
          </a:p>
          <a:p>
            <a:pPr indent="-298450" lvl="0" marL="457200" rtl="0" algn="l">
              <a:spcBef>
                <a:spcPts val="0"/>
              </a:spcBef>
              <a:spcAft>
                <a:spcPts val="0"/>
              </a:spcAft>
              <a:buSzPts val="1100"/>
              <a:buChar char="●"/>
            </a:pPr>
            <a:r>
              <a:rPr lang="en"/>
              <a:t>Boston, migrant caravan, DNA test Pocahontas-- Elizabeth Warren, MA senator</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2" name="Shape 892"/>
        <p:cNvGrpSpPr/>
        <p:nvPr/>
      </p:nvGrpSpPr>
      <p:grpSpPr>
        <a:xfrm>
          <a:off x="0" y="0"/>
          <a:ext cx="0" cy="0"/>
          <a:chOff x="0" y="0"/>
          <a:chExt cx="0" cy="0"/>
        </a:xfrm>
      </p:grpSpPr>
      <p:sp>
        <p:nvSpPr>
          <p:cNvPr id="893" name="Google Shape;893;g466449e71d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466449e71d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that’s me! So replace me a Kubernetes Cron Job</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0" name="Shape 910"/>
        <p:cNvGrpSpPr/>
        <p:nvPr/>
      </p:nvGrpSpPr>
      <p:grpSpPr>
        <a:xfrm>
          <a:off x="0" y="0"/>
          <a:ext cx="0" cy="0"/>
          <a:chOff x="0" y="0"/>
          <a:chExt cx="0" cy="0"/>
        </a:xfrm>
      </p:grpSpPr>
      <p:sp>
        <p:nvSpPr>
          <p:cNvPr id="911" name="Google Shape;911;g466449e71d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466449e71d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I can hang out here with all of you instead!</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2" name="Shape 942"/>
        <p:cNvGrpSpPr/>
        <p:nvPr/>
      </p:nvGrpSpPr>
      <p:grpSpPr>
        <a:xfrm>
          <a:off x="0" y="0"/>
          <a:ext cx="0" cy="0"/>
          <a:chOff x="0" y="0"/>
          <a:chExt cx="0" cy="0"/>
        </a:xfrm>
      </p:grpSpPr>
      <p:sp>
        <p:nvSpPr>
          <p:cNvPr id="943" name="Google Shape;943;g46b3b63f67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46b3b63f67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Google Shape;949;g466449e71d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466449e71d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visualization of radio stations in Madison, Wisconsin. There are 4 radio stations that we are ingesting that you can hear if you are driving through Madison. This shows Monday, October 15th.</a:t>
            </a:r>
            <a:endParaRPr/>
          </a:p>
          <a:p>
            <a:pPr indent="-298450" lvl="0" marL="457200" rtl="0" algn="l">
              <a:spcBef>
                <a:spcPts val="0"/>
              </a:spcBef>
              <a:spcAft>
                <a:spcPts val="0"/>
              </a:spcAft>
              <a:buSzPts val="1100"/>
              <a:buChar char="●"/>
            </a:pPr>
            <a:r>
              <a:rPr lang="en">
                <a:solidFill>
                  <a:schemeClr val="dk1"/>
                </a:solidFill>
              </a:rPr>
              <a:t>Can see which stations air unique content</a:t>
            </a:r>
            <a:endParaRPr/>
          </a:p>
          <a:p>
            <a:pPr indent="-298450" lvl="0" marL="457200" rtl="0" algn="l">
              <a:spcBef>
                <a:spcPts val="0"/>
              </a:spcBef>
              <a:spcAft>
                <a:spcPts val="0"/>
              </a:spcAft>
              <a:buSzPts val="1100"/>
              <a:buChar char="●"/>
            </a:pPr>
            <a:r>
              <a:rPr lang="en"/>
              <a:t>Differences with weekend vs weekday</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5" name="Shape 955"/>
        <p:cNvGrpSpPr/>
        <p:nvPr/>
      </p:nvGrpSpPr>
      <p:grpSpPr>
        <a:xfrm>
          <a:off x="0" y="0"/>
          <a:ext cx="0" cy="0"/>
          <a:chOff x="0" y="0"/>
          <a:chExt cx="0" cy="0"/>
        </a:xfrm>
      </p:grpSpPr>
      <p:sp>
        <p:nvSpPr>
          <p:cNvPr id="956" name="Google Shape;956;g43902b66f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43902b66f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Force directed graph</a:t>
            </a:r>
            <a:endParaRPr/>
          </a:p>
          <a:p>
            <a:pPr indent="-298450" lvl="1" marL="914400" rtl="0" algn="l">
              <a:spcBef>
                <a:spcPts val="0"/>
              </a:spcBef>
              <a:spcAft>
                <a:spcPts val="0"/>
              </a:spcAft>
              <a:buSzPts val="1100"/>
              <a:buChar char="○"/>
            </a:pPr>
            <a:r>
              <a:rPr lang="en"/>
              <a:t>Nodes are radio stations</a:t>
            </a:r>
            <a:endParaRPr/>
          </a:p>
          <a:p>
            <a:pPr indent="-298450" lvl="1" marL="914400" rtl="0" algn="l">
              <a:spcBef>
                <a:spcPts val="0"/>
              </a:spcBef>
              <a:spcAft>
                <a:spcPts val="0"/>
              </a:spcAft>
              <a:buSzPts val="1100"/>
              <a:buChar char="○"/>
            </a:pPr>
            <a:r>
              <a:rPr lang="en"/>
              <a:t>Linked if they have a certain threshold of duplicate content between them</a:t>
            </a:r>
            <a:endParaRPr/>
          </a:p>
          <a:p>
            <a:pPr indent="-298450" lvl="1" marL="914400" rtl="0" algn="l">
              <a:spcBef>
                <a:spcPts val="0"/>
              </a:spcBef>
              <a:spcAft>
                <a:spcPts val="0"/>
              </a:spcAft>
              <a:buSzPts val="1100"/>
              <a:buChar char="○"/>
            </a:pPr>
            <a:r>
              <a:rPr lang="en"/>
              <a:t>Otherwise repelled</a:t>
            </a:r>
            <a:endParaRPr/>
          </a:p>
          <a:p>
            <a:pPr indent="-298450" lvl="0" marL="457200" rtl="0" algn="l">
              <a:spcBef>
                <a:spcPts val="0"/>
              </a:spcBef>
              <a:spcAft>
                <a:spcPts val="0"/>
              </a:spcAft>
              <a:buSzPts val="1100"/>
              <a:buChar char="●"/>
            </a:pPr>
            <a:r>
              <a:rPr lang="en"/>
              <a:t>Colored independently</a:t>
            </a:r>
            <a:endParaRPr/>
          </a:p>
          <a:p>
            <a:pPr indent="-298450" lvl="1" marL="914400" rtl="0" algn="l">
              <a:spcBef>
                <a:spcPts val="0"/>
              </a:spcBef>
              <a:spcAft>
                <a:spcPts val="0"/>
              </a:spcAft>
              <a:buSzPts val="1100"/>
              <a:buChar char="○"/>
            </a:pPr>
            <a:r>
              <a:rPr lang="en"/>
              <a:t>NPR</a:t>
            </a:r>
            <a:endParaRPr/>
          </a:p>
          <a:p>
            <a:pPr indent="-298450" lvl="1" marL="914400" rtl="0" algn="l">
              <a:spcBef>
                <a:spcPts val="0"/>
              </a:spcBef>
              <a:spcAft>
                <a:spcPts val="0"/>
              </a:spcAft>
              <a:buSzPts val="1100"/>
              <a:buChar char="○"/>
            </a:pPr>
            <a:r>
              <a:rPr lang="en"/>
              <a:t>Conservative talk</a:t>
            </a:r>
            <a:endParaRPr/>
          </a:p>
          <a:p>
            <a:pPr indent="-298450" lvl="1" marL="914400" rtl="0" algn="l">
              <a:spcBef>
                <a:spcPts val="0"/>
              </a:spcBef>
              <a:spcAft>
                <a:spcPts val="0"/>
              </a:spcAft>
              <a:buSzPts val="1100"/>
              <a:buChar char="○"/>
            </a:pPr>
            <a:r>
              <a:rPr lang="en"/>
              <a:t>Outskirts-- college radio stations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2" name="Shape 962"/>
        <p:cNvGrpSpPr/>
        <p:nvPr/>
      </p:nvGrpSpPr>
      <p:grpSpPr>
        <a:xfrm>
          <a:off x="0" y="0"/>
          <a:ext cx="0" cy="0"/>
          <a:chOff x="0" y="0"/>
          <a:chExt cx="0" cy="0"/>
        </a:xfrm>
      </p:grpSpPr>
      <p:sp>
        <p:nvSpPr>
          <p:cNvPr id="963" name="Google Shape;963;g43902b66f3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43902b66f3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Running for 38 days!</a:t>
            </a:r>
            <a:endParaRPr/>
          </a:p>
          <a:p>
            <a:pPr indent="0" lvl="0" marL="0" rtl="0" algn="l">
              <a:spcBef>
                <a:spcPts val="0"/>
              </a:spcBef>
              <a:spcAft>
                <a:spcPts val="0"/>
              </a:spcAft>
              <a:buNone/>
            </a:pPr>
            <a:r>
              <a:rPr lang="en"/>
              <a:t>Excited to dive into commercials-- who is funding which stations? Are there patterns?</a:t>
            </a:r>
            <a:endParaRPr/>
          </a:p>
          <a:p>
            <a:pPr indent="0" lvl="0" marL="0" rtl="0" algn="l">
              <a:spcBef>
                <a:spcPts val="0"/>
              </a:spcBef>
              <a:spcAft>
                <a:spcPts val="0"/>
              </a:spcAft>
              <a:buNone/>
            </a:pPr>
            <a:r>
              <a:rPr lang="en"/>
              <a:t>Train on different accents by removing syndicated content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8" name="Shape 968"/>
        <p:cNvGrpSpPr/>
        <p:nvPr/>
      </p:nvGrpSpPr>
      <p:grpSpPr>
        <a:xfrm>
          <a:off x="0" y="0"/>
          <a:ext cx="0" cy="0"/>
          <a:chOff x="0" y="0"/>
          <a:chExt cx="0" cy="0"/>
        </a:xfrm>
      </p:grpSpPr>
      <p:sp>
        <p:nvSpPr>
          <p:cNvPr id="969" name="Google Shape;969;g466449e71d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466449e71d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4" name="Shape 974"/>
        <p:cNvGrpSpPr/>
        <p:nvPr/>
      </p:nvGrpSpPr>
      <p:grpSpPr>
        <a:xfrm>
          <a:off x="0" y="0"/>
          <a:ext cx="0" cy="0"/>
          <a:chOff x="0" y="0"/>
          <a:chExt cx="0" cy="0"/>
        </a:xfrm>
      </p:grpSpPr>
      <p:sp>
        <p:nvSpPr>
          <p:cNvPr id="975" name="Google Shape;975;g466449e71d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466449e71d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Thank you so much!</a:t>
            </a:r>
            <a:endParaRPr/>
          </a:p>
          <a:p>
            <a:pPr indent="-298450" lvl="0" marL="457200" rtl="0" algn="l">
              <a:spcBef>
                <a:spcPts val="0"/>
              </a:spcBef>
              <a:spcAft>
                <a:spcPts val="0"/>
              </a:spcAft>
              <a:buSzPts val="1100"/>
              <a:buChar char="●"/>
            </a:pPr>
            <a:r>
              <a:rPr lang="en"/>
              <a:t>First step in work to bridge communities and facilitate conversation</a:t>
            </a:r>
            <a:endParaRPr/>
          </a:p>
          <a:p>
            <a:pPr indent="-298450" lvl="0" marL="457200" rtl="0" algn="l">
              <a:spcBef>
                <a:spcPts val="0"/>
              </a:spcBef>
              <a:spcAft>
                <a:spcPts val="0"/>
              </a:spcAft>
              <a:buSzPts val="1100"/>
              <a:buChar char="●"/>
            </a:pPr>
            <a:r>
              <a:rPr lang="en"/>
              <a:t>Stick around to bridge the gap and have a great conversation</a:t>
            </a:r>
            <a:endParaRPr/>
          </a:p>
          <a:p>
            <a:pPr indent="-298450" lvl="0" marL="457200" rtl="0" algn="l">
              <a:spcBef>
                <a:spcPts val="0"/>
              </a:spcBef>
              <a:spcAft>
                <a:spcPts val="0"/>
              </a:spcAft>
              <a:buSzPts val="1100"/>
              <a:buChar char="●"/>
            </a:pPr>
            <a:r>
              <a:rPr lang="en"/>
              <a:t>Thank you</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4" name="Shape 994"/>
        <p:cNvGrpSpPr/>
        <p:nvPr/>
      </p:nvGrpSpPr>
      <p:grpSpPr>
        <a:xfrm>
          <a:off x="0" y="0"/>
          <a:ext cx="0" cy="0"/>
          <a:chOff x="0" y="0"/>
          <a:chExt cx="0" cy="0"/>
        </a:xfrm>
      </p:grpSpPr>
      <p:sp>
        <p:nvSpPr>
          <p:cNvPr id="995" name="Google Shape;995;g466449e71d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466449e71d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0" name="Shape 1000"/>
        <p:cNvGrpSpPr/>
        <p:nvPr/>
      </p:nvGrpSpPr>
      <p:grpSpPr>
        <a:xfrm>
          <a:off x="0" y="0"/>
          <a:ext cx="0" cy="0"/>
          <a:chOff x="0" y="0"/>
          <a:chExt cx="0" cy="0"/>
        </a:xfrm>
      </p:grpSpPr>
      <p:sp>
        <p:nvSpPr>
          <p:cNvPr id="1001" name="Google Shape;1001;g43902b66f3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43902b66f3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45448069b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45448069b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Choose a random city-- Atlanta, GA</a:t>
            </a:r>
            <a:endParaRPr/>
          </a:p>
          <a:p>
            <a:pPr indent="-298450" lvl="0" marL="457200" rtl="0" algn="l">
              <a:spcBef>
                <a:spcPts val="0"/>
              </a:spcBef>
              <a:spcAft>
                <a:spcPts val="0"/>
              </a:spcAft>
              <a:buSzPts val="1100"/>
              <a:buChar char="●"/>
            </a:pPr>
            <a:r>
              <a:rPr lang="en"/>
              <a:t>Also caravan, but also Troy Davis, which I looked up, and it turns out it’s the anniversary of a murder in Georgia and local radio stations aired a play related to it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6" name="Shape 1006"/>
        <p:cNvGrpSpPr/>
        <p:nvPr/>
      </p:nvGrpSpPr>
      <p:grpSpPr>
        <a:xfrm>
          <a:off x="0" y="0"/>
          <a:ext cx="0" cy="0"/>
          <a:chOff x="0" y="0"/>
          <a:chExt cx="0" cy="0"/>
        </a:xfrm>
      </p:grpSpPr>
      <p:sp>
        <p:nvSpPr>
          <p:cNvPr id="1007" name="Google Shape;1007;g43c30bab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43c30bab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2" name="Shape 1012"/>
        <p:cNvGrpSpPr/>
        <p:nvPr/>
      </p:nvGrpSpPr>
      <p:grpSpPr>
        <a:xfrm>
          <a:off x="0" y="0"/>
          <a:ext cx="0" cy="0"/>
          <a:chOff x="0" y="0"/>
          <a:chExt cx="0" cy="0"/>
        </a:xfrm>
      </p:grpSpPr>
      <p:sp>
        <p:nvSpPr>
          <p:cNvPr id="1013" name="Google Shape;1013;g45448069b7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45448069b7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2" name="Shape 1042"/>
        <p:cNvGrpSpPr/>
        <p:nvPr/>
      </p:nvGrpSpPr>
      <p:grpSpPr>
        <a:xfrm>
          <a:off x="0" y="0"/>
          <a:ext cx="0" cy="0"/>
          <a:chOff x="0" y="0"/>
          <a:chExt cx="0" cy="0"/>
        </a:xfrm>
      </p:grpSpPr>
      <p:sp>
        <p:nvSpPr>
          <p:cNvPr id="1043" name="Google Shape;1043;g45448069b7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45448069b7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4" name="Shape 1074"/>
        <p:cNvGrpSpPr/>
        <p:nvPr/>
      </p:nvGrpSpPr>
      <p:grpSpPr>
        <a:xfrm>
          <a:off x="0" y="0"/>
          <a:ext cx="0" cy="0"/>
          <a:chOff x="0" y="0"/>
          <a:chExt cx="0" cy="0"/>
        </a:xfrm>
      </p:grpSpPr>
      <p:sp>
        <p:nvSpPr>
          <p:cNvPr id="1075" name="Google Shape;1075;g45448069b7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45448069b7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45448069b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45448069b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Look at other results-- strange things. Makes you want to make this face!</a:t>
            </a:r>
            <a:endParaRPr/>
          </a:p>
          <a:p>
            <a:pPr indent="-298450" lvl="0" marL="457200" rtl="0" algn="l">
              <a:spcBef>
                <a:spcPts val="0"/>
              </a:spcBef>
              <a:spcAft>
                <a:spcPts val="0"/>
              </a:spcAft>
              <a:buSzPts val="1100"/>
              <a:buChar char="●"/>
            </a:pPr>
            <a:r>
              <a:rPr lang="en"/>
              <a:t>No news on go daddy-- likely just a commercial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3902b66f3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3902b66f3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Having duplicates in our dataset isn’t great</a:t>
            </a:r>
            <a:endParaRPr/>
          </a:p>
          <a:p>
            <a:pPr indent="-298450" lvl="0" marL="457200" rtl="0" algn="l">
              <a:spcBef>
                <a:spcPts val="0"/>
              </a:spcBef>
              <a:spcAft>
                <a:spcPts val="0"/>
              </a:spcAft>
              <a:buSzPts val="1100"/>
              <a:buChar char="●"/>
            </a:pPr>
            <a:r>
              <a:rPr lang="en"/>
              <a:t>Becomes harder to hear local voices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46b3b63f67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46b3b63f67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8" name="Shape 58"/>
        <p:cNvGrpSpPr/>
        <p:nvPr/>
      </p:nvGrpSpPr>
      <p:grpSpPr>
        <a:xfrm>
          <a:off x="0" y="0"/>
          <a:ext cx="0" cy="0"/>
          <a:chOff x="0" y="0"/>
          <a:chExt cx="0" cy="0"/>
        </a:xfrm>
      </p:grpSpPr>
      <p:sp>
        <p:nvSpPr>
          <p:cNvPr id="59" name="Google Shape;59;p14"/>
          <p:cNvSpPr txBox="1"/>
          <p:nvPr>
            <p:ph type="ctrTitle"/>
          </p:nvPr>
        </p:nvSpPr>
        <p:spPr>
          <a:xfrm>
            <a:off x="311708" y="515975"/>
            <a:ext cx="8520600" cy="2052600"/>
          </a:xfrm>
          <a:prstGeom prst="rect">
            <a:avLst/>
          </a:prstGeom>
        </p:spPr>
        <p:txBody>
          <a:bodyPr anchorCtr="0" anchor="b" bIns="91425" lIns="91425" spcFirstLastPara="1" rIns="91425" wrap="square" tIns="91425"/>
          <a:lstStyle>
            <a:lvl1pPr lvl="0" rtl="0">
              <a:spcBef>
                <a:spcPts val="0"/>
              </a:spcBef>
              <a:spcAft>
                <a:spcPts val="0"/>
              </a:spcAft>
              <a:buSzPts val="4400"/>
              <a:buNone/>
              <a:defRPr sz="44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0" name="Google Shape;60;p14"/>
          <p:cNvSpPr txBox="1"/>
          <p:nvPr>
            <p:ph idx="1" type="subTitle"/>
          </p:nvPr>
        </p:nvSpPr>
        <p:spPr>
          <a:xfrm>
            <a:off x="311700" y="2529325"/>
            <a:ext cx="8520600" cy="7926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200"/>
              <a:buNone/>
              <a:defRPr sz="22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 name="Google Shape;61;p14"/>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4"/>
          <p:cNvSpPr txBox="1"/>
          <p:nvPr>
            <p:ph idx="2" type="sldNum"/>
          </p:nvPr>
        </p:nvSpPr>
        <p:spPr>
          <a:xfrm>
            <a:off x="7781676" y="4900275"/>
            <a:ext cx="1066800" cy="267600"/>
          </a:xfrm>
          <a:prstGeom prst="rect">
            <a:avLst/>
          </a:prstGeom>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3" name="Shape 63"/>
        <p:cNvGrpSpPr/>
        <p:nvPr/>
      </p:nvGrpSpPr>
      <p:grpSpPr>
        <a:xfrm>
          <a:off x="0" y="0"/>
          <a:ext cx="0" cy="0"/>
          <a:chOff x="0" y="0"/>
          <a:chExt cx="0" cy="0"/>
        </a:xfrm>
      </p:grpSpPr>
      <p:sp>
        <p:nvSpPr>
          <p:cNvPr id="64" name="Google Shape;64;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5" name="Google Shape;65;p15"/>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15"/>
          <p:cNvSpPr txBox="1"/>
          <p:nvPr>
            <p:ph idx="2" type="sldNum"/>
          </p:nvPr>
        </p:nvSpPr>
        <p:spPr>
          <a:xfrm>
            <a:off x="7781676" y="4900275"/>
            <a:ext cx="1066800" cy="267600"/>
          </a:xfrm>
          <a:prstGeom prst="rect">
            <a:avLst/>
          </a:prstGeom>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7" name="Shape 67"/>
        <p:cNvGrpSpPr/>
        <p:nvPr/>
      </p:nvGrpSpPr>
      <p:grpSpPr>
        <a:xfrm>
          <a:off x="0" y="0"/>
          <a:ext cx="0" cy="0"/>
          <a:chOff x="0" y="0"/>
          <a:chExt cx="0" cy="0"/>
        </a:xfrm>
      </p:grpSpPr>
      <p:sp>
        <p:nvSpPr>
          <p:cNvPr id="68" name="Google Shape;68;p16"/>
          <p:cNvSpPr txBox="1"/>
          <p:nvPr>
            <p:ph type="title"/>
          </p:nvPr>
        </p:nvSpPr>
        <p:spPr>
          <a:xfrm>
            <a:off x="311700" y="2926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6"/>
          <p:cNvSpPr txBox="1"/>
          <p:nvPr>
            <p:ph idx="1" type="body"/>
          </p:nvPr>
        </p:nvSpPr>
        <p:spPr>
          <a:xfrm>
            <a:off x="311700" y="10762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0" name="Google Shape;70;p16"/>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16"/>
          <p:cNvSpPr txBox="1"/>
          <p:nvPr>
            <p:ph idx="2" type="sldNum"/>
          </p:nvPr>
        </p:nvSpPr>
        <p:spPr>
          <a:xfrm>
            <a:off x="7934071" y="4900275"/>
            <a:ext cx="9180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2" name="Shape 72"/>
        <p:cNvGrpSpPr/>
        <p:nvPr/>
      </p:nvGrpSpPr>
      <p:grpSpPr>
        <a:xfrm>
          <a:off x="0" y="0"/>
          <a:ext cx="0" cy="0"/>
          <a:chOff x="0" y="0"/>
          <a:chExt cx="0" cy="0"/>
        </a:xfrm>
      </p:grpSpPr>
      <p:sp>
        <p:nvSpPr>
          <p:cNvPr id="73" name="Google Shape;73;p17"/>
          <p:cNvSpPr txBox="1"/>
          <p:nvPr>
            <p:ph type="title"/>
          </p:nvPr>
        </p:nvSpPr>
        <p:spPr>
          <a:xfrm>
            <a:off x="311700" y="2926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p17"/>
          <p:cNvSpPr txBox="1"/>
          <p:nvPr>
            <p:ph idx="1" type="body"/>
          </p:nvPr>
        </p:nvSpPr>
        <p:spPr>
          <a:xfrm>
            <a:off x="311700" y="10762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5" name="Google Shape;75;p17"/>
          <p:cNvSpPr txBox="1"/>
          <p:nvPr>
            <p:ph idx="2" type="body"/>
          </p:nvPr>
        </p:nvSpPr>
        <p:spPr>
          <a:xfrm>
            <a:off x="4832400" y="10762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7"/>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7"/>
          <p:cNvSpPr txBox="1"/>
          <p:nvPr>
            <p:ph idx="3" type="sldNum"/>
          </p:nvPr>
        </p:nvSpPr>
        <p:spPr>
          <a:xfrm>
            <a:off x="7781676" y="4900275"/>
            <a:ext cx="1066800" cy="267600"/>
          </a:xfrm>
          <a:prstGeom prst="rect">
            <a:avLst/>
          </a:prstGeom>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8" name="Shape 78"/>
        <p:cNvGrpSpPr/>
        <p:nvPr/>
      </p:nvGrpSpPr>
      <p:grpSpPr>
        <a:xfrm>
          <a:off x="0" y="0"/>
          <a:ext cx="0" cy="0"/>
          <a:chOff x="0" y="0"/>
          <a:chExt cx="0" cy="0"/>
        </a:xfrm>
      </p:grpSpPr>
      <p:sp>
        <p:nvSpPr>
          <p:cNvPr id="79" name="Google Shape;79;p18"/>
          <p:cNvSpPr txBox="1"/>
          <p:nvPr>
            <p:ph type="title"/>
          </p:nvPr>
        </p:nvSpPr>
        <p:spPr>
          <a:xfrm>
            <a:off x="311700" y="2926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 name="Google Shape;80;p18"/>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18"/>
          <p:cNvSpPr txBox="1"/>
          <p:nvPr>
            <p:ph idx="2" type="sldNum"/>
          </p:nvPr>
        </p:nvSpPr>
        <p:spPr>
          <a:xfrm>
            <a:off x="7781676" y="4900275"/>
            <a:ext cx="1066800" cy="267600"/>
          </a:xfrm>
          <a:prstGeom prst="rect">
            <a:avLst/>
          </a:prstGeom>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2" name="Shape 82"/>
        <p:cNvGrpSpPr/>
        <p:nvPr/>
      </p:nvGrpSpPr>
      <p:grpSpPr>
        <a:xfrm>
          <a:off x="0" y="0"/>
          <a:ext cx="0" cy="0"/>
          <a:chOff x="0" y="0"/>
          <a:chExt cx="0" cy="0"/>
        </a:xfrm>
      </p:grpSpPr>
      <p:sp>
        <p:nvSpPr>
          <p:cNvPr id="83" name="Google Shape;83;p19"/>
          <p:cNvSpPr txBox="1"/>
          <p:nvPr>
            <p:ph type="title"/>
          </p:nvPr>
        </p:nvSpPr>
        <p:spPr>
          <a:xfrm>
            <a:off x="311700" y="4032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4" name="Google Shape;84;p19"/>
          <p:cNvSpPr txBox="1"/>
          <p:nvPr>
            <p:ph idx="1" type="body"/>
          </p:nvPr>
        </p:nvSpPr>
        <p:spPr>
          <a:xfrm>
            <a:off x="311700" y="13134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5" name="Google Shape;85;p19"/>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6" name="Google Shape;86;p19"/>
          <p:cNvSpPr txBox="1"/>
          <p:nvPr>
            <p:ph idx="2" type="sldNum"/>
          </p:nvPr>
        </p:nvSpPr>
        <p:spPr>
          <a:xfrm>
            <a:off x="7781676" y="4900275"/>
            <a:ext cx="1066800" cy="267600"/>
          </a:xfrm>
          <a:prstGeom prst="rect">
            <a:avLst/>
          </a:prstGeom>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7" name="Shape 87"/>
        <p:cNvGrpSpPr/>
        <p:nvPr/>
      </p:nvGrpSpPr>
      <p:grpSpPr>
        <a:xfrm>
          <a:off x="0" y="0"/>
          <a:ext cx="0" cy="0"/>
          <a:chOff x="0" y="0"/>
          <a:chExt cx="0" cy="0"/>
        </a:xfrm>
      </p:grpSpPr>
      <p:sp>
        <p:nvSpPr>
          <p:cNvPr id="88" name="Google Shape;88;p20"/>
          <p:cNvSpPr txBox="1"/>
          <p:nvPr>
            <p:ph type="title"/>
          </p:nvPr>
        </p:nvSpPr>
        <p:spPr>
          <a:xfrm>
            <a:off x="490250" y="2977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9" name="Google Shape;89;p20"/>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0" name="Google Shape;90;p20"/>
          <p:cNvSpPr txBox="1"/>
          <p:nvPr>
            <p:ph idx="2" type="sldNum"/>
          </p:nvPr>
        </p:nvSpPr>
        <p:spPr>
          <a:xfrm>
            <a:off x="7781676" y="4900275"/>
            <a:ext cx="1066800" cy="267600"/>
          </a:xfrm>
          <a:prstGeom prst="rect">
            <a:avLst/>
          </a:prstGeom>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p21"/>
          <p:cNvSpPr/>
          <p:nvPr/>
        </p:nvSpPr>
        <p:spPr>
          <a:xfrm>
            <a:off x="4572000" y="-26100"/>
            <a:ext cx="4572000" cy="4932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1"/>
          <p:cNvSpPr txBox="1"/>
          <p:nvPr>
            <p:ph type="title"/>
          </p:nvPr>
        </p:nvSpPr>
        <p:spPr>
          <a:xfrm>
            <a:off x="265500" y="10807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4" name="Google Shape;94;p21"/>
          <p:cNvSpPr txBox="1"/>
          <p:nvPr>
            <p:ph idx="1" type="subTitle"/>
          </p:nvPr>
        </p:nvSpPr>
        <p:spPr>
          <a:xfrm>
            <a:off x="265500" y="27268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5" name="Google Shape;95;p21"/>
          <p:cNvSpPr txBox="1"/>
          <p:nvPr>
            <p:ph idx="2" type="body"/>
          </p:nvPr>
        </p:nvSpPr>
        <p:spPr>
          <a:xfrm>
            <a:off x="4939500" y="6478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6" name="Google Shape;96;p21"/>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21"/>
          <p:cNvSpPr txBox="1"/>
          <p:nvPr>
            <p:ph idx="3" type="sldNum"/>
          </p:nvPr>
        </p:nvSpPr>
        <p:spPr>
          <a:xfrm>
            <a:off x="7781676" y="4900275"/>
            <a:ext cx="1066800" cy="267600"/>
          </a:xfrm>
          <a:prstGeom prst="rect">
            <a:avLst/>
          </a:prstGeom>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8" name="Shape 98"/>
        <p:cNvGrpSpPr/>
        <p:nvPr/>
      </p:nvGrpSpPr>
      <p:grpSpPr>
        <a:xfrm>
          <a:off x="0" y="0"/>
          <a:ext cx="0" cy="0"/>
          <a:chOff x="0" y="0"/>
          <a:chExt cx="0" cy="0"/>
        </a:xfrm>
      </p:grpSpPr>
      <p:sp>
        <p:nvSpPr>
          <p:cNvPr id="99" name="Google Shape;99;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100" name="Google Shape;100;p22"/>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22"/>
          <p:cNvSpPr txBox="1"/>
          <p:nvPr>
            <p:ph idx="2" type="sldNum"/>
          </p:nvPr>
        </p:nvSpPr>
        <p:spPr>
          <a:xfrm>
            <a:off x="7781676" y="4900275"/>
            <a:ext cx="1066800" cy="267600"/>
          </a:xfrm>
          <a:prstGeom prst="rect">
            <a:avLst/>
          </a:prstGeom>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2" name="Shape 102"/>
        <p:cNvGrpSpPr/>
        <p:nvPr/>
      </p:nvGrpSpPr>
      <p:grpSpPr>
        <a:xfrm>
          <a:off x="0" y="0"/>
          <a:ext cx="0" cy="0"/>
          <a:chOff x="0" y="0"/>
          <a:chExt cx="0" cy="0"/>
        </a:xfrm>
      </p:grpSpPr>
      <p:sp>
        <p:nvSpPr>
          <p:cNvPr id="103" name="Google Shape;103;p23"/>
          <p:cNvSpPr txBox="1"/>
          <p:nvPr>
            <p:ph hasCustomPrompt="1" type="title"/>
          </p:nvPr>
        </p:nvSpPr>
        <p:spPr>
          <a:xfrm>
            <a:off x="311700" y="725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4" name="Google Shape;104;p23"/>
          <p:cNvSpPr txBox="1"/>
          <p:nvPr>
            <p:ph idx="1" type="body"/>
          </p:nvPr>
        </p:nvSpPr>
        <p:spPr>
          <a:xfrm>
            <a:off x="311700" y="2771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5" name="Google Shape;105;p23"/>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23"/>
          <p:cNvSpPr txBox="1"/>
          <p:nvPr>
            <p:ph idx="2" type="sldNum"/>
          </p:nvPr>
        </p:nvSpPr>
        <p:spPr>
          <a:xfrm>
            <a:off x="7781676" y="4900275"/>
            <a:ext cx="1066800" cy="267600"/>
          </a:xfrm>
          <a:prstGeom prst="rect">
            <a:avLst/>
          </a:prstGeom>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7" name="Shape 107"/>
        <p:cNvGrpSpPr/>
        <p:nvPr/>
      </p:nvGrpSpPr>
      <p:grpSpPr>
        <a:xfrm>
          <a:off x="0" y="0"/>
          <a:ext cx="0" cy="0"/>
          <a:chOff x="0" y="0"/>
          <a:chExt cx="0" cy="0"/>
        </a:xfrm>
      </p:grpSpPr>
      <p:sp>
        <p:nvSpPr>
          <p:cNvPr id="108" name="Google Shape;108;p24"/>
          <p:cNvSpPr txBox="1"/>
          <p:nvPr>
            <p:ph idx="12" type="sldNum"/>
          </p:nvPr>
        </p:nvSpPr>
        <p:spPr>
          <a:xfrm>
            <a:off x="8543680" y="4900287"/>
            <a:ext cx="548700" cy="267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9" name="Google Shape;109;p24"/>
          <p:cNvSpPr txBox="1"/>
          <p:nvPr>
            <p:ph idx="2" type="sldNum"/>
          </p:nvPr>
        </p:nvSpPr>
        <p:spPr>
          <a:xfrm>
            <a:off x="7781676" y="4900275"/>
            <a:ext cx="1066800" cy="267600"/>
          </a:xfrm>
          <a:prstGeom prst="rect">
            <a:avLst/>
          </a:prstGeom>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14875" y="4906190"/>
            <a:ext cx="9168900" cy="48900"/>
          </a:xfrm>
          <a:prstGeom prst="rect">
            <a:avLst/>
          </a:prstGeom>
          <a:solidFill>
            <a:srgbClr val="EE6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p:nvPr/>
        </p:nvSpPr>
        <p:spPr>
          <a:xfrm>
            <a:off x="-14875" y="4915255"/>
            <a:ext cx="9168900" cy="238200"/>
          </a:xfrm>
          <a:prstGeom prst="rect">
            <a:avLst/>
          </a:prstGeom>
          <a:solidFill>
            <a:srgbClr val="2730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rt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p:txBody>
      </p:sp>
      <p:sp>
        <p:nvSpPr>
          <p:cNvPr id="54" name="Google Shape;54;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Roboto Light"/>
              <a:buChar char="●"/>
              <a:defRPr sz="1800">
                <a:solidFill>
                  <a:schemeClr val="dk2"/>
                </a:solidFill>
                <a:latin typeface="Roboto Light"/>
                <a:ea typeface="Roboto Light"/>
                <a:cs typeface="Roboto Light"/>
                <a:sym typeface="Roboto Light"/>
              </a:defRPr>
            </a:lvl1pPr>
            <a:lvl2pPr indent="-317500" lvl="1" marL="9144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2pPr>
            <a:lvl3pPr indent="-317500" lvl="2" marL="13716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3pPr>
            <a:lvl4pPr indent="-317500" lvl="3" marL="18288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4pPr>
            <a:lvl5pPr indent="-317500" lvl="4" marL="22860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5pPr>
            <a:lvl6pPr indent="-317500" lvl="5" marL="27432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6pPr>
            <a:lvl7pPr indent="-317500" lvl="6" marL="32004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7pPr>
            <a:lvl8pPr indent="-317500" lvl="7" marL="3657600" rtl="0">
              <a:lnSpc>
                <a:spcPct val="115000"/>
              </a:lnSpc>
              <a:spcBef>
                <a:spcPts val="1600"/>
              </a:spcBef>
              <a:spcAft>
                <a:spcPts val="0"/>
              </a:spcAft>
              <a:buClr>
                <a:schemeClr val="dk2"/>
              </a:buClr>
              <a:buSzPts val="1400"/>
              <a:buFont typeface="Roboto Light"/>
              <a:buChar char="○"/>
              <a:defRPr>
                <a:solidFill>
                  <a:schemeClr val="dk2"/>
                </a:solidFill>
                <a:latin typeface="Roboto Light"/>
                <a:ea typeface="Roboto Light"/>
                <a:cs typeface="Roboto Light"/>
                <a:sym typeface="Roboto Light"/>
              </a:defRPr>
            </a:lvl8pPr>
            <a:lvl9pPr indent="-317500" lvl="8" marL="4114800" rtl="0">
              <a:lnSpc>
                <a:spcPct val="115000"/>
              </a:lnSpc>
              <a:spcBef>
                <a:spcPts val="1600"/>
              </a:spcBef>
              <a:spcAft>
                <a:spcPts val="1600"/>
              </a:spcAft>
              <a:buClr>
                <a:schemeClr val="dk2"/>
              </a:buClr>
              <a:buSzPts val="1400"/>
              <a:buFont typeface="Roboto Light"/>
              <a:buChar char="■"/>
              <a:defRPr>
                <a:solidFill>
                  <a:schemeClr val="dk2"/>
                </a:solidFill>
                <a:latin typeface="Roboto Light"/>
                <a:ea typeface="Roboto Light"/>
                <a:cs typeface="Roboto Light"/>
                <a:sym typeface="Roboto Light"/>
              </a:defRPr>
            </a:lvl9pPr>
          </a:lstStyle>
          <a:p/>
        </p:txBody>
      </p:sp>
      <p:sp>
        <p:nvSpPr>
          <p:cNvPr id="55" name="Google Shape;55;p13"/>
          <p:cNvSpPr txBox="1"/>
          <p:nvPr>
            <p:ph idx="12" type="sldNum"/>
          </p:nvPr>
        </p:nvSpPr>
        <p:spPr>
          <a:xfrm>
            <a:off x="8543680" y="4900287"/>
            <a:ext cx="548700" cy="267600"/>
          </a:xfrm>
          <a:prstGeom prst="rect">
            <a:avLst/>
          </a:prstGeom>
          <a:noFill/>
          <a:ln>
            <a:noFill/>
          </a:ln>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13"/>
          <p:cNvPicPr preferRelativeResize="0"/>
          <p:nvPr/>
        </p:nvPicPr>
        <p:blipFill>
          <a:blip r:embed="rId1">
            <a:alphaModFix/>
          </a:blip>
          <a:stretch>
            <a:fillRect/>
          </a:stretch>
        </p:blipFill>
        <p:spPr>
          <a:xfrm>
            <a:off x="99401" y="4935222"/>
            <a:ext cx="679884" cy="176800"/>
          </a:xfrm>
          <a:prstGeom prst="rect">
            <a:avLst/>
          </a:prstGeom>
          <a:noFill/>
          <a:ln>
            <a:noFill/>
          </a:ln>
        </p:spPr>
      </p:pic>
      <p:sp>
        <p:nvSpPr>
          <p:cNvPr id="57" name="Google Shape;57;p13"/>
          <p:cNvSpPr txBox="1"/>
          <p:nvPr>
            <p:ph idx="2" type="sldNum"/>
          </p:nvPr>
        </p:nvSpPr>
        <p:spPr>
          <a:xfrm>
            <a:off x="7781676" y="4900275"/>
            <a:ext cx="1066800" cy="267600"/>
          </a:xfrm>
          <a:prstGeom prst="rect">
            <a:avLst/>
          </a:prstGeom>
          <a:noFill/>
          <a:ln>
            <a:noFill/>
          </a:ln>
        </p:spPr>
        <p:txBody>
          <a:bodyPr anchorCtr="0" anchor="ctr" bIns="91425" lIns="91425" spcFirstLastPara="1" rIns="91425" wrap="square" tIns="91425">
            <a:noAutofit/>
          </a:bodyPr>
          <a:lstStyle>
            <a:lvl1pPr lvl="0" rtl="0" algn="r">
              <a:buNone/>
              <a:defRPr sz="1000">
                <a:solidFill>
                  <a:srgbClr val="FFFFFF"/>
                </a:solidFill>
                <a:latin typeface="Roboto Light"/>
                <a:ea typeface="Roboto Light"/>
                <a:cs typeface="Roboto Light"/>
                <a:sym typeface="Roboto Light"/>
              </a:defRPr>
            </a:lvl1pPr>
            <a:lvl2pPr lvl="1" rtl="0" algn="r">
              <a:buNone/>
              <a:defRPr sz="1000">
                <a:solidFill>
                  <a:srgbClr val="FFFFFF"/>
                </a:solidFill>
                <a:latin typeface="Roboto Light"/>
                <a:ea typeface="Roboto Light"/>
                <a:cs typeface="Roboto Light"/>
                <a:sym typeface="Roboto Light"/>
              </a:defRPr>
            </a:lvl2pPr>
            <a:lvl3pPr lvl="2" rtl="0" algn="r">
              <a:buNone/>
              <a:defRPr sz="1000">
                <a:solidFill>
                  <a:srgbClr val="FFFFFF"/>
                </a:solidFill>
                <a:latin typeface="Roboto Light"/>
                <a:ea typeface="Roboto Light"/>
                <a:cs typeface="Roboto Light"/>
                <a:sym typeface="Roboto Light"/>
              </a:defRPr>
            </a:lvl3pPr>
            <a:lvl4pPr lvl="3" rtl="0" algn="r">
              <a:buNone/>
              <a:defRPr sz="1000">
                <a:solidFill>
                  <a:srgbClr val="FFFFFF"/>
                </a:solidFill>
                <a:latin typeface="Roboto Light"/>
                <a:ea typeface="Roboto Light"/>
                <a:cs typeface="Roboto Light"/>
                <a:sym typeface="Roboto Light"/>
              </a:defRPr>
            </a:lvl4pPr>
            <a:lvl5pPr lvl="4" rtl="0" algn="r">
              <a:buNone/>
              <a:defRPr sz="1000">
                <a:solidFill>
                  <a:srgbClr val="FFFFFF"/>
                </a:solidFill>
                <a:latin typeface="Roboto Light"/>
                <a:ea typeface="Roboto Light"/>
                <a:cs typeface="Roboto Light"/>
                <a:sym typeface="Roboto Light"/>
              </a:defRPr>
            </a:lvl5pPr>
            <a:lvl6pPr lvl="5" rtl="0" algn="r">
              <a:buNone/>
              <a:defRPr sz="1000">
                <a:solidFill>
                  <a:srgbClr val="FFFFFF"/>
                </a:solidFill>
                <a:latin typeface="Roboto Light"/>
                <a:ea typeface="Roboto Light"/>
                <a:cs typeface="Roboto Light"/>
                <a:sym typeface="Roboto Light"/>
              </a:defRPr>
            </a:lvl6pPr>
            <a:lvl7pPr lvl="6" rtl="0" algn="r">
              <a:buNone/>
              <a:defRPr sz="1000">
                <a:solidFill>
                  <a:srgbClr val="FFFFFF"/>
                </a:solidFill>
                <a:latin typeface="Roboto Light"/>
                <a:ea typeface="Roboto Light"/>
                <a:cs typeface="Roboto Light"/>
                <a:sym typeface="Roboto Light"/>
              </a:defRPr>
            </a:lvl7pPr>
            <a:lvl8pPr lvl="7" rtl="0" algn="r">
              <a:buNone/>
              <a:defRPr sz="1000">
                <a:solidFill>
                  <a:srgbClr val="FFFFFF"/>
                </a:solidFill>
                <a:latin typeface="Roboto Light"/>
                <a:ea typeface="Roboto Light"/>
                <a:cs typeface="Roboto Light"/>
                <a:sym typeface="Roboto Light"/>
              </a:defRPr>
            </a:lvl8pPr>
            <a:lvl9pPr lvl="8" rtl="0" algn="r">
              <a:buNone/>
              <a:defRPr sz="1000">
                <a:solidFill>
                  <a:srgbClr val="FFFFFF"/>
                </a:solidFill>
                <a:latin typeface="Roboto Light"/>
                <a:ea typeface="Roboto Light"/>
                <a:cs typeface="Roboto Light"/>
                <a:sym typeface="Roboto Light"/>
              </a:defRPr>
            </a:lvl9pPr>
          </a:lstStyle>
          <a:p>
            <a:pPr indent="0" lvl="0" marL="0" rtl="0" algn="r">
              <a:spcBef>
                <a:spcPts val="0"/>
              </a:spcBef>
              <a:spcAft>
                <a:spcPts val="0"/>
              </a:spcAft>
              <a:buNone/>
            </a:pPr>
            <a:r>
              <a:rPr lang="en"/>
              <a:t>@allisonjking</a:t>
            </a:r>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hyperlink" Target="https://youtu.be/wSYAZnQmffg?t=5m23s" TargetMode="External"/><Relationship Id="rId5" Type="http://schemas.openxmlformats.org/officeDocument/2006/relationships/hyperlink" Target="https://twistedsifter.com/2013/01/hidden-images-embedded-into-songs-spectrograph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hyperlink" Target="https://youtu.be/wSYAZnQmffg?t=5m23s" TargetMode="External"/><Relationship Id="rId5" Type="http://schemas.openxmlformats.org/officeDocument/2006/relationships/hyperlink" Target="https://twistedsifter.com/2013/01/hidden-images-embedded-into-songs-spectrographs/" TargetMode="External"/><Relationship Id="rId6"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https://github.com/worldveil/dejav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6.png"/><Relationship Id="rId7" Type="http://schemas.openxmlformats.org/officeDocument/2006/relationships/image" Target="../media/image14.png"/><Relationship Id="rId8"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6.png"/><Relationship Id="rId7" Type="http://schemas.openxmlformats.org/officeDocument/2006/relationships/image" Target="../media/image14.png"/><Relationship Id="rId8"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15.png"/><Relationship Id="rId5"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hyperlink" Target="http://bit.ly/dup-detect" TargetMode="External"/><Relationship Id="rId4" Type="http://schemas.openxmlformats.org/officeDocument/2006/relationships/image" Target="../media/image2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2.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5.png"/><Relationship Id="rId4" Type="http://schemas.openxmlformats.org/officeDocument/2006/relationships/hyperlink" Target="http://bit.ly/dup-detec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24.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24.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hyperlink" Target="https://www.bostonglobe.com/news/politics/2018/10/15/warren-addresses-native-american-issue/YEUaGzsefB0gPBe2AbmSVO/story.html"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29.png"/><Relationship Id="rId4" Type="http://schemas.openxmlformats.org/officeDocument/2006/relationships/hyperlink" Target="http://bit.ly/madison-radio"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hyperlink" Target="http://bit.ly/radio-graph" TargetMode="External"/><Relationship Id="rId4" Type="http://schemas.openxmlformats.org/officeDocument/2006/relationships/image" Target="../media/image30.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hyperlink" Target="https://medium.com/cortico/making-radio-searchable-f337de9fa325" TargetMode="External"/><Relationship Id="rId4" Type="http://schemas.openxmlformats.org/officeDocument/2006/relationships/hyperlink" Target="https://github.com/worldveil/dejavu" TargetMode="External"/><Relationship Id="rId5" Type="http://schemas.openxmlformats.org/officeDocument/2006/relationships/hyperlink" Target="https://aws.amazon.com/blogs/compute/run-your-kubernetes-workloads-on-amazon-ec2-spot-instances-with-amazon-eks/" TargetMode="External"/><Relationship Id="rId6" Type="http://schemas.openxmlformats.org/officeDocument/2006/relationships/hyperlink" Target="https://www.youtube.com/watch?v=CduA0TULnow"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hyperlink" Target="mailto:allison@cortico.ai"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hyperlink" Target="https://www.connectsavannah.com/savannah/georgia-public-broadcasting-brings-troy-davis-project-play-to-radio/Content?oid=10541762"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5"/>
          <p:cNvSpPr txBox="1"/>
          <p:nvPr>
            <p:ph type="ctrTitle"/>
          </p:nvPr>
        </p:nvSpPr>
        <p:spPr>
          <a:xfrm>
            <a:off x="311708" y="3635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Oops I did it again</a:t>
            </a:r>
            <a:endParaRPr/>
          </a:p>
        </p:txBody>
      </p:sp>
      <p:sp>
        <p:nvSpPr>
          <p:cNvPr id="115" name="Google Shape;115;p25"/>
          <p:cNvSpPr txBox="1"/>
          <p:nvPr>
            <p:ph idx="1" type="subTitle"/>
          </p:nvPr>
        </p:nvSpPr>
        <p:spPr>
          <a:xfrm>
            <a:off x="311700" y="2376925"/>
            <a:ext cx="87111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Adapting a pop music identifier to find syndicated content in talk radio</a:t>
            </a:r>
            <a:endParaRPr/>
          </a:p>
        </p:txBody>
      </p:sp>
      <p:sp>
        <p:nvSpPr>
          <p:cNvPr id="116" name="Google Shape;116;p25"/>
          <p:cNvSpPr txBox="1"/>
          <p:nvPr>
            <p:ph idx="1" type="subTitle"/>
          </p:nvPr>
        </p:nvSpPr>
        <p:spPr>
          <a:xfrm>
            <a:off x="311700" y="3683850"/>
            <a:ext cx="8711100" cy="1100400"/>
          </a:xfrm>
          <a:prstGeom prst="rect">
            <a:avLst/>
          </a:prstGeom>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800"/>
              <a:t>Allison King</a:t>
            </a:r>
            <a:endParaRPr sz="1800"/>
          </a:p>
          <a:p>
            <a:pPr indent="0" lvl="0" marL="0" rtl="0" algn="r">
              <a:lnSpc>
                <a:spcPct val="115000"/>
              </a:lnSpc>
              <a:spcBef>
                <a:spcPts val="0"/>
              </a:spcBef>
              <a:spcAft>
                <a:spcPts val="0"/>
              </a:spcAft>
              <a:buNone/>
            </a:pPr>
            <a:r>
              <a:rPr lang="en" sz="1800"/>
              <a:t>DataEngConf</a:t>
            </a:r>
            <a:endParaRPr sz="1800"/>
          </a:p>
          <a:p>
            <a:pPr indent="0" lvl="0" marL="0" rtl="0" algn="r">
              <a:lnSpc>
                <a:spcPct val="115000"/>
              </a:lnSpc>
              <a:spcBef>
                <a:spcPts val="0"/>
              </a:spcBef>
              <a:spcAft>
                <a:spcPts val="0"/>
              </a:spcAft>
              <a:buNone/>
            </a:pPr>
            <a:r>
              <a:rPr lang="en" sz="1800"/>
              <a:t>November 8th, 2018</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3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a:t>
            </a:r>
            <a:endParaRPr/>
          </a:p>
        </p:txBody>
      </p:sp>
      <p:sp>
        <p:nvSpPr>
          <p:cNvPr id="185" name="Google Shape;185;p34"/>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Increase our duplicate detection accuracy</a:t>
            </a:r>
            <a:endParaRPr/>
          </a:p>
          <a:p>
            <a:pPr indent="-342900" lvl="0" marL="457200" rtl="0" algn="l">
              <a:spcBef>
                <a:spcPts val="0"/>
              </a:spcBef>
              <a:spcAft>
                <a:spcPts val="0"/>
              </a:spcAft>
              <a:buSzPts val="1800"/>
              <a:buChar char="●"/>
            </a:pPr>
            <a:r>
              <a:rPr lang="en"/>
              <a:t>Visualize how much of talk radio is syndicated content</a:t>
            </a:r>
            <a:endParaRPr/>
          </a:p>
          <a:p>
            <a:pPr indent="-342900" lvl="0" marL="457200" rtl="0" algn="l">
              <a:spcBef>
                <a:spcPts val="0"/>
              </a:spcBef>
              <a:spcAft>
                <a:spcPts val="0"/>
              </a:spcAft>
              <a:buSzPts val="1800"/>
              <a:buChar char="●"/>
            </a:pPr>
            <a:r>
              <a:rPr lang="en"/>
              <a:t>Understand clusters of radio stations that air the same content</a:t>
            </a:r>
            <a:endParaRPr/>
          </a:p>
          <a:p>
            <a:pPr indent="0" lvl="0" marL="457200" rtl="0" algn="l">
              <a:spcBef>
                <a:spcPts val="160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Audio Fingerprinting</a:t>
            </a:r>
            <a:endParaRPr/>
          </a:p>
        </p:txBody>
      </p:sp>
      <p:sp>
        <p:nvSpPr>
          <p:cNvPr id="191" name="Google Shape;191;p35"/>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Gives us a fingerprint for each portion of the file so we can compare each part to each part </a:t>
            </a:r>
            <a:endParaRPr/>
          </a:p>
          <a:p>
            <a:pPr indent="-342900" lvl="0" marL="457200" rtl="0" algn="l">
              <a:spcBef>
                <a:spcPts val="0"/>
              </a:spcBef>
              <a:spcAft>
                <a:spcPts val="0"/>
              </a:spcAft>
              <a:buSzPts val="1800"/>
              <a:buChar char="●"/>
            </a:pPr>
            <a:r>
              <a:rPr lang="en"/>
              <a:t>Transcript based duplicate detection varies with transcription accuracy</a:t>
            </a:r>
            <a:endParaRPr/>
          </a:p>
          <a:p>
            <a:pPr indent="-317500" lvl="1" marL="914400" rtl="0" algn="l">
              <a:spcBef>
                <a:spcPts val="0"/>
              </a:spcBef>
              <a:spcAft>
                <a:spcPts val="0"/>
              </a:spcAft>
              <a:buSzPts val="1400"/>
              <a:buChar char="○"/>
            </a:pPr>
            <a:r>
              <a:rPr lang="en"/>
              <a:t>Transcription accuracy varies with background noise (e.g. music background in commercials)</a:t>
            </a:r>
            <a:endParaRPr/>
          </a:p>
          <a:p>
            <a:pPr indent="-317500" lvl="1" marL="914400" rtl="0" algn="l">
              <a:spcBef>
                <a:spcPts val="0"/>
              </a:spcBef>
              <a:spcAft>
                <a:spcPts val="0"/>
              </a:spcAft>
              <a:buSzPts val="1400"/>
              <a:buChar char="○"/>
            </a:pPr>
            <a:r>
              <a:rPr lang="en"/>
              <a:t>Limited to only English</a:t>
            </a:r>
            <a:endParaRPr/>
          </a:p>
          <a:p>
            <a:pPr indent="-317500" lvl="2" marL="1371600" rtl="0" algn="l">
              <a:spcBef>
                <a:spcPts val="0"/>
              </a:spcBef>
              <a:spcAft>
                <a:spcPts val="0"/>
              </a:spcAft>
              <a:buSzPts val="1400"/>
              <a:buChar char="■"/>
            </a:pPr>
            <a:r>
              <a:rPr lang="en"/>
              <a:t>Difficulty with accents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Audio fingerprinting overview</a:t>
            </a:r>
            <a:endParaRPr/>
          </a:p>
        </p:txBody>
      </p:sp>
      <p:sp>
        <p:nvSpPr>
          <p:cNvPr id="197" name="Google Shape;197;p36"/>
          <p:cNvSpPr txBox="1"/>
          <p:nvPr>
            <p:ph idx="1" type="body"/>
          </p:nvPr>
        </p:nvSpPr>
        <p:spPr>
          <a:xfrm>
            <a:off x="311700" y="816550"/>
            <a:ext cx="8469900" cy="34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Fingerprinting extracts and matches unique time &amp; frequency information in audio</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AutoNum type="arabicPeriod"/>
            </a:pPr>
            <a:r>
              <a:rPr lang="en"/>
              <a:t>Transform audio from time domain to frequency domain using FFT</a:t>
            </a:r>
            <a:endParaRPr/>
          </a:p>
          <a:p>
            <a:pPr indent="-342900" lvl="0" marL="457200" rtl="0" algn="l">
              <a:spcBef>
                <a:spcPts val="0"/>
              </a:spcBef>
              <a:spcAft>
                <a:spcPts val="0"/>
              </a:spcAft>
              <a:buSzPts val="1800"/>
              <a:buAutoNum type="arabicPeriod"/>
            </a:pPr>
            <a:r>
              <a:rPr lang="en"/>
              <a:t>Find peaks in resultant spectrogram, indexed by time and frequency</a:t>
            </a:r>
            <a:endParaRPr/>
          </a:p>
          <a:p>
            <a:pPr indent="-342900" lvl="0" marL="457200" rtl="0" algn="l">
              <a:spcBef>
                <a:spcPts val="0"/>
              </a:spcBef>
              <a:spcAft>
                <a:spcPts val="0"/>
              </a:spcAft>
              <a:buSzPts val="1800"/>
              <a:buAutoNum type="arabicPeriod"/>
            </a:pPr>
            <a:r>
              <a:rPr lang="en"/>
              <a:t>Compute a hash function on the relative peak positions, yields sequence of hash values – ie.</a:t>
            </a:r>
            <a:endParaRPr/>
          </a:p>
          <a:p>
            <a:pPr indent="-342900" lvl="0" marL="457200" rtl="0" algn="l">
              <a:spcBef>
                <a:spcPts val="0"/>
              </a:spcBef>
              <a:spcAft>
                <a:spcPts val="0"/>
              </a:spcAft>
              <a:buSzPts val="1800"/>
              <a:buAutoNum type="arabicPeriod"/>
            </a:pPr>
            <a:r>
              <a:rPr lang="en"/>
              <a:t>Matching an audio file reduces to identifying a sequence of common hashes</a:t>
            </a:r>
            <a:endParaRPr/>
          </a:p>
          <a:p>
            <a:pPr indent="0" lvl="0" marL="0" rtl="0" algn="l">
              <a:spcBef>
                <a:spcPts val="1600"/>
              </a:spcBef>
              <a:spcAft>
                <a:spcPts val="1600"/>
              </a:spcAft>
              <a:buNone/>
            </a:pPr>
            <a:r>
              <a:t/>
            </a:r>
            <a:endParaRPr/>
          </a:p>
        </p:txBody>
      </p:sp>
      <p:pic>
        <p:nvPicPr>
          <p:cNvPr descr="Related image" id="198" name="Google Shape;198;p36"/>
          <p:cNvPicPr preferRelativeResize="0"/>
          <p:nvPr/>
        </p:nvPicPr>
        <p:blipFill rotWithShape="1">
          <a:blip r:embed="rId3">
            <a:alphaModFix/>
          </a:blip>
          <a:srcRect b="6489" l="5364" r="58067" t="56345"/>
          <a:stretch/>
        </p:blipFill>
        <p:spPr>
          <a:xfrm>
            <a:off x="2624218" y="1397450"/>
            <a:ext cx="2160115" cy="1380675"/>
          </a:xfrm>
          <a:prstGeom prst="rect">
            <a:avLst/>
          </a:prstGeom>
          <a:noFill/>
          <a:ln>
            <a:noFill/>
          </a:ln>
        </p:spPr>
      </p:pic>
      <p:pic>
        <p:nvPicPr>
          <p:cNvPr descr="Related image" id="199" name="Google Shape;199;p36"/>
          <p:cNvPicPr preferRelativeResize="0"/>
          <p:nvPr/>
        </p:nvPicPr>
        <p:blipFill rotWithShape="1">
          <a:blip r:embed="rId3">
            <a:alphaModFix/>
          </a:blip>
          <a:srcRect b="54066" l="5816" r="59768" t="9113"/>
          <a:stretch/>
        </p:blipFill>
        <p:spPr>
          <a:xfrm>
            <a:off x="244887" y="1397453"/>
            <a:ext cx="2051899" cy="1380668"/>
          </a:xfrm>
          <a:prstGeom prst="rect">
            <a:avLst/>
          </a:prstGeom>
          <a:noFill/>
          <a:ln>
            <a:noFill/>
          </a:ln>
        </p:spPr>
      </p:pic>
      <p:grpSp>
        <p:nvGrpSpPr>
          <p:cNvPr id="200" name="Google Shape;200;p36"/>
          <p:cNvGrpSpPr/>
          <p:nvPr/>
        </p:nvGrpSpPr>
        <p:grpSpPr>
          <a:xfrm>
            <a:off x="7169138" y="1416893"/>
            <a:ext cx="1729985" cy="1341789"/>
            <a:chOff x="6350300" y="3538750"/>
            <a:chExt cx="1853225" cy="1437375"/>
          </a:xfrm>
        </p:grpSpPr>
        <p:pic>
          <p:nvPicPr>
            <p:cNvPr descr="Related image" id="201" name="Google Shape;201;p36"/>
            <p:cNvPicPr preferRelativeResize="0"/>
            <p:nvPr/>
          </p:nvPicPr>
          <p:blipFill rotWithShape="1">
            <a:blip r:embed="rId3">
              <a:alphaModFix/>
            </a:blip>
            <a:srcRect b="6489" l="12653" r="57211" t="56345"/>
            <a:stretch/>
          </p:blipFill>
          <p:spPr>
            <a:xfrm>
              <a:off x="6350300" y="3538750"/>
              <a:ext cx="1853224" cy="1437375"/>
            </a:xfrm>
            <a:prstGeom prst="rect">
              <a:avLst/>
            </a:prstGeom>
            <a:noFill/>
            <a:ln>
              <a:noFill/>
            </a:ln>
          </p:spPr>
        </p:pic>
        <p:sp>
          <p:nvSpPr>
            <p:cNvPr id="202" name="Google Shape;202;p36"/>
            <p:cNvSpPr/>
            <p:nvPr/>
          </p:nvSpPr>
          <p:spPr>
            <a:xfrm>
              <a:off x="7390925" y="42954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6"/>
            <p:cNvSpPr/>
            <p:nvPr/>
          </p:nvSpPr>
          <p:spPr>
            <a:xfrm>
              <a:off x="7390925" y="4441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6"/>
            <p:cNvSpPr/>
            <p:nvPr/>
          </p:nvSpPr>
          <p:spPr>
            <a:xfrm>
              <a:off x="7390925" y="45869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6"/>
            <p:cNvSpPr/>
            <p:nvPr/>
          </p:nvSpPr>
          <p:spPr>
            <a:xfrm>
              <a:off x="7498350" y="4441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6"/>
            <p:cNvSpPr/>
            <p:nvPr/>
          </p:nvSpPr>
          <p:spPr>
            <a:xfrm>
              <a:off x="7183800" y="42417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6"/>
            <p:cNvSpPr/>
            <p:nvPr/>
          </p:nvSpPr>
          <p:spPr>
            <a:xfrm>
              <a:off x="7049313" y="3858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6"/>
            <p:cNvSpPr/>
            <p:nvPr/>
          </p:nvSpPr>
          <p:spPr>
            <a:xfrm>
              <a:off x="7183800" y="4441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6"/>
            <p:cNvSpPr/>
            <p:nvPr/>
          </p:nvSpPr>
          <p:spPr>
            <a:xfrm>
              <a:off x="7103025" y="47333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6"/>
            <p:cNvSpPr/>
            <p:nvPr/>
          </p:nvSpPr>
          <p:spPr>
            <a:xfrm>
              <a:off x="7390925" y="46796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6"/>
            <p:cNvSpPr/>
            <p:nvPr/>
          </p:nvSpPr>
          <p:spPr>
            <a:xfrm>
              <a:off x="6930650" y="40632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6"/>
            <p:cNvSpPr/>
            <p:nvPr/>
          </p:nvSpPr>
          <p:spPr>
            <a:xfrm>
              <a:off x="7552050" y="46196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6"/>
            <p:cNvSpPr/>
            <p:nvPr/>
          </p:nvSpPr>
          <p:spPr>
            <a:xfrm>
              <a:off x="7678825" y="46796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6"/>
            <p:cNvSpPr/>
            <p:nvPr/>
          </p:nvSpPr>
          <p:spPr>
            <a:xfrm>
              <a:off x="7786225" y="46796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6"/>
            <p:cNvSpPr/>
            <p:nvPr/>
          </p:nvSpPr>
          <p:spPr>
            <a:xfrm>
              <a:off x="7839925" y="4441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6"/>
            <p:cNvSpPr/>
            <p:nvPr/>
          </p:nvSpPr>
          <p:spPr>
            <a:xfrm>
              <a:off x="8035775" y="4598022"/>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6"/>
            <p:cNvSpPr/>
            <p:nvPr/>
          </p:nvSpPr>
          <p:spPr>
            <a:xfrm>
              <a:off x="8149825" y="4451572"/>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6"/>
            <p:cNvSpPr/>
            <p:nvPr/>
          </p:nvSpPr>
          <p:spPr>
            <a:xfrm>
              <a:off x="8121250" y="4538022"/>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6"/>
            <p:cNvSpPr/>
            <p:nvPr/>
          </p:nvSpPr>
          <p:spPr>
            <a:xfrm>
              <a:off x="7953738" y="46796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6"/>
            <p:cNvSpPr/>
            <p:nvPr/>
          </p:nvSpPr>
          <p:spPr>
            <a:xfrm>
              <a:off x="7982075" y="4441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1" name="Google Shape;221;p36"/>
            <p:cNvCxnSpPr>
              <a:stCxn id="222" idx="6"/>
              <a:endCxn id="223" idx="2"/>
            </p:cNvCxnSpPr>
            <p:nvPr/>
          </p:nvCxnSpPr>
          <p:spPr>
            <a:xfrm>
              <a:off x="7444330" y="4143750"/>
              <a:ext cx="54000" cy="0"/>
            </a:xfrm>
            <a:prstGeom prst="straightConnector1">
              <a:avLst/>
            </a:prstGeom>
            <a:noFill/>
            <a:ln cap="flat" cmpd="sng" w="19050">
              <a:solidFill>
                <a:srgbClr val="000000"/>
              </a:solidFill>
              <a:prstDash val="solid"/>
              <a:round/>
              <a:headEnd len="med" w="med" type="none"/>
              <a:tailEnd len="med" w="med" type="none"/>
            </a:ln>
          </p:spPr>
        </p:cxnSp>
        <p:sp>
          <p:nvSpPr>
            <p:cNvPr id="224" name="Google Shape;224;p36"/>
            <p:cNvSpPr/>
            <p:nvPr/>
          </p:nvSpPr>
          <p:spPr>
            <a:xfrm>
              <a:off x="7390938" y="3858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6"/>
            <p:cNvSpPr/>
            <p:nvPr/>
          </p:nvSpPr>
          <p:spPr>
            <a:xfrm>
              <a:off x="7498350" y="4279025"/>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6"/>
            <p:cNvSpPr/>
            <p:nvPr/>
          </p:nvSpPr>
          <p:spPr>
            <a:xfrm>
              <a:off x="7678825" y="4034775"/>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6"/>
            <p:cNvSpPr/>
            <p:nvPr/>
          </p:nvSpPr>
          <p:spPr>
            <a:xfrm>
              <a:off x="7829913" y="43491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6"/>
            <p:cNvSpPr/>
            <p:nvPr/>
          </p:nvSpPr>
          <p:spPr>
            <a:xfrm>
              <a:off x="7959350" y="41706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9" name="Google Shape;229;p36"/>
            <p:cNvCxnSpPr/>
            <p:nvPr/>
          </p:nvCxnSpPr>
          <p:spPr>
            <a:xfrm flipH="1" rot="10800000">
              <a:off x="7534556" y="4069286"/>
              <a:ext cx="162000" cy="74400"/>
            </a:xfrm>
            <a:prstGeom prst="straightConnector1">
              <a:avLst/>
            </a:prstGeom>
            <a:noFill/>
            <a:ln cap="flat" cmpd="sng" w="19050">
              <a:solidFill>
                <a:srgbClr val="000000"/>
              </a:solidFill>
              <a:prstDash val="solid"/>
              <a:round/>
              <a:headEnd len="med" w="med" type="none"/>
              <a:tailEnd len="med" w="med" type="none"/>
            </a:ln>
          </p:spPr>
        </p:cxnSp>
        <p:cxnSp>
          <p:nvCxnSpPr>
            <p:cNvPr id="230" name="Google Shape;230;p36"/>
            <p:cNvCxnSpPr/>
            <p:nvPr/>
          </p:nvCxnSpPr>
          <p:spPr>
            <a:xfrm>
              <a:off x="7534372" y="4143664"/>
              <a:ext cx="304500" cy="213300"/>
            </a:xfrm>
            <a:prstGeom prst="straightConnector1">
              <a:avLst/>
            </a:prstGeom>
            <a:noFill/>
            <a:ln cap="flat" cmpd="sng" w="19050">
              <a:solidFill>
                <a:srgbClr val="000000"/>
              </a:solidFill>
              <a:prstDash val="solid"/>
              <a:round/>
              <a:headEnd len="med" w="med" type="none"/>
              <a:tailEnd len="med" w="med" type="none"/>
            </a:ln>
          </p:spPr>
        </p:cxnSp>
        <p:cxnSp>
          <p:nvCxnSpPr>
            <p:cNvPr id="231" name="Google Shape;231;p36"/>
            <p:cNvCxnSpPr/>
            <p:nvPr/>
          </p:nvCxnSpPr>
          <p:spPr>
            <a:xfrm>
              <a:off x="7384687" y="4015564"/>
              <a:ext cx="121200" cy="109200"/>
            </a:xfrm>
            <a:prstGeom prst="straightConnector1">
              <a:avLst/>
            </a:prstGeom>
            <a:noFill/>
            <a:ln cap="flat" cmpd="sng" w="19050">
              <a:solidFill>
                <a:srgbClr val="000000"/>
              </a:solidFill>
              <a:prstDash val="solid"/>
              <a:round/>
              <a:headEnd len="med" w="med" type="none"/>
              <a:tailEnd len="med" w="med" type="none"/>
            </a:ln>
          </p:spPr>
        </p:cxnSp>
        <p:cxnSp>
          <p:nvCxnSpPr>
            <p:cNvPr id="232" name="Google Shape;232;p36"/>
            <p:cNvCxnSpPr/>
            <p:nvPr/>
          </p:nvCxnSpPr>
          <p:spPr>
            <a:xfrm>
              <a:off x="7551906" y="4143750"/>
              <a:ext cx="408900" cy="53700"/>
            </a:xfrm>
            <a:prstGeom prst="straightConnector1">
              <a:avLst/>
            </a:prstGeom>
            <a:noFill/>
            <a:ln cap="flat" cmpd="sng" w="19050">
              <a:solidFill>
                <a:srgbClr val="000000"/>
              </a:solidFill>
              <a:prstDash val="solid"/>
              <a:round/>
              <a:headEnd len="med" w="med" type="none"/>
              <a:tailEnd len="med" w="med" type="none"/>
            </a:ln>
          </p:spPr>
        </p:cxnSp>
        <p:cxnSp>
          <p:nvCxnSpPr>
            <p:cNvPr id="233" name="Google Shape;233;p36"/>
            <p:cNvCxnSpPr/>
            <p:nvPr/>
          </p:nvCxnSpPr>
          <p:spPr>
            <a:xfrm>
              <a:off x="7436468" y="3903964"/>
              <a:ext cx="69600" cy="220800"/>
            </a:xfrm>
            <a:prstGeom prst="straightConnector1">
              <a:avLst/>
            </a:prstGeom>
            <a:noFill/>
            <a:ln cap="flat" cmpd="sng" w="19050">
              <a:solidFill>
                <a:srgbClr val="000000"/>
              </a:solidFill>
              <a:prstDash val="solid"/>
              <a:round/>
              <a:headEnd len="med" w="med" type="none"/>
              <a:tailEnd len="med" w="med" type="none"/>
            </a:ln>
          </p:spPr>
        </p:cxnSp>
        <p:cxnSp>
          <p:nvCxnSpPr>
            <p:cNvPr id="234" name="Google Shape;234;p36"/>
            <p:cNvCxnSpPr/>
            <p:nvPr/>
          </p:nvCxnSpPr>
          <p:spPr>
            <a:xfrm rot="10800000">
              <a:off x="7525062" y="4170725"/>
              <a:ext cx="0" cy="108300"/>
            </a:xfrm>
            <a:prstGeom prst="straightConnector1">
              <a:avLst/>
            </a:prstGeom>
            <a:noFill/>
            <a:ln cap="flat" cmpd="sng" w="19050">
              <a:solidFill>
                <a:srgbClr val="000000"/>
              </a:solidFill>
              <a:prstDash val="solid"/>
              <a:round/>
              <a:headEnd len="med" w="med" type="none"/>
              <a:tailEnd len="med" w="med" type="none"/>
            </a:ln>
          </p:spPr>
        </p:cxnSp>
        <p:sp>
          <p:nvSpPr>
            <p:cNvPr id="222" name="Google Shape;222;p36"/>
            <p:cNvSpPr/>
            <p:nvPr/>
          </p:nvSpPr>
          <p:spPr>
            <a:xfrm>
              <a:off x="7390330" y="4116900"/>
              <a:ext cx="540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5" name="Google Shape;235;p36"/>
            <p:cNvCxnSpPr/>
            <p:nvPr/>
          </p:nvCxnSpPr>
          <p:spPr>
            <a:xfrm flipH="1" rot="10800000">
              <a:off x="7418405" y="4162736"/>
              <a:ext cx="87600" cy="136500"/>
            </a:xfrm>
            <a:prstGeom prst="straightConnector1">
              <a:avLst/>
            </a:prstGeom>
            <a:noFill/>
            <a:ln cap="flat" cmpd="sng" w="19050">
              <a:solidFill>
                <a:srgbClr val="000000"/>
              </a:solidFill>
              <a:prstDash val="solid"/>
              <a:round/>
              <a:headEnd len="med" w="med" type="none"/>
              <a:tailEnd len="med" w="med" type="none"/>
            </a:ln>
          </p:spPr>
        </p:cxnSp>
        <p:sp>
          <p:nvSpPr>
            <p:cNvPr id="223" name="Google Shape;223;p36"/>
            <p:cNvSpPr/>
            <p:nvPr/>
          </p:nvSpPr>
          <p:spPr>
            <a:xfrm>
              <a:off x="7498350" y="41169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6"/>
            <p:cNvSpPr/>
            <p:nvPr/>
          </p:nvSpPr>
          <p:spPr>
            <a:xfrm>
              <a:off x="7363638" y="3987525"/>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37" name="Google Shape;237;p36"/>
          <p:cNvCxnSpPr/>
          <p:nvPr/>
        </p:nvCxnSpPr>
        <p:spPr>
          <a:xfrm>
            <a:off x="4834949" y="2240187"/>
            <a:ext cx="226200" cy="0"/>
          </a:xfrm>
          <a:prstGeom prst="straightConnector1">
            <a:avLst/>
          </a:prstGeom>
          <a:noFill/>
          <a:ln cap="flat" cmpd="sng" w="9525">
            <a:solidFill>
              <a:schemeClr val="dk2"/>
            </a:solidFill>
            <a:prstDash val="solid"/>
            <a:round/>
            <a:headEnd len="med" w="med" type="none"/>
            <a:tailEnd len="med" w="med" type="triangle"/>
          </a:ln>
        </p:spPr>
      </p:cxnSp>
      <p:cxnSp>
        <p:nvCxnSpPr>
          <p:cNvPr id="238" name="Google Shape;238;p36"/>
          <p:cNvCxnSpPr/>
          <p:nvPr/>
        </p:nvCxnSpPr>
        <p:spPr>
          <a:xfrm>
            <a:off x="6892322" y="2240187"/>
            <a:ext cx="226200" cy="0"/>
          </a:xfrm>
          <a:prstGeom prst="straightConnector1">
            <a:avLst/>
          </a:prstGeom>
          <a:noFill/>
          <a:ln cap="flat" cmpd="sng" w="9525">
            <a:solidFill>
              <a:schemeClr val="dk2"/>
            </a:solidFill>
            <a:prstDash val="solid"/>
            <a:round/>
            <a:headEnd len="med" w="med" type="none"/>
            <a:tailEnd len="med" w="med" type="triangle"/>
          </a:ln>
        </p:spPr>
      </p:cxnSp>
      <p:cxnSp>
        <p:nvCxnSpPr>
          <p:cNvPr id="239" name="Google Shape;239;p36"/>
          <p:cNvCxnSpPr/>
          <p:nvPr/>
        </p:nvCxnSpPr>
        <p:spPr>
          <a:xfrm>
            <a:off x="2347402" y="2240187"/>
            <a:ext cx="226200" cy="0"/>
          </a:xfrm>
          <a:prstGeom prst="straightConnector1">
            <a:avLst/>
          </a:prstGeom>
          <a:noFill/>
          <a:ln cap="flat" cmpd="sng" w="9525">
            <a:solidFill>
              <a:schemeClr val="dk2"/>
            </a:solidFill>
            <a:prstDash val="solid"/>
            <a:round/>
            <a:headEnd len="med" w="med" type="none"/>
            <a:tailEnd len="med" w="med" type="triangle"/>
          </a:ln>
        </p:spPr>
      </p:cxnSp>
      <p:sp>
        <p:nvSpPr>
          <p:cNvPr id="240" name="Google Shape;240;p36"/>
          <p:cNvSpPr txBox="1"/>
          <p:nvPr/>
        </p:nvSpPr>
        <p:spPr>
          <a:xfrm>
            <a:off x="311700" y="4654025"/>
            <a:ext cx="8469900" cy="399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i="1" lang="en" sz="1200">
                <a:solidFill>
                  <a:schemeClr val="dk2"/>
                </a:solidFill>
              </a:rPr>
              <a:t>This one WEIRD spectrogram trick has researchers baffled!</a:t>
            </a:r>
            <a:r>
              <a:rPr lang="en" sz="1200">
                <a:solidFill>
                  <a:schemeClr val="dk2"/>
                </a:solidFill>
              </a:rPr>
              <a:t>: </a:t>
            </a:r>
            <a:r>
              <a:rPr lang="en" sz="1200" u="sng">
                <a:solidFill>
                  <a:schemeClr val="accent5"/>
                </a:solidFill>
                <a:hlinkClick r:id="rId4"/>
              </a:rPr>
              <a:t>Windowlicker - Aphex Twin (5:24)</a:t>
            </a:r>
            <a:r>
              <a:rPr lang="en" sz="1200">
                <a:solidFill>
                  <a:schemeClr val="dk2"/>
                </a:solidFill>
              </a:rPr>
              <a:t> (more examples </a:t>
            </a:r>
            <a:r>
              <a:rPr lang="en" sz="1200" u="sng">
                <a:solidFill>
                  <a:schemeClr val="accent5"/>
                </a:solidFill>
                <a:hlinkClick r:id="rId5"/>
              </a:rPr>
              <a:t>here</a:t>
            </a:r>
            <a:r>
              <a:rPr lang="en" sz="1200">
                <a:solidFill>
                  <a:schemeClr val="dk2"/>
                </a:solidFill>
              </a:rPr>
              <a:t>)</a:t>
            </a:r>
            <a:endParaRPr/>
          </a:p>
        </p:txBody>
      </p:sp>
      <p:sp>
        <p:nvSpPr>
          <p:cNvPr id="241" name="Google Shape;241;p36"/>
          <p:cNvSpPr txBox="1"/>
          <p:nvPr/>
        </p:nvSpPr>
        <p:spPr>
          <a:xfrm>
            <a:off x="2383600" y="3854950"/>
            <a:ext cx="6033900" cy="399600"/>
          </a:xfrm>
          <a:prstGeom prst="rect">
            <a:avLst/>
          </a:prstGeom>
          <a:noFill/>
          <a:ln>
            <a:noFill/>
          </a:ln>
        </p:spPr>
        <p:txBody>
          <a:bodyPr anchorCtr="0" anchor="ctr" bIns="91425" lIns="91425" spcFirstLastPara="1" rIns="91425" wrap="square" tIns="91425">
            <a:noAutofit/>
          </a:bodyPr>
          <a:lstStyle/>
          <a:p>
            <a:pPr indent="0" lvl="0" marL="292100" marR="292100" rtl="0" algn="l">
              <a:lnSpc>
                <a:spcPct val="115000"/>
              </a:lnSpc>
              <a:spcBef>
                <a:spcPts val="0"/>
              </a:spcBef>
              <a:spcAft>
                <a:spcPts val="0"/>
              </a:spcAft>
              <a:buNone/>
            </a:pPr>
            <a:r>
              <a:rPr lang="en" sz="1200">
                <a:solidFill>
                  <a:srgbClr val="111111"/>
                </a:solidFill>
                <a:latin typeface="Courier New"/>
                <a:ea typeface="Courier New"/>
                <a:cs typeface="Courier New"/>
                <a:sym typeface="Courier New"/>
              </a:rPr>
              <a:t>hash(frequencies of peaks, time diff between peaks)</a:t>
            </a:r>
            <a:endParaRPr/>
          </a:p>
        </p:txBody>
      </p:sp>
      <p:grpSp>
        <p:nvGrpSpPr>
          <p:cNvPr id="242" name="Google Shape;242;p36"/>
          <p:cNvGrpSpPr/>
          <p:nvPr/>
        </p:nvGrpSpPr>
        <p:grpSpPr>
          <a:xfrm>
            <a:off x="5111738" y="1416893"/>
            <a:ext cx="1729985" cy="1341789"/>
            <a:chOff x="6350300" y="3538750"/>
            <a:chExt cx="1853225" cy="1437375"/>
          </a:xfrm>
        </p:grpSpPr>
        <p:pic>
          <p:nvPicPr>
            <p:cNvPr descr="Related image" id="243" name="Google Shape;243;p36"/>
            <p:cNvPicPr preferRelativeResize="0"/>
            <p:nvPr/>
          </p:nvPicPr>
          <p:blipFill rotWithShape="1">
            <a:blip r:embed="rId3">
              <a:alphaModFix/>
            </a:blip>
            <a:srcRect b="6489" l="12653" r="57211" t="56345"/>
            <a:stretch/>
          </p:blipFill>
          <p:spPr>
            <a:xfrm>
              <a:off x="6350300" y="3538750"/>
              <a:ext cx="1853224" cy="1437375"/>
            </a:xfrm>
            <a:prstGeom prst="rect">
              <a:avLst/>
            </a:prstGeom>
            <a:noFill/>
            <a:ln>
              <a:noFill/>
            </a:ln>
          </p:spPr>
        </p:pic>
        <p:sp>
          <p:nvSpPr>
            <p:cNvPr id="244" name="Google Shape;244;p36"/>
            <p:cNvSpPr/>
            <p:nvPr/>
          </p:nvSpPr>
          <p:spPr>
            <a:xfrm>
              <a:off x="7390925" y="42954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6"/>
            <p:cNvSpPr/>
            <p:nvPr/>
          </p:nvSpPr>
          <p:spPr>
            <a:xfrm>
              <a:off x="7390925" y="4441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6"/>
            <p:cNvSpPr/>
            <p:nvPr/>
          </p:nvSpPr>
          <p:spPr>
            <a:xfrm>
              <a:off x="7390925" y="45869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6"/>
            <p:cNvSpPr/>
            <p:nvPr/>
          </p:nvSpPr>
          <p:spPr>
            <a:xfrm>
              <a:off x="7498350" y="4441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6"/>
            <p:cNvSpPr/>
            <p:nvPr/>
          </p:nvSpPr>
          <p:spPr>
            <a:xfrm>
              <a:off x="7183800" y="42417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6"/>
            <p:cNvSpPr/>
            <p:nvPr/>
          </p:nvSpPr>
          <p:spPr>
            <a:xfrm>
              <a:off x="7049313" y="3858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6"/>
            <p:cNvSpPr/>
            <p:nvPr/>
          </p:nvSpPr>
          <p:spPr>
            <a:xfrm>
              <a:off x="7183800" y="4441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6"/>
            <p:cNvSpPr/>
            <p:nvPr/>
          </p:nvSpPr>
          <p:spPr>
            <a:xfrm>
              <a:off x="7103025" y="47333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6"/>
            <p:cNvSpPr/>
            <p:nvPr/>
          </p:nvSpPr>
          <p:spPr>
            <a:xfrm>
              <a:off x="7390925" y="46796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6"/>
            <p:cNvSpPr/>
            <p:nvPr/>
          </p:nvSpPr>
          <p:spPr>
            <a:xfrm>
              <a:off x="6930650" y="40632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6"/>
            <p:cNvSpPr/>
            <p:nvPr/>
          </p:nvSpPr>
          <p:spPr>
            <a:xfrm>
              <a:off x="7552050" y="46196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6"/>
            <p:cNvSpPr/>
            <p:nvPr/>
          </p:nvSpPr>
          <p:spPr>
            <a:xfrm>
              <a:off x="7678825" y="46796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6"/>
            <p:cNvSpPr/>
            <p:nvPr/>
          </p:nvSpPr>
          <p:spPr>
            <a:xfrm>
              <a:off x="7786225" y="46796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6"/>
            <p:cNvSpPr/>
            <p:nvPr/>
          </p:nvSpPr>
          <p:spPr>
            <a:xfrm>
              <a:off x="7839925" y="4441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6"/>
            <p:cNvSpPr/>
            <p:nvPr/>
          </p:nvSpPr>
          <p:spPr>
            <a:xfrm>
              <a:off x="8035775" y="4598022"/>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6"/>
            <p:cNvSpPr/>
            <p:nvPr/>
          </p:nvSpPr>
          <p:spPr>
            <a:xfrm>
              <a:off x="8149825" y="4451572"/>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6"/>
            <p:cNvSpPr/>
            <p:nvPr/>
          </p:nvSpPr>
          <p:spPr>
            <a:xfrm>
              <a:off x="8121250" y="4538022"/>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6"/>
            <p:cNvSpPr/>
            <p:nvPr/>
          </p:nvSpPr>
          <p:spPr>
            <a:xfrm>
              <a:off x="7953738" y="46796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6"/>
            <p:cNvSpPr/>
            <p:nvPr/>
          </p:nvSpPr>
          <p:spPr>
            <a:xfrm>
              <a:off x="7982075" y="4441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6"/>
            <p:cNvSpPr/>
            <p:nvPr/>
          </p:nvSpPr>
          <p:spPr>
            <a:xfrm>
              <a:off x="7390938" y="385815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6"/>
            <p:cNvSpPr/>
            <p:nvPr/>
          </p:nvSpPr>
          <p:spPr>
            <a:xfrm>
              <a:off x="7498350" y="4279025"/>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6"/>
            <p:cNvSpPr/>
            <p:nvPr/>
          </p:nvSpPr>
          <p:spPr>
            <a:xfrm>
              <a:off x="7678825" y="4034775"/>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6"/>
            <p:cNvSpPr/>
            <p:nvPr/>
          </p:nvSpPr>
          <p:spPr>
            <a:xfrm>
              <a:off x="7829913" y="43491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6"/>
            <p:cNvSpPr/>
            <p:nvPr/>
          </p:nvSpPr>
          <p:spPr>
            <a:xfrm>
              <a:off x="7959350" y="41706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6"/>
            <p:cNvSpPr/>
            <p:nvPr/>
          </p:nvSpPr>
          <p:spPr>
            <a:xfrm>
              <a:off x="7390330" y="4116900"/>
              <a:ext cx="540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6"/>
            <p:cNvSpPr/>
            <p:nvPr/>
          </p:nvSpPr>
          <p:spPr>
            <a:xfrm>
              <a:off x="7498350" y="4116900"/>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6"/>
            <p:cNvSpPr/>
            <p:nvPr/>
          </p:nvSpPr>
          <p:spPr>
            <a:xfrm>
              <a:off x="7363638" y="3987525"/>
              <a:ext cx="53700" cy="53700"/>
            </a:xfrm>
            <a:prstGeom prst="flowChartConnector">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Audio fingerprinting overview</a:t>
            </a:r>
            <a:endParaRPr/>
          </a:p>
        </p:txBody>
      </p:sp>
      <p:sp>
        <p:nvSpPr>
          <p:cNvPr id="276" name="Google Shape;276;p37"/>
          <p:cNvSpPr txBox="1"/>
          <p:nvPr>
            <p:ph idx="1" type="body"/>
          </p:nvPr>
        </p:nvSpPr>
        <p:spPr>
          <a:xfrm>
            <a:off x="311700" y="816550"/>
            <a:ext cx="8469900" cy="34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Fingerprinting extracts and matches unique time &amp; frequency information in audio</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AutoNum type="arabicPeriod"/>
            </a:pPr>
            <a:r>
              <a:rPr lang="en"/>
              <a:t>Transform audio from time domain to frequency domain using FFT</a:t>
            </a:r>
            <a:endParaRPr/>
          </a:p>
          <a:p>
            <a:pPr indent="-342900" lvl="0" marL="457200" rtl="0" algn="l">
              <a:spcBef>
                <a:spcPts val="0"/>
              </a:spcBef>
              <a:spcAft>
                <a:spcPts val="0"/>
              </a:spcAft>
              <a:buSzPts val="1800"/>
              <a:buAutoNum type="arabicPeriod"/>
            </a:pPr>
            <a:r>
              <a:rPr lang="en"/>
              <a:t>Find peaks in resultant spectrogram, indexed by time and frequency</a:t>
            </a:r>
            <a:endParaRPr/>
          </a:p>
          <a:p>
            <a:pPr indent="-342900" lvl="0" marL="457200" rtl="0" algn="l">
              <a:spcBef>
                <a:spcPts val="0"/>
              </a:spcBef>
              <a:spcAft>
                <a:spcPts val="0"/>
              </a:spcAft>
              <a:buSzPts val="1800"/>
              <a:buAutoNum type="arabicPeriod"/>
            </a:pPr>
            <a:r>
              <a:rPr lang="en"/>
              <a:t>Compute a hash function on the relative peak positions, yields sequence of hash values – ie.</a:t>
            </a:r>
            <a:endParaRPr/>
          </a:p>
          <a:p>
            <a:pPr indent="-342900" lvl="0" marL="457200" rtl="0" algn="l">
              <a:spcBef>
                <a:spcPts val="0"/>
              </a:spcBef>
              <a:spcAft>
                <a:spcPts val="0"/>
              </a:spcAft>
              <a:buSzPts val="1800"/>
              <a:buAutoNum type="arabicPeriod"/>
            </a:pPr>
            <a:r>
              <a:rPr lang="en"/>
              <a:t>Matching an audio file reduces to identifying a sequence of common hashes</a:t>
            </a:r>
            <a:endParaRPr/>
          </a:p>
          <a:p>
            <a:pPr indent="0" lvl="0" marL="0" rtl="0" algn="l">
              <a:spcBef>
                <a:spcPts val="1600"/>
              </a:spcBef>
              <a:spcAft>
                <a:spcPts val="1600"/>
              </a:spcAft>
              <a:buNone/>
            </a:pPr>
            <a:r>
              <a:t/>
            </a:r>
            <a:endParaRPr/>
          </a:p>
        </p:txBody>
      </p:sp>
      <p:pic>
        <p:nvPicPr>
          <p:cNvPr descr="Related image" id="277" name="Google Shape;277;p37"/>
          <p:cNvPicPr preferRelativeResize="0"/>
          <p:nvPr/>
        </p:nvPicPr>
        <p:blipFill rotWithShape="1">
          <a:blip r:embed="rId3">
            <a:alphaModFix/>
          </a:blip>
          <a:srcRect b="54066" l="5816" r="59768" t="9113"/>
          <a:stretch/>
        </p:blipFill>
        <p:spPr>
          <a:xfrm>
            <a:off x="244887" y="1397453"/>
            <a:ext cx="2051899" cy="1380668"/>
          </a:xfrm>
          <a:prstGeom prst="rect">
            <a:avLst/>
          </a:prstGeom>
          <a:noFill/>
          <a:ln>
            <a:noFill/>
          </a:ln>
        </p:spPr>
      </p:pic>
      <p:cxnSp>
        <p:nvCxnSpPr>
          <p:cNvPr id="278" name="Google Shape;278;p37"/>
          <p:cNvCxnSpPr/>
          <p:nvPr/>
        </p:nvCxnSpPr>
        <p:spPr>
          <a:xfrm>
            <a:off x="2652202" y="2011587"/>
            <a:ext cx="226200" cy="0"/>
          </a:xfrm>
          <a:prstGeom prst="straightConnector1">
            <a:avLst/>
          </a:prstGeom>
          <a:noFill/>
          <a:ln cap="flat" cmpd="sng" w="9525">
            <a:solidFill>
              <a:schemeClr val="dk2"/>
            </a:solidFill>
            <a:prstDash val="solid"/>
            <a:round/>
            <a:headEnd len="med" w="med" type="none"/>
            <a:tailEnd len="med" w="med" type="triangle"/>
          </a:ln>
        </p:spPr>
      </p:cxnSp>
      <p:sp>
        <p:nvSpPr>
          <p:cNvPr id="279" name="Google Shape;279;p37"/>
          <p:cNvSpPr txBox="1"/>
          <p:nvPr/>
        </p:nvSpPr>
        <p:spPr>
          <a:xfrm>
            <a:off x="311700" y="4654025"/>
            <a:ext cx="8469900" cy="399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i="1" lang="en" sz="1200">
                <a:solidFill>
                  <a:schemeClr val="dk2"/>
                </a:solidFill>
              </a:rPr>
              <a:t>This one WEIRD spectrogram trick has researchers baffled!</a:t>
            </a:r>
            <a:r>
              <a:rPr lang="en" sz="1200">
                <a:solidFill>
                  <a:schemeClr val="dk2"/>
                </a:solidFill>
              </a:rPr>
              <a:t>: </a:t>
            </a:r>
            <a:r>
              <a:rPr lang="en" sz="1200" u="sng">
                <a:solidFill>
                  <a:schemeClr val="accent5"/>
                </a:solidFill>
                <a:hlinkClick r:id="rId4"/>
              </a:rPr>
              <a:t>Windowlicker - Aphex Twin (5:24)</a:t>
            </a:r>
            <a:r>
              <a:rPr lang="en" sz="1200">
                <a:solidFill>
                  <a:schemeClr val="dk2"/>
                </a:solidFill>
              </a:rPr>
              <a:t> (more examples </a:t>
            </a:r>
            <a:r>
              <a:rPr lang="en" sz="1200" u="sng">
                <a:solidFill>
                  <a:schemeClr val="accent5"/>
                </a:solidFill>
                <a:hlinkClick r:id="rId5"/>
              </a:rPr>
              <a:t>here</a:t>
            </a:r>
            <a:r>
              <a:rPr lang="en" sz="1200">
                <a:solidFill>
                  <a:schemeClr val="dk2"/>
                </a:solidFill>
              </a:rPr>
              <a:t>)</a:t>
            </a:r>
            <a:endParaRPr/>
          </a:p>
        </p:txBody>
      </p:sp>
      <p:sp>
        <p:nvSpPr>
          <p:cNvPr id="280" name="Google Shape;280;p37"/>
          <p:cNvSpPr txBox="1"/>
          <p:nvPr/>
        </p:nvSpPr>
        <p:spPr>
          <a:xfrm>
            <a:off x="2383600" y="3854950"/>
            <a:ext cx="6033900" cy="399600"/>
          </a:xfrm>
          <a:prstGeom prst="rect">
            <a:avLst/>
          </a:prstGeom>
          <a:noFill/>
          <a:ln>
            <a:noFill/>
          </a:ln>
        </p:spPr>
        <p:txBody>
          <a:bodyPr anchorCtr="0" anchor="ctr" bIns="91425" lIns="91425" spcFirstLastPara="1" rIns="91425" wrap="square" tIns="91425">
            <a:noAutofit/>
          </a:bodyPr>
          <a:lstStyle/>
          <a:p>
            <a:pPr indent="0" lvl="0" marL="292100" marR="292100" rtl="0" algn="l">
              <a:lnSpc>
                <a:spcPct val="115000"/>
              </a:lnSpc>
              <a:spcBef>
                <a:spcPts val="0"/>
              </a:spcBef>
              <a:spcAft>
                <a:spcPts val="0"/>
              </a:spcAft>
              <a:buNone/>
            </a:pPr>
            <a:r>
              <a:rPr lang="en" sz="1200">
                <a:solidFill>
                  <a:srgbClr val="111111"/>
                </a:solidFill>
                <a:latin typeface="Courier New"/>
                <a:ea typeface="Courier New"/>
                <a:cs typeface="Courier New"/>
                <a:sym typeface="Courier New"/>
              </a:rPr>
              <a:t>hash(frequencies of peaks, time diff between peaks)</a:t>
            </a:r>
            <a:endParaRPr/>
          </a:p>
        </p:txBody>
      </p:sp>
      <p:graphicFrame>
        <p:nvGraphicFramePr>
          <p:cNvPr id="281" name="Google Shape;281;p37"/>
          <p:cNvGraphicFramePr/>
          <p:nvPr/>
        </p:nvGraphicFramePr>
        <p:xfrm>
          <a:off x="6206150" y="1313550"/>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282" name="Google Shape;282;p37"/>
          <p:cNvSpPr txBox="1"/>
          <p:nvPr/>
        </p:nvSpPr>
        <p:spPr>
          <a:xfrm>
            <a:off x="6771675" y="2606950"/>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pic>
        <p:nvPicPr>
          <p:cNvPr descr="Related image" id="283" name="Google Shape;283;p37"/>
          <p:cNvPicPr preferRelativeResize="0"/>
          <p:nvPr/>
        </p:nvPicPr>
        <p:blipFill rotWithShape="1">
          <a:blip r:embed="rId3">
            <a:alphaModFix/>
          </a:blip>
          <a:srcRect b="54066" l="5816" r="59768" t="9113"/>
          <a:stretch/>
        </p:blipFill>
        <p:spPr>
          <a:xfrm>
            <a:off x="3076687" y="1397453"/>
            <a:ext cx="2051899" cy="1380668"/>
          </a:xfrm>
          <a:prstGeom prst="rect">
            <a:avLst/>
          </a:prstGeom>
          <a:noFill/>
          <a:ln>
            <a:noFill/>
          </a:ln>
        </p:spPr>
      </p:pic>
      <p:pic>
        <p:nvPicPr>
          <p:cNvPr id="284" name="Google Shape;284;p37"/>
          <p:cNvPicPr preferRelativeResize="0"/>
          <p:nvPr/>
        </p:nvPicPr>
        <p:blipFill>
          <a:blip r:embed="rId6">
            <a:alphaModFix/>
          </a:blip>
          <a:stretch>
            <a:fillRect/>
          </a:stretch>
        </p:blipFill>
        <p:spPr>
          <a:xfrm>
            <a:off x="3523997" y="1773251"/>
            <a:ext cx="226199" cy="370400"/>
          </a:xfrm>
          <a:prstGeom prst="rect">
            <a:avLst/>
          </a:prstGeom>
          <a:noFill/>
          <a:ln>
            <a:noFill/>
          </a:ln>
        </p:spPr>
      </p:pic>
      <p:pic>
        <p:nvPicPr>
          <p:cNvPr id="285" name="Google Shape;285;p37"/>
          <p:cNvPicPr preferRelativeResize="0"/>
          <p:nvPr/>
        </p:nvPicPr>
        <p:blipFill>
          <a:blip r:embed="rId6">
            <a:alphaModFix/>
          </a:blip>
          <a:stretch>
            <a:fillRect/>
          </a:stretch>
        </p:blipFill>
        <p:spPr>
          <a:xfrm>
            <a:off x="3676397" y="1925651"/>
            <a:ext cx="226199" cy="370400"/>
          </a:xfrm>
          <a:prstGeom prst="rect">
            <a:avLst/>
          </a:prstGeom>
          <a:noFill/>
          <a:ln>
            <a:noFill/>
          </a:ln>
        </p:spPr>
      </p:pic>
      <p:pic>
        <p:nvPicPr>
          <p:cNvPr id="286" name="Google Shape;286;p37"/>
          <p:cNvPicPr preferRelativeResize="0"/>
          <p:nvPr/>
        </p:nvPicPr>
        <p:blipFill>
          <a:blip r:embed="rId6">
            <a:alphaModFix/>
          </a:blip>
          <a:stretch>
            <a:fillRect/>
          </a:stretch>
        </p:blipFill>
        <p:spPr>
          <a:xfrm>
            <a:off x="3828797" y="1773251"/>
            <a:ext cx="226199" cy="370400"/>
          </a:xfrm>
          <a:prstGeom prst="rect">
            <a:avLst/>
          </a:prstGeom>
          <a:noFill/>
          <a:ln>
            <a:noFill/>
          </a:ln>
        </p:spPr>
      </p:pic>
      <p:pic>
        <p:nvPicPr>
          <p:cNvPr id="287" name="Google Shape;287;p37"/>
          <p:cNvPicPr preferRelativeResize="0"/>
          <p:nvPr/>
        </p:nvPicPr>
        <p:blipFill>
          <a:blip r:embed="rId6">
            <a:alphaModFix/>
          </a:blip>
          <a:stretch>
            <a:fillRect/>
          </a:stretch>
        </p:blipFill>
        <p:spPr>
          <a:xfrm>
            <a:off x="3981197" y="1773251"/>
            <a:ext cx="226199" cy="370400"/>
          </a:xfrm>
          <a:prstGeom prst="rect">
            <a:avLst/>
          </a:prstGeom>
          <a:noFill/>
          <a:ln>
            <a:noFill/>
          </a:ln>
        </p:spPr>
      </p:pic>
      <p:pic>
        <p:nvPicPr>
          <p:cNvPr id="288" name="Google Shape;288;p37"/>
          <p:cNvPicPr preferRelativeResize="0"/>
          <p:nvPr/>
        </p:nvPicPr>
        <p:blipFill>
          <a:blip r:embed="rId6">
            <a:alphaModFix/>
          </a:blip>
          <a:stretch>
            <a:fillRect/>
          </a:stretch>
        </p:blipFill>
        <p:spPr>
          <a:xfrm>
            <a:off x="4209797" y="1697051"/>
            <a:ext cx="226199" cy="370400"/>
          </a:xfrm>
          <a:prstGeom prst="rect">
            <a:avLst/>
          </a:prstGeom>
          <a:noFill/>
          <a:ln>
            <a:noFill/>
          </a:ln>
        </p:spPr>
      </p:pic>
      <p:pic>
        <p:nvPicPr>
          <p:cNvPr id="289" name="Google Shape;289;p37"/>
          <p:cNvPicPr preferRelativeResize="0"/>
          <p:nvPr/>
        </p:nvPicPr>
        <p:blipFill>
          <a:blip r:embed="rId6">
            <a:alphaModFix/>
          </a:blip>
          <a:stretch>
            <a:fillRect/>
          </a:stretch>
        </p:blipFill>
        <p:spPr>
          <a:xfrm>
            <a:off x="4438397" y="1773251"/>
            <a:ext cx="226199" cy="370400"/>
          </a:xfrm>
          <a:prstGeom prst="rect">
            <a:avLst/>
          </a:prstGeom>
          <a:noFill/>
          <a:ln>
            <a:noFill/>
          </a:ln>
        </p:spPr>
      </p:pic>
      <p:pic>
        <p:nvPicPr>
          <p:cNvPr id="290" name="Google Shape;290;p37"/>
          <p:cNvPicPr preferRelativeResize="0"/>
          <p:nvPr/>
        </p:nvPicPr>
        <p:blipFill>
          <a:blip r:embed="rId6">
            <a:alphaModFix/>
          </a:blip>
          <a:stretch>
            <a:fillRect/>
          </a:stretch>
        </p:blipFill>
        <p:spPr>
          <a:xfrm>
            <a:off x="4666997" y="1849451"/>
            <a:ext cx="226199" cy="370400"/>
          </a:xfrm>
          <a:prstGeom prst="rect">
            <a:avLst/>
          </a:prstGeom>
          <a:noFill/>
          <a:ln>
            <a:noFill/>
          </a:ln>
        </p:spPr>
      </p:pic>
      <p:pic>
        <p:nvPicPr>
          <p:cNvPr id="291" name="Google Shape;291;p37"/>
          <p:cNvPicPr preferRelativeResize="0"/>
          <p:nvPr/>
        </p:nvPicPr>
        <p:blipFill>
          <a:blip r:embed="rId6">
            <a:alphaModFix/>
          </a:blip>
          <a:stretch>
            <a:fillRect/>
          </a:stretch>
        </p:blipFill>
        <p:spPr>
          <a:xfrm>
            <a:off x="4895597" y="1773251"/>
            <a:ext cx="226199" cy="370400"/>
          </a:xfrm>
          <a:prstGeom prst="rect">
            <a:avLst/>
          </a:prstGeom>
          <a:noFill/>
          <a:ln>
            <a:noFill/>
          </a:ln>
        </p:spPr>
      </p:pic>
      <p:cxnSp>
        <p:nvCxnSpPr>
          <p:cNvPr id="292" name="Google Shape;292;p37"/>
          <p:cNvCxnSpPr/>
          <p:nvPr/>
        </p:nvCxnSpPr>
        <p:spPr>
          <a:xfrm>
            <a:off x="5624002" y="2011587"/>
            <a:ext cx="2262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38"/>
          <p:cNvSpPr txBox="1"/>
          <p:nvPr>
            <p:ph idx="4294967295" type="subTitle"/>
          </p:nvPr>
        </p:nvSpPr>
        <p:spPr>
          <a:xfrm>
            <a:off x="3167250" y="1007850"/>
            <a:ext cx="3541500" cy="312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9E9E9E"/>
                </a:solidFill>
              </a:rPr>
              <a:t>Introduction</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Looking for a Solution</a:t>
            </a:r>
            <a:endParaRPr sz="2400">
              <a:solidFill>
                <a:srgbClr val="9E9E9E"/>
              </a:solidFill>
            </a:endParaRPr>
          </a:p>
          <a:p>
            <a:pPr indent="0" lvl="0" marL="0" rtl="0" algn="l">
              <a:lnSpc>
                <a:spcPct val="115000"/>
              </a:lnSpc>
              <a:spcBef>
                <a:spcPts val="0"/>
              </a:spcBef>
              <a:spcAft>
                <a:spcPts val="0"/>
              </a:spcAft>
              <a:buNone/>
            </a:pPr>
            <a:r>
              <a:rPr b="1" lang="en" sz="2400">
                <a:latin typeface="Roboto"/>
                <a:ea typeface="Roboto"/>
                <a:cs typeface="Roboto"/>
                <a:sym typeface="Roboto"/>
              </a:rPr>
              <a:t>Existing Tools</a:t>
            </a:r>
            <a:endParaRPr b="1" sz="2400">
              <a:latin typeface="Roboto"/>
              <a:ea typeface="Roboto"/>
              <a:cs typeface="Roboto"/>
              <a:sym typeface="Roboto"/>
            </a:endParaRPr>
          </a:p>
          <a:p>
            <a:pPr indent="0" lvl="0" marL="0" rtl="0" algn="l">
              <a:lnSpc>
                <a:spcPct val="115000"/>
              </a:lnSpc>
              <a:spcBef>
                <a:spcPts val="0"/>
              </a:spcBef>
              <a:spcAft>
                <a:spcPts val="0"/>
              </a:spcAft>
              <a:buNone/>
            </a:pPr>
            <a:r>
              <a:rPr lang="en" sz="2400">
                <a:solidFill>
                  <a:srgbClr val="9E9E9E"/>
                </a:solidFill>
              </a:rPr>
              <a:t>Our Solution</a:t>
            </a:r>
            <a:endParaRPr sz="2400">
              <a:solidFill>
                <a:srgbClr val="9E9E9E"/>
              </a:solidFill>
            </a:endParaRPr>
          </a:p>
          <a:p>
            <a:pPr indent="0" lvl="0" marL="457200" rtl="0" algn="l">
              <a:lnSpc>
                <a:spcPct val="115000"/>
              </a:lnSpc>
              <a:spcBef>
                <a:spcPts val="0"/>
              </a:spcBef>
              <a:spcAft>
                <a:spcPts val="0"/>
              </a:spcAft>
              <a:buNone/>
            </a:pPr>
            <a:r>
              <a:rPr lang="en" sz="2000">
                <a:solidFill>
                  <a:srgbClr val="9E9E9E"/>
                </a:solidFill>
              </a:rPr>
              <a:t>Algorithm</a:t>
            </a:r>
            <a:endParaRPr sz="2000">
              <a:solidFill>
                <a:srgbClr val="9E9E9E"/>
              </a:solidFill>
            </a:endParaRPr>
          </a:p>
          <a:p>
            <a:pPr indent="0" lvl="0" marL="457200" rtl="0" algn="l">
              <a:lnSpc>
                <a:spcPct val="115000"/>
              </a:lnSpc>
              <a:spcBef>
                <a:spcPts val="0"/>
              </a:spcBef>
              <a:spcAft>
                <a:spcPts val="0"/>
              </a:spcAft>
              <a:buNone/>
            </a:pPr>
            <a:r>
              <a:rPr lang="en" sz="2000">
                <a:solidFill>
                  <a:srgbClr val="9E9E9E"/>
                </a:solidFill>
              </a:rPr>
              <a:t>Infrastructure</a:t>
            </a:r>
            <a:endParaRPr sz="2000">
              <a:solidFill>
                <a:srgbClr val="9E9E9E"/>
              </a:solidFill>
            </a:endParaRPr>
          </a:p>
          <a:p>
            <a:pPr indent="0" lvl="0" marL="0" rtl="0" algn="l">
              <a:lnSpc>
                <a:spcPct val="115000"/>
              </a:lnSpc>
              <a:spcBef>
                <a:spcPts val="0"/>
              </a:spcBef>
              <a:spcAft>
                <a:spcPts val="0"/>
              </a:spcAft>
              <a:buNone/>
            </a:pPr>
            <a:r>
              <a:rPr lang="en" sz="2400">
                <a:solidFill>
                  <a:srgbClr val="9E9E9E"/>
                </a:solidFill>
              </a:rPr>
              <a:t>Results</a:t>
            </a:r>
            <a:endParaRPr sz="2400">
              <a:solidFill>
                <a:srgbClr val="9E9E9E"/>
              </a:solidFill>
            </a:endParaRPr>
          </a:p>
        </p:txBody>
      </p:sp>
      <p:sp>
        <p:nvSpPr>
          <p:cNvPr id="298" name="Google Shape;298;p38"/>
          <p:cNvSpPr/>
          <p:nvPr/>
        </p:nvSpPr>
        <p:spPr>
          <a:xfrm>
            <a:off x="2446125" y="2004075"/>
            <a:ext cx="579300" cy="2433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Existing song identifying software</a:t>
            </a:r>
            <a:endParaRPr/>
          </a:p>
        </p:txBody>
      </p:sp>
      <p:sp>
        <p:nvSpPr>
          <p:cNvPr id="304" name="Google Shape;304;p39"/>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Dejavu library: </a:t>
            </a:r>
            <a:r>
              <a:rPr lang="en" u="sng">
                <a:solidFill>
                  <a:schemeClr val="hlink"/>
                </a:solidFill>
                <a:hlinkClick r:id="rId3"/>
              </a:rPr>
              <a:t>https://github.com/worldveil/dejavu</a:t>
            </a:r>
            <a:endParaRPr/>
          </a:p>
          <a:p>
            <a:pPr indent="-342900" lvl="0" marL="457200" rtl="0" algn="l">
              <a:spcBef>
                <a:spcPts val="1600"/>
              </a:spcBef>
              <a:spcAft>
                <a:spcPts val="0"/>
              </a:spcAft>
              <a:buSzPts val="1800"/>
              <a:buChar char="●"/>
            </a:pPr>
            <a:r>
              <a:rPr lang="en"/>
              <a:t>Store fingerprints of pop songs in a MySQL database</a:t>
            </a:r>
            <a:endParaRPr/>
          </a:p>
          <a:p>
            <a:pPr indent="0" lvl="0" marL="457200" rtl="0" algn="l">
              <a:spcBef>
                <a:spcPts val="1600"/>
              </a:spcBef>
              <a:spcAft>
                <a:spcPts val="0"/>
              </a:spcAft>
              <a:buNone/>
            </a:pPr>
            <a:r>
              <a:t/>
            </a:r>
            <a:endParaRPr/>
          </a:p>
          <a:p>
            <a:pPr indent="0" lvl="0" marL="457200" rtl="0" algn="l">
              <a:spcBef>
                <a:spcPts val="1600"/>
              </a:spcBef>
              <a:spcAft>
                <a:spcPts val="0"/>
              </a:spcAft>
              <a:buNone/>
            </a:pPr>
            <a:r>
              <a:t/>
            </a:r>
            <a:endParaRPr/>
          </a:p>
          <a:p>
            <a:pPr indent="0" lvl="0" marL="457200" marR="0" rtl="0" algn="l">
              <a:lnSpc>
                <a:spcPct val="115000"/>
              </a:lnSpc>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graphicFrame>
        <p:nvGraphicFramePr>
          <p:cNvPr id="305" name="Google Shape;305;p39"/>
          <p:cNvGraphicFramePr/>
          <p:nvPr/>
        </p:nvGraphicFramePr>
        <p:xfrm>
          <a:off x="495300" y="2371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06" name="Google Shape;306;p39"/>
          <p:cNvSpPr txBox="1"/>
          <p:nvPr/>
        </p:nvSpPr>
        <p:spPr>
          <a:xfrm>
            <a:off x="911900" y="2009000"/>
            <a:ext cx="6921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Toxic</a:t>
            </a:r>
            <a:endParaRPr/>
          </a:p>
        </p:txBody>
      </p:sp>
      <p:graphicFrame>
        <p:nvGraphicFramePr>
          <p:cNvPr id="307" name="Google Shape;307;p39"/>
          <p:cNvGraphicFramePr/>
          <p:nvPr/>
        </p:nvGraphicFramePr>
        <p:xfrm>
          <a:off x="2552700" y="2371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5nr9mr</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3l9w83</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0w2cx1</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08" name="Google Shape;308;p39"/>
          <p:cNvSpPr txBox="1"/>
          <p:nvPr/>
        </p:nvSpPr>
        <p:spPr>
          <a:xfrm>
            <a:off x="2320650" y="2009000"/>
            <a:ext cx="20412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...Baby One More Time</a:t>
            </a:r>
            <a:endParaRPr/>
          </a:p>
        </p:txBody>
      </p:sp>
      <p:graphicFrame>
        <p:nvGraphicFramePr>
          <p:cNvPr id="309" name="Google Shape;309;p39"/>
          <p:cNvGraphicFramePr/>
          <p:nvPr/>
        </p:nvGraphicFramePr>
        <p:xfrm>
          <a:off x="4686300" y="2371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v36jtj</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n8ptj5</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j9tc9v</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10" name="Google Shape;310;p39"/>
          <p:cNvSpPr txBox="1"/>
          <p:nvPr/>
        </p:nvSpPr>
        <p:spPr>
          <a:xfrm>
            <a:off x="4544950" y="2009000"/>
            <a:ext cx="19095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Oops… I Did It Again</a:t>
            </a:r>
            <a:endParaRPr/>
          </a:p>
        </p:txBody>
      </p:sp>
      <p:graphicFrame>
        <p:nvGraphicFramePr>
          <p:cNvPr id="311" name="Google Shape;311;p39"/>
          <p:cNvGraphicFramePr/>
          <p:nvPr/>
        </p:nvGraphicFramePr>
        <p:xfrm>
          <a:off x="6819900" y="2371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8j36p3</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57gzsb</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c57058</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12" name="Google Shape;312;p39"/>
          <p:cNvSpPr txBox="1"/>
          <p:nvPr/>
        </p:nvSpPr>
        <p:spPr>
          <a:xfrm>
            <a:off x="7236500" y="2009000"/>
            <a:ext cx="6921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Lucky</a:t>
            </a:r>
            <a:endParaRPr/>
          </a:p>
        </p:txBody>
      </p:sp>
      <p:sp>
        <p:nvSpPr>
          <p:cNvPr id="313" name="Google Shape;313;p39"/>
          <p:cNvSpPr txBox="1"/>
          <p:nvPr/>
        </p:nvSpPr>
        <p:spPr>
          <a:xfrm>
            <a:off x="1085750" y="3685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14" name="Google Shape;314;p39"/>
          <p:cNvSpPr txBox="1"/>
          <p:nvPr/>
        </p:nvSpPr>
        <p:spPr>
          <a:xfrm>
            <a:off x="3143150" y="3685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15" name="Google Shape;315;p39"/>
          <p:cNvSpPr txBox="1"/>
          <p:nvPr/>
        </p:nvSpPr>
        <p:spPr>
          <a:xfrm>
            <a:off x="5276750" y="3685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16" name="Google Shape;316;p39"/>
          <p:cNvSpPr txBox="1"/>
          <p:nvPr/>
        </p:nvSpPr>
        <p:spPr>
          <a:xfrm>
            <a:off x="7381900" y="3685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Existing song identifying software</a:t>
            </a:r>
            <a:endParaRPr/>
          </a:p>
        </p:txBody>
      </p:sp>
      <p:graphicFrame>
        <p:nvGraphicFramePr>
          <p:cNvPr id="322" name="Google Shape;322;p40"/>
          <p:cNvGraphicFramePr/>
          <p:nvPr/>
        </p:nvGraphicFramePr>
        <p:xfrm>
          <a:off x="4953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23" name="Google Shape;323;p40"/>
          <p:cNvSpPr txBox="1"/>
          <p:nvPr/>
        </p:nvSpPr>
        <p:spPr>
          <a:xfrm>
            <a:off x="911900" y="866000"/>
            <a:ext cx="6921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Toxic</a:t>
            </a:r>
            <a:endParaRPr/>
          </a:p>
        </p:txBody>
      </p:sp>
      <p:graphicFrame>
        <p:nvGraphicFramePr>
          <p:cNvPr id="324" name="Google Shape;324;p40"/>
          <p:cNvGraphicFramePr/>
          <p:nvPr/>
        </p:nvGraphicFramePr>
        <p:xfrm>
          <a:off x="25527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5nr9mr</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3l9w83</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0w2cx1</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25" name="Google Shape;325;p40"/>
          <p:cNvSpPr txBox="1"/>
          <p:nvPr/>
        </p:nvSpPr>
        <p:spPr>
          <a:xfrm>
            <a:off x="2320650" y="866000"/>
            <a:ext cx="20412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...Baby One More Time</a:t>
            </a:r>
            <a:endParaRPr/>
          </a:p>
        </p:txBody>
      </p:sp>
      <p:graphicFrame>
        <p:nvGraphicFramePr>
          <p:cNvPr id="326" name="Google Shape;326;p40"/>
          <p:cNvGraphicFramePr/>
          <p:nvPr/>
        </p:nvGraphicFramePr>
        <p:xfrm>
          <a:off x="46863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v36jtj</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n8ptj5</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j9tc9v</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27" name="Google Shape;327;p40"/>
          <p:cNvSpPr txBox="1"/>
          <p:nvPr/>
        </p:nvSpPr>
        <p:spPr>
          <a:xfrm>
            <a:off x="4544950" y="866000"/>
            <a:ext cx="19095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Oops… I Did It Again</a:t>
            </a:r>
            <a:endParaRPr/>
          </a:p>
        </p:txBody>
      </p:sp>
      <p:graphicFrame>
        <p:nvGraphicFramePr>
          <p:cNvPr id="328" name="Google Shape;328;p40"/>
          <p:cNvGraphicFramePr/>
          <p:nvPr/>
        </p:nvGraphicFramePr>
        <p:xfrm>
          <a:off x="68199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8j36p3</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57gzsb</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c57058</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29" name="Google Shape;329;p40"/>
          <p:cNvSpPr txBox="1"/>
          <p:nvPr/>
        </p:nvSpPr>
        <p:spPr>
          <a:xfrm>
            <a:off x="7236500" y="866000"/>
            <a:ext cx="6921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Lucky</a:t>
            </a:r>
            <a:endParaRPr/>
          </a:p>
        </p:txBody>
      </p:sp>
      <p:sp>
        <p:nvSpPr>
          <p:cNvPr id="330" name="Google Shape;330;p40"/>
          <p:cNvSpPr txBox="1"/>
          <p:nvPr/>
        </p:nvSpPr>
        <p:spPr>
          <a:xfrm>
            <a:off x="10857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31" name="Google Shape;331;p40"/>
          <p:cNvSpPr txBox="1"/>
          <p:nvPr/>
        </p:nvSpPr>
        <p:spPr>
          <a:xfrm>
            <a:off x="31431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32" name="Google Shape;332;p40"/>
          <p:cNvSpPr txBox="1"/>
          <p:nvPr/>
        </p:nvSpPr>
        <p:spPr>
          <a:xfrm>
            <a:off x="52767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33" name="Google Shape;333;p40"/>
          <p:cNvSpPr txBox="1"/>
          <p:nvPr/>
        </p:nvSpPr>
        <p:spPr>
          <a:xfrm>
            <a:off x="738190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pic>
        <p:nvPicPr>
          <p:cNvPr id="334" name="Google Shape;334;p40"/>
          <p:cNvPicPr preferRelativeResize="0"/>
          <p:nvPr/>
        </p:nvPicPr>
        <p:blipFill>
          <a:blip r:embed="rId3">
            <a:alphaModFix/>
          </a:blip>
          <a:stretch>
            <a:fillRect/>
          </a:stretch>
        </p:blipFill>
        <p:spPr>
          <a:xfrm>
            <a:off x="1771975" y="3411875"/>
            <a:ext cx="1200250" cy="1200250"/>
          </a:xfrm>
          <a:prstGeom prst="rect">
            <a:avLst/>
          </a:prstGeom>
          <a:noFill/>
          <a:ln>
            <a:noFill/>
          </a:ln>
        </p:spPr>
      </p:pic>
      <p:pic>
        <p:nvPicPr>
          <p:cNvPr id="335" name="Google Shape;335;p40"/>
          <p:cNvPicPr preferRelativeResize="0"/>
          <p:nvPr/>
        </p:nvPicPr>
        <p:blipFill>
          <a:blip r:embed="rId4">
            <a:alphaModFix/>
          </a:blip>
          <a:stretch>
            <a:fillRect/>
          </a:stretch>
        </p:blipFill>
        <p:spPr>
          <a:xfrm>
            <a:off x="107400" y="3008825"/>
            <a:ext cx="1909500" cy="10966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41"/>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Existing song identifying software</a:t>
            </a:r>
            <a:endParaRPr/>
          </a:p>
        </p:txBody>
      </p:sp>
      <p:graphicFrame>
        <p:nvGraphicFramePr>
          <p:cNvPr id="341" name="Google Shape;341;p41"/>
          <p:cNvGraphicFramePr/>
          <p:nvPr/>
        </p:nvGraphicFramePr>
        <p:xfrm>
          <a:off x="4953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42" name="Google Shape;342;p41"/>
          <p:cNvSpPr txBox="1"/>
          <p:nvPr/>
        </p:nvSpPr>
        <p:spPr>
          <a:xfrm>
            <a:off x="911900" y="866000"/>
            <a:ext cx="6921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Toxic</a:t>
            </a:r>
            <a:endParaRPr/>
          </a:p>
        </p:txBody>
      </p:sp>
      <p:graphicFrame>
        <p:nvGraphicFramePr>
          <p:cNvPr id="343" name="Google Shape;343;p41"/>
          <p:cNvGraphicFramePr/>
          <p:nvPr/>
        </p:nvGraphicFramePr>
        <p:xfrm>
          <a:off x="25527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5nr9mr</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3l9w83</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0w2cx1</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44" name="Google Shape;344;p41"/>
          <p:cNvSpPr txBox="1"/>
          <p:nvPr/>
        </p:nvSpPr>
        <p:spPr>
          <a:xfrm>
            <a:off x="2320650" y="866000"/>
            <a:ext cx="20412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...Baby One More Time</a:t>
            </a:r>
            <a:endParaRPr/>
          </a:p>
        </p:txBody>
      </p:sp>
      <p:graphicFrame>
        <p:nvGraphicFramePr>
          <p:cNvPr id="345" name="Google Shape;345;p41"/>
          <p:cNvGraphicFramePr/>
          <p:nvPr/>
        </p:nvGraphicFramePr>
        <p:xfrm>
          <a:off x="46863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v36jtj</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n8ptj5</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j9tc9v</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46" name="Google Shape;346;p41"/>
          <p:cNvSpPr txBox="1"/>
          <p:nvPr/>
        </p:nvSpPr>
        <p:spPr>
          <a:xfrm>
            <a:off x="4544950" y="866000"/>
            <a:ext cx="19095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Oops… I Did It Again</a:t>
            </a:r>
            <a:endParaRPr/>
          </a:p>
        </p:txBody>
      </p:sp>
      <p:graphicFrame>
        <p:nvGraphicFramePr>
          <p:cNvPr id="347" name="Google Shape;347;p41"/>
          <p:cNvGraphicFramePr/>
          <p:nvPr/>
        </p:nvGraphicFramePr>
        <p:xfrm>
          <a:off x="68199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8j36p3</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57gzsb</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c57058</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48" name="Google Shape;348;p41"/>
          <p:cNvSpPr txBox="1"/>
          <p:nvPr/>
        </p:nvSpPr>
        <p:spPr>
          <a:xfrm>
            <a:off x="7236500" y="866000"/>
            <a:ext cx="6921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Lucky</a:t>
            </a:r>
            <a:endParaRPr/>
          </a:p>
        </p:txBody>
      </p:sp>
      <p:sp>
        <p:nvSpPr>
          <p:cNvPr id="349" name="Google Shape;349;p41"/>
          <p:cNvSpPr txBox="1"/>
          <p:nvPr/>
        </p:nvSpPr>
        <p:spPr>
          <a:xfrm>
            <a:off x="10857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50" name="Google Shape;350;p41"/>
          <p:cNvSpPr txBox="1"/>
          <p:nvPr/>
        </p:nvSpPr>
        <p:spPr>
          <a:xfrm>
            <a:off x="31431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51" name="Google Shape;351;p41"/>
          <p:cNvSpPr txBox="1"/>
          <p:nvPr/>
        </p:nvSpPr>
        <p:spPr>
          <a:xfrm>
            <a:off x="52767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52" name="Google Shape;352;p41"/>
          <p:cNvSpPr txBox="1"/>
          <p:nvPr/>
        </p:nvSpPr>
        <p:spPr>
          <a:xfrm>
            <a:off x="738190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pic>
        <p:nvPicPr>
          <p:cNvPr id="353" name="Google Shape;353;p41"/>
          <p:cNvPicPr preferRelativeResize="0"/>
          <p:nvPr/>
        </p:nvPicPr>
        <p:blipFill>
          <a:blip r:embed="rId3">
            <a:alphaModFix/>
          </a:blip>
          <a:stretch>
            <a:fillRect/>
          </a:stretch>
        </p:blipFill>
        <p:spPr>
          <a:xfrm>
            <a:off x="1771975" y="3411875"/>
            <a:ext cx="1200250" cy="1200250"/>
          </a:xfrm>
          <a:prstGeom prst="rect">
            <a:avLst/>
          </a:prstGeom>
          <a:noFill/>
          <a:ln>
            <a:noFill/>
          </a:ln>
        </p:spPr>
      </p:pic>
      <p:pic>
        <p:nvPicPr>
          <p:cNvPr id="354" name="Google Shape;354;p41"/>
          <p:cNvPicPr preferRelativeResize="0"/>
          <p:nvPr/>
        </p:nvPicPr>
        <p:blipFill>
          <a:blip r:embed="rId4">
            <a:alphaModFix/>
          </a:blip>
          <a:stretch>
            <a:fillRect/>
          </a:stretch>
        </p:blipFill>
        <p:spPr>
          <a:xfrm>
            <a:off x="107400" y="3008825"/>
            <a:ext cx="1909500" cy="1096637"/>
          </a:xfrm>
          <a:prstGeom prst="rect">
            <a:avLst/>
          </a:prstGeom>
          <a:noFill/>
          <a:ln>
            <a:noFill/>
          </a:ln>
        </p:spPr>
      </p:pic>
      <p:graphicFrame>
        <p:nvGraphicFramePr>
          <p:cNvPr id="355" name="Google Shape;355;p41"/>
          <p:cNvGraphicFramePr/>
          <p:nvPr/>
        </p:nvGraphicFramePr>
        <p:xfrm>
          <a:off x="3238500" y="32858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cxnSp>
        <p:nvCxnSpPr>
          <p:cNvPr id="356" name="Google Shape;356;p41"/>
          <p:cNvCxnSpPr/>
          <p:nvPr/>
        </p:nvCxnSpPr>
        <p:spPr>
          <a:xfrm>
            <a:off x="2880802" y="4068987"/>
            <a:ext cx="2262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Existing song identifying software</a:t>
            </a:r>
            <a:endParaRPr/>
          </a:p>
        </p:txBody>
      </p:sp>
      <p:graphicFrame>
        <p:nvGraphicFramePr>
          <p:cNvPr id="362" name="Google Shape;362;p42"/>
          <p:cNvGraphicFramePr/>
          <p:nvPr/>
        </p:nvGraphicFramePr>
        <p:xfrm>
          <a:off x="4953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63" name="Google Shape;363;p42"/>
          <p:cNvSpPr txBox="1"/>
          <p:nvPr/>
        </p:nvSpPr>
        <p:spPr>
          <a:xfrm>
            <a:off x="911900" y="866000"/>
            <a:ext cx="6921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Toxic</a:t>
            </a:r>
            <a:endParaRPr/>
          </a:p>
        </p:txBody>
      </p:sp>
      <p:graphicFrame>
        <p:nvGraphicFramePr>
          <p:cNvPr id="364" name="Google Shape;364;p42"/>
          <p:cNvGraphicFramePr/>
          <p:nvPr/>
        </p:nvGraphicFramePr>
        <p:xfrm>
          <a:off x="25527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5nr9mr</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3l9w83</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0w2cx1</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65" name="Google Shape;365;p42"/>
          <p:cNvSpPr txBox="1"/>
          <p:nvPr/>
        </p:nvSpPr>
        <p:spPr>
          <a:xfrm>
            <a:off x="2320650" y="866000"/>
            <a:ext cx="20412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...Baby One More Time</a:t>
            </a:r>
            <a:endParaRPr/>
          </a:p>
        </p:txBody>
      </p:sp>
      <p:graphicFrame>
        <p:nvGraphicFramePr>
          <p:cNvPr id="366" name="Google Shape;366;p42"/>
          <p:cNvGraphicFramePr/>
          <p:nvPr/>
        </p:nvGraphicFramePr>
        <p:xfrm>
          <a:off x="46863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v36jtj</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n8ptj5</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j9tc9v</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67" name="Google Shape;367;p42"/>
          <p:cNvSpPr txBox="1"/>
          <p:nvPr/>
        </p:nvSpPr>
        <p:spPr>
          <a:xfrm>
            <a:off x="4544950" y="866000"/>
            <a:ext cx="19095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Oops… I Did It Again</a:t>
            </a:r>
            <a:endParaRPr/>
          </a:p>
        </p:txBody>
      </p:sp>
      <p:graphicFrame>
        <p:nvGraphicFramePr>
          <p:cNvPr id="368" name="Google Shape;368;p42"/>
          <p:cNvGraphicFramePr/>
          <p:nvPr/>
        </p:nvGraphicFramePr>
        <p:xfrm>
          <a:off x="68199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8j36p3</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57gzsb</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c57058</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69" name="Google Shape;369;p42"/>
          <p:cNvSpPr txBox="1"/>
          <p:nvPr/>
        </p:nvSpPr>
        <p:spPr>
          <a:xfrm>
            <a:off x="7236500" y="866000"/>
            <a:ext cx="6921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Lucky</a:t>
            </a:r>
            <a:endParaRPr/>
          </a:p>
        </p:txBody>
      </p:sp>
      <p:sp>
        <p:nvSpPr>
          <p:cNvPr id="370" name="Google Shape;370;p42"/>
          <p:cNvSpPr txBox="1"/>
          <p:nvPr/>
        </p:nvSpPr>
        <p:spPr>
          <a:xfrm>
            <a:off x="10857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71" name="Google Shape;371;p42"/>
          <p:cNvSpPr txBox="1"/>
          <p:nvPr/>
        </p:nvSpPr>
        <p:spPr>
          <a:xfrm>
            <a:off x="31431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72" name="Google Shape;372;p42"/>
          <p:cNvSpPr txBox="1"/>
          <p:nvPr/>
        </p:nvSpPr>
        <p:spPr>
          <a:xfrm>
            <a:off x="52767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73" name="Google Shape;373;p42"/>
          <p:cNvSpPr txBox="1"/>
          <p:nvPr/>
        </p:nvSpPr>
        <p:spPr>
          <a:xfrm>
            <a:off x="738190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pic>
        <p:nvPicPr>
          <p:cNvPr id="374" name="Google Shape;374;p42"/>
          <p:cNvPicPr preferRelativeResize="0"/>
          <p:nvPr/>
        </p:nvPicPr>
        <p:blipFill>
          <a:blip r:embed="rId3">
            <a:alphaModFix/>
          </a:blip>
          <a:stretch>
            <a:fillRect/>
          </a:stretch>
        </p:blipFill>
        <p:spPr>
          <a:xfrm>
            <a:off x="1771975" y="3411875"/>
            <a:ext cx="1200250" cy="1200250"/>
          </a:xfrm>
          <a:prstGeom prst="rect">
            <a:avLst/>
          </a:prstGeom>
          <a:noFill/>
          <a:ln>
            <a:noFill/>
          </a:ln>
        </p:spPr>
      </p:pic>
      <p:pic>
        <p:nvPicPr>
          <p:cNvPr id="375" name="Google Shape;375;p42"/>
          <p:cNvPicPr preferRelativeResize="0"/>
          <p:nvPr/>
        </p:nvPicPr>
        <p:blipFill>
          <a:blip r:embed="rId4">
            <a:alphaModFix/>
          </a:blip>
          <a:stretch>
            <a:fillRect/>
          </a:stretch>
        </p:blipFill>
        <p:spPr>
          <a:xfrm>
            <a:off x="107400" y="3008825"/>
            <a:ext cx="1909500" cy="1096637"/>
          </a:xfrm>
          <a:prstGeom prst="rect">
            <a:avLst/>
          </a:prstGeom>
          <a:noFill/>
          <a:ln>
            <a:noFill/>
          </a:ln>
        </p:spPr>
      </p:pic>
      <p:graphicFrame>
        <p:nvGraphicFramePr>
          <p:cNvPr id="376" name="Google Shape;376;p42"/>
          <p:cNvGraphicFramePr/>
          <p:nvPr/>
        </p:nvGraphicFramePr>
        <p:xfrm>
          <a:off x="3238500" y="32858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cxnSp>
        <p:nvCxnSpPr>
          <p:cNvPr id="377" name="Google Shape;377;p42"/>
          <p:cNvCxnSpPr/>
          <p:nvPr/>
        </p:nvCxnSpPr>
        <p:spPr>
          <a:xfrm>
            <a:off x="2880802" y="4068987"/>
            <a:ext cx="226200" cy="0"/>
          </a:xfrm>
          <a:prstGeom prst="straightConnector1">
            <a:avLst/>
          </a:prstGeom>
          <a:noFill/>
          <a:ln cap="flat" cmpd="sng" w="9525">
            <a:solidFill>
              <a:schemeClr val="dk2"/>
            </a:solidFill>
            <a:prstDash val="solid"/>
            <a:round/>
            <a:headEnd len="med" w="med" type="none"/>
            <a:tailEnd len="med" w="med" type="triangle"/>
          </a:ln>
        </p:spPr>
      </p:cxnSp>
      <p:cxnSp>
        <p:nvCxnSpPr>
          <p:cNvPr id="378" name="Google Shape;378;p42"/>
          <p:cNvCxnSpPr>
            <a:endCxn id="370" idx="2"/>
          </p:cNvCxnSpPr>
          <p:nvPr/>
        </p:nvCxnSpPr>
        <p:spPr>
          <a:xfrm rot="10800000">
            <a:off x="1257950" y="2841175"/>
            <a:ext cx="2775600" cy="447600"/>
          </a:xfrm>
          <a:prstGeom prst="straightConnector1">
            <a:avLst/>
          </a:prstGeom>
          <a:noFill/>
          <a:ln cap="flat" cmpd="sng" w="9525">
            <a:solidFill>
              <a:schemeClr val="dk2"/>
            </a:solidFill>
            <a:prstDash val="solid"/>
            <a:round/>
            <a:headEnd len="med" w="med" type="none"/>
            <a:tailEnd len="med" w="med" type="triangle"/>
          </a:ln>
        </p:spPr>
      </p:cxnSp>
      <p:cxnSp>
        <p:nvCxnSpPr>
          <p:cNvPr id="379" name="Google Shape;379;p42"/>
          <p:cNvCxnSpPr>
            <a:endCxn id="371" idx="2"/>
          </p:cNvCxnSpPr>
          <p:nvPr/>
        </p:nvCxnSpPr>
        <p:spPr>
          <a:xfrm rot="10800000">
            <a:off x="3315350" y="2841175"/>
            <a:ext cx="706200" cy="447600"/>
          </a:xfrm>
          <a:prstGeom prst="straightConnector1">
            <a:avLst/>
          </a:prstGeom>
          <a:noFill/>
          <a:ln cap="flat" cmpd="sng" w="9525">
            <a:solidFill>
              <a:schemeClr val="dk2"/>
            </a:solidFill>
            <a:prstDash val="solid"/>
            <a:round/>
            <a:headEnd len="med" w="med" type="none"/>
            <a:tailEnd len="med" w="med" type="triangle"/>
          </a:ln>
        </p:spPr>
      </p:cxnSp>
      <p:cxnSp>
        <p:nvCxnSpPr>
          <p:cNvPr id="380" name="Google Shape;380;p42"/>
          <p:cNvCxnSpPr>
            <a:endCxn id="372" idx="2"/>
          </p:cNvCxnSpPr>
          <p:nvPr/>
        </p:nvCxnSpPr>
        <p:spPr>
          <a:xfrm flipH="1" rot="10800000">
            <a:off x="4009850" y="2841175"/>
            <a:ext cx="1439100" cy="447600"/>
          </a:xfrm>
          <a:prstGeom prst="straightConnector1">
            <a:avLst/>
          </a:prstGeom>
          <a:noFill/>
          <a:ln cap="flat" cmpd="sng" w="9525">
            <a:solidFill>
              <a:schemeClr val="dk2"/>
            </a:solidFill>
            <a:prstDash val="solid"/>
            <a:round/>
            <a:headEnd len="med" w="med" type="none"/>
            <a:tailEnd len="med" w="med" type="triangle"/>
          </a:ln>
        </p:spPr>
      </p:cxnSp>
      <p:cxnSp>
        <p:nvCxnSpPr>
          <p:cNvPr id="381" name="Google Shape;381;p42"/>
          <p:cNvCxnSpPr>
            <a:endCxn id="373" idx="2"/>
          </p:cNvCxnSpPr>
          <p:nvPr/>
        </p:nvCxnSpPr>
        <p:spPr>
          <a:xfrm flipH="1" rot="10800000">
            <a:off x="4045600" y="2841175"/>
            <a:ext cx="3508500" cy="447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4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Existing song identifying software</a:t>
            </a:r>
            <a:endParaRPr/>
          </a:p>
        </p:txBody>
      </p:sp>
      <p:graphicFrame>
        <p:nvGraphicFramePr>
          <p:cNvPr id="387" name="Google Shape;387;p43"/>
          <p:cNvGraphicFramePr/>
          <p:nvPr/>
        </p:nvGraphicFramePr>
        <p:xfrm>
          <a:off x="4953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88" name="Google Shape;388;p43"/>
          <p:cNvSpPr txBox="1"/>
          <p:nvPr/>
        </p:nvSpPr>
        <p:spPr>
          <a:xfrm>
            <a:off x="911900" y="866000"/>
            <a:ext cx="6921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Toxic</a:t>
            </a:r>
            <a:endParaRPr/>
          </a:p>
        </p:txBody>
      </p:sp>
      <p:graphicFrame>
        <p:nvGraphicFramePr>
          <p:cNvPr id="389" name="Google Shape;389;p43"/>
          <p:cNvGraphicFramePr/>
          <p:nvPr/>
        </p:nvGraphicFramePr>
        <p:xfrm>
          <a:off x="25527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5nr9mr</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3l9w83</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0w2cx1</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90" name="Google Shape;390;p43"/>
          <p:cNvSpPr txBox="1"/>
          <p:nvPr/>
        </p:nvSpPr>
        <p:spPr>
          <a:xfrm>
            <a:off x="2320650" y="866000"/>
            <a:ext cx="20412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...Baby One More Time</a:t>
            </a:r>
            <a:endParaRPr/>
          </a:p>
        </p:txBody>
      </p:sp>
      <p:graphicFrame>
        <p:nvGraphicFramePr>
          <p:cNvPr id="391" name="Google Shape;391;p43"/>
          <p:cNvGraphicFramePr/>
          <p:nvPr/>
        </p:nvGraphicFramePr>
        <p:xfrm>
          <a:off x="46863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v36jtj</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n8ptj5</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j9tc9v</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92" name="Google Shape;392;p43"/>
          <p:cNvSpPr txBox="1"/>
          <p:nvPr/>
        </p:nvSpPr>
        <p:spPr>
          <a:xfrm>
            <a:off x="4544950" y="866000"/>
            <a:ext cx="19095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Oops… I Did It Again</a:t>
            </a:r>
            <a:endParaRPr/>
          </a:p>
        </p:txBody>
      </p:sp>
      <p:graphicFrame>
        <p:nvGraphicFramePr>
          <p:cNvPr id="393" name="Google Shape;393;p43"/>
          <p:cNvGraphicFramePr/>
          <p:nvPr/>
        </p:nvGraphicFramePr>
        <p:xfrm>
          <a:off x="6819900" y="12284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8j36p3</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57gzsb</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c57058</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sp>
        <p:nvSpPr>
          <p:cNvPr id="394" name="Google Shape;394;p43"/>
          <p:cNvSpPr txBox="1"/>
          <p:nvPr/>
        </p:nvSpPr>
        <p:spPr>
          <a:xfrm>
            <a:off x="7236500" y="866000"/>
            <a:ext cx="692100" cy="2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Lucky</a:t>
            </a:r>
            <a:endParaRPr/>
          </a:p>
        </p:txBody>
      </p:sp>
      <p:sp>
        <p:nvSpPr>
          <p:cNvPr id="395" name="Google Shape;395;p43"/>
          <p:cNvSpPr txBox="1"/>
          <p:nvPr/>
        </p:nvSpPr>
        <p:spPr>
          <a:xfrm>
            <a:off x="10857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96" name="Google Shape;396;p43"/>
          <p:cNvSpPr txBox="1"/>
          <p:nvPr/>
        </p:nvSpPr>
        <p:spPr>
          <a:xfrm>
            <a:off x="31431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97" name="Google Shape;397;p43"/>
          <p:cNvSpPr txBox="1"/>
          <p:nvPr/>
        </p:nvSpPr>
        <p:spPr>
          <a:xfrm>
            <a:off x="527675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
        <p:nvSpPr>
          <p:cNvPr id="398" name="Google Shape;398;p43"/>
          <p:cNvSpPr txBox="1"/>
          <p:nvPr/>
        </p:nvSpPr>
        <p:spPr>
          <a:xfrm>
            <a:off x="7381900" y="2542675"/>
            <a:ext cx="344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pic>
        <p:nvPicPr>
          <p:cNvPr id="399" name="Google Shape;399;p43"/>
          <p:cNvPicPr preferRelativeResize="0"/>
          <p:nvPr/>
        </p:nvPicPr>
        <p:blipFill>
          <a:blip r:embed="rId3">
            <a:alphaModFix/>
          </a:blip>
          <a:stretch>
            <a:fillRect/>
          </a:stretch>
        </p:blipFill>
        <p:spPr>
          <a:xfrm>
            <a:off x="1771975" y="3411875"/>
            <a:ext cx="1200250" cy="1200250"/>
          </a:xfrm>
          <a:prstGeom prst="rect">
            <a:avLst/>
          </a:prstGeom>
          <a:noFill/>
          <a:ln>
            <a:noFill/>
          </a:ln>
        </p:spPr>
      </p:pic>
      <p:pic>
        <p:nvPicPr>
          <p:cNvPr id="400" name="Google Shape;400;p43"/>
          <p:cNvPicPr preferRelativeResize="0"/>
          <p:nvPr/>
        </p:nvPicPr>
        <p:blipFill>
          <a:blip r:embed="rId4">
            <a:alphaModFix/>
          </a:blip>
          <a:stretch>
            <a:fillRect/>
          </a:stretch>
        </p:blipFill>
        <p:spPr>
          <a:xfrm>
            <a:off x="107400" y="3008825"/>
            <a:ext cx="1909500" cy="1096637"/>
          </a:xfrm>
          <a:prstGeom prst="rect">
            <a:avLst/>
          </a:prstGeom>
          <a:noFill/>
          <a:ln>
            <a:noFill/>
          </a:ln>
        </p:spPr>
      </p:pic>
      <p:graphicFrame>
        <p:nvGraphicFramePr>
          <p:cNvPr id="401" name="Google Shape;401;p43"/>
          <p:cNvGraphicFramePr/>
          <p:nvPr/>
        </p:nvGraphicFramePr>
        <p:xfrm>
          <a:off x="3238500" y="32858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cxnSp>
        <p:nvCxnSpPr>
          <p:cNvPr id="402" name="Google Shape;402;p43"/>
          <p:cNvCxnSpPr/>
          <p:nvPr/>
        </p:nvCxnSpPr>
        <p:spPr>
          <a:xfrm>
            <a:off x="2880802" y="4068987"/>
            <a:ext cx="226200" cy="0"/>
          </a:xfrm>
          <a:prstGeom prst="straightConnector1">
            <a:avLst/>
          </a:prstGeom>
          <a:noFill/>
          <a:ln cap="flat" cmpd="sng" w="9525">
            <a:solidFill>
              <a:schemeClr val="dk2"/>
            </a:solidFill>
            <a:prstDash val="solid"/>
            <a:round/>
            <a:headEnd len="med" w="med" type="none"/>
            <a:tailEnd len="med" w="med" type="triangle"/>
          </a:ln>
        </p:spPr>
      </p:cxnSp>
      <p:cxnSp>
        <p:nvCxnSpPr>
          <p:cNvPr id="403" name="Google Shape;403;p43"/>
          <p:cNvCxnSpPr>
            <a:endCxn id="395" idx="2"/>
          </p:cNvCxnSpPr>
          <p:nvPr/>
        </p:nvCxnSpPr>
        <p:spPr>
          <a:xfrm rot="10800000">
            <a:off x="1257950" y="2841175"/>
            <a:ext cx="2775600" cy="447600"/>
          </a:xfrm>
          <a:prstGeom prst="straightConnector1">
            <a:avLst/>
          </a:prstGeom>
          <a:noFill/>
          <a:ln cap="flat" cmpd="sng" w="28575">
            <a:solidFill>
              <a:schemeClr val="dk2"/>
            </a:solidFill>
            <a:prstDash val="solid"/>
            <a:round/>
            <a:headEnd len="med" w="med" type="none"/>
            <a:tailEnd len="med" w="med" type="triangle"/>
          </a:ln>
        </p:spPr>
      </p:cxnSp>
      <p:cxnSp>
        <p:nvCxnSpPr>
          <p:cNvPr id="404" name="Google Shape;404;p43"/>
          <p:cNvCxnSpPr>
            <a:endCxn id="396" idx="2"/>
          </p:cNvCxnSpPr>
          <p:nvPr/>
        </p:nvCxnSpPr>
        <p:spPr>
          <a:xfrm rot="10800000">
            <a:off x="3315350" y="2841175"/>
            <a:ext cx="706200" cy="447600"/>
          </a:xfrm>
          <a:prstGeom prst="straightConnector1">
            <a:avLst/>
          </a:prstGeom>
          <a:noFill/>
          <a:ln cap="flat" cmpd="sng" w="9525">
            <a:solidFill>
              <a:schemeClr val="dk2"/>
            </a:solidFill>
            <a:prstDash val="solid"/>
            <a:round/>
            <a:headEnd len="med" w="med" type="none"/>
            <a:tailEnd len="med" w="med" type="triangle"/>
          </a:ln>
        </p:spPr>
      </p:cxnSp>
      <p:cxnSp>
        <p:nvCxnSpPr>
          <p:cNvPr id="405" name="Google Shape;405;p43"/>
          <p:cNvCxnSpPr>
            <a:endCxn id="397" idx="2"/>
          </p:cNvCxnSpPr>
          <p:nvPr/>
        </p:nvCxnSpPr>
        <p:spPr>
          <a:xfrm flipH="1" rot="10800000">
            <a:off x="4009850" y="2841175"/>
            <a:ext cx="1439100" cy="447600"/>
          </a:xfrm>
          <a:prstGeom prst="straightConnector1">
            <a:avLst/>
          </a:prstGeom>
          <a:noFill/>
          <a:ln cap="flat" cmpd="sng" w="9525">
            <a:solidFill>
              <a:schemeClr val="dk2"/>
            </a:solidFill>
            <a:prstDash val="solid"/>
            <a:round/>
            <a:headEnd len="med" w="med" type="none"/>
            <a:tailEnd len="med" w="med" type="triangle"/>
          </a:ln>
        </p:spPr>
      </p:cxnSp>
      <p:cxnSp>
        <p:nvCxnSpPr>
          <p:cNvPr id="406" name="Google Shape;406;p43"/>
          <p:cNvCxnSpPr>
            <a:endCxn id="398" idx="2"/>
          </p:cNvCxnSpPr>
          <p:nvPr/>
        </p:nvCxnSpPr>
        <p:spPr>
          <a:xfrm flipH="1" rot="10800000">
            <a:off x="4045600" y="2841175"/>
            <a:ext cx="3508500" cy="447600"/>
          </a:xfrm>
          <a:prstGeom prst="straightConnector1">
            <a:avLst/>
          </a:prstGeom>
          <a:noFill/>
          <a:ln cap="flat" cmpd="sng" w="9525">
            <a:solidFill>
              <a:schemeClr val="dk2"/>
            </a:solidFill>
            <a:prstDash val="solid"/>
            <a:round/>
            <a:headEnd len="med" w="med" type="none"/>
            <a:tailEnd len="med" w="med" type="triangle"/>
          </a:ln>
        </p:spPr>
      </p:cxnSp>
      <p:pic>
        <p:nvPicPr>
          <p:cNvPr id="407" name="Google Shape;407;p43"/>
          <p:cNvPicPr preferRelativeResize="0"/>
          <p:nvPr/>
        </p:nvPicPr>
        <p:blipFill>
          <a:blip r:embed="rId5">
            <a:alphaModFix/>
          </a:blip>
          <a:stretch>
            <a:fillRect/>
          </a:stretch>
        </p:blipFill>
        <p:spPr>
          <a:xfrm>
            <a:off x="5448950" y="3231825"/>
            <a:ext cx="1525300" cy="1525300"/>
          </a:xfrm>
          <a:prstGeom prst="rect">
            <a:avLst/>
          </a:prstGeom>
          <a:noFill/>
          <a:ln>
            <a:noFill/>
          </a:ln>
        </p:spPr>
      </p:pic>
      <p:cxnSp>
        <p:nvCxnSpPr>
          <p:cNvPr id="408" name="Google Shape;408;p43"/>
          <p:cNvCxnSpPr/>
          <p:nvPr/>
        </p:nvCxnSpPr>
        <p:spPr>
          <a:xfrm>
            <a:off x="5014402" y="4068987"/>
            <a:ext cx="226200" cy="0"/>
          </a:xfrm>
          <a:prstGeom prst="straightConnector1">
            <a:avLst/>
          </a:prstGeom>
          <a:noFill/>
          <a:ln cap="flat" cmpd="sng" w="9525">
            <a:solidFill>
              <a:schemeClr val="dk2"/>
            </a:solidFill>
            <a:prstDash val="solid"/>
            <a:round/>
            <a:headEnd len="med" w="med" type="none"/>
            <a:tailEnd len="med" w="med" type="triangle"/>
          </a:ln>
        </p:spPr>
      </p:cxnSp>
      <p:pic>
        <p:nvPicPr>
          <p:cNvPr id="409" name="Google Shape;409;p43"/>
          <p:cNvPicPr preferRelativeResize="0"/>
          <p:nvPr/>
        </p:nvPicPr>
        <p:blipFill>
          <a:blip r:embed="rId6">
            <a:alphaModFix/>
          </a:blip>
          <a:stretch>
            <a:fillRect/>
          </a:stretch>
        </p:blipFill>
        <p:spPr>
          <a:xfrm>
            <a:off x="2028757" y="2468131"/>
            <a:ext cx="515790" cy="447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6"/>
          <p:cNvSpPr txBox="1"/>
          <p:nvPr>
            <p:ph idx="4294967295" type="subTitle"/>
          </p:nvPr>
        </p:nvSpPr>
        <p:spPr>
          <a:xfrm>
            <a:off x="3167250" y="1007850"/>
            <a:ext cx="3541500" cy="312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latin typeface="Roboto"/>
                <a:ea typeface="Roboto"/>
                <a:cs typeface="Roboto"/>
                <a:sym typeface="Roboto"/>
              </a:rPr>
              <a:t>Introduction</a:t>
            </a:r>
            <a:endParaRPr b="1" sz="2400">
              <a:latin typeface="Roboto"/>
              <a:ea typeface="Roboto"/>
              <a:cs typeface="Roboto"/>
              <a:sym typeface="Roboto"/>
            </a:endParaRPr>
          </a:p>
          <a:p>
            <a:pPr indent="0" lvl="0" marL="0" rtl="0" algn="l">
              <a:lnSpc>
                <a:spcPct val="115000"/>
              </a:lnSpc>
              <a:spcBef>
                <a:spcPts val="0"/>
              </a:spcBef>
              <a:spcAft>
                <a:spcPts val="0"/>
              </a:spcAft>
              <a:buNone/>
            </a:pPr>
            <a:r>
              <a:rPr lang="en" sz="2400">
                <a:solidFill>
                  <a:srgbClr val="9E9E9E"/>
                </a:solidFill>
              </a:rPr>
              <a:t>Looking for a Solution</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Existing Tools</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Our Solution</a:t>
            </a:r>
            <a:endParaRPr sz="2400">
              <a:solidFill>
                <a:srgbClr val="9E9E9E"/>
              </a:solidFill>
            </a:endParaRPr>
          </a:p>
          <a:p>
            <a:pPr indent="0" lvl="0" marL="457200" rtl="0" algn="l">
              <a:lnSpc>
                <a:spcPct val="115000"/>
              </a:lnSpc>
              <a:spcBef>
                <a:spcPts val="0"/>
              </a:spcBef>
              <a:spcAft>
                <a:spcPts val="0"/>
              </a:spcAft>
              <a:buNone/>
            </a:pPr>
            <a:r>
              <a:rPr lang="en" sz="2000">
                <a:solidFill>
                  <a:srgbClr val="9E9E9E"/>
                </a:solidFill>
              </a:rPr>
              <a:t>Algorithm</a:t>
            </a:r>
            <a:endParaRPr sz="2000">
              <a:solidFill>
                <a:srgbClr val="9E9E9E"/>
              </a:solidFill>
            </a:endParaRPr>
          </a:p>
          <a:p>
            <a:pPr indent="0" lvl="0" marL="457200" rtl="0" algn="l">
              <a:lnSpc>
                <a:spcPct val="115000"/>
              </a:lnSpc>
              <a:spcBef>
                <a:spcPts val="0"/>
              </a:spcBef>
              <a:spcAft>
                <a:spcPts val="0"/>
              </a:spcAft>
              <a:buNone/>
            </a:pPr>
            <a:r>
              <a:rPr lang="en" sz="2000">
                <a:solidFill>
                  <a:srgbClr val="9E9E9E"/>
                </a:solidFill>
              </a:rPr>
              <a:t>Infrastructure</a:t>
            </a:r>
            <a:endParaRPr sz="2000">
              <a:solidFill>
                <a:srgbClr val="9E9E9E"/>
              </a:solidFill>
            </a:endParaRPr>
          </a:p>
          <a:p>
            <a:pPr indent="0" lvl="0" marL="0" rtl="0" algn="l">
              <a:lnSpc>
                <a:spcPct val="115000"/>
              </a:lnSpc>
              <a:spcBef>
                <a:spcPts val="0"/>
              </a:spcBef>
              <a:spcAft>
                <a:spcPts val="0"/>
              </a:spcAft>
              <a:buNone/>
            </a:pPr>
            <a:r>
              <a:rPr lang="en" sz="2400">
                <a:solidFill>
                  <a:srgbClr val="9E9E9E"/>
                </a:solidFill>
              </a:rPr>
              <a:t>Results</a:t>
            </a:r>
            <a:endParaRPr sz="2400">
              <a:solidFill>
                <a:srgbClr val="9E9E9E"/>
              </a:solidFill>
            </a:endParaRPr>
          </a:p>
        </p:txBody>
      </p:sp>
      <p:sp>
        <p:nvSpPr>
          <p:cNvPr id="122" name="Google Shape;122;p26"/>
          <p:cNvSpPr/>
          <p:nvPr/>
        </p:nvSpPr>
        <p:spPr>
          <a:xfrm>
            <a:off x="2446125" y="1170000"/>
            <a:ext cx="579300" cy="2433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pic>
        <p:nvPicPr>
          <p:cNvPr id="414" name="Google Shape;414;p44"/>
          <p:cNvPicPr preferRelativeResize="0"/>
          <p:nvPr/>
        </p:nvPicPr>
        <p:blipFill>
          <a:blip r:embed="rId3">
            <a:alphaModFix/>
          </a:blip>
          <a:stretch>
            <a:fillRect/>
          </a:stretch>
        </p:blipFill>
        <p:spPr>
          <a:xfrm>
            <a:off x="2762575" y="1430675"/>
            <a:ext cx="1200250" cy="1200250"/>
          </a:xfrm>
          <a:prstGeom prst="rect">
            <a:avLst/>
          </a:prstGeom>
          <a:noFill/>
          <a:ln>
            <a:noFill/>
          </a:ln>
        </p:spPr>
      </p:pic>
      <p:pic>
        <p:nvPicPr>
          <p:cNvPr id="415" name="Google Shape;415;p44"/>
          <p:cNvPicPr preferRelativeResize="0"/>
          <p:nvPr/>
        </p:nvPicPr>
        <p:blipFill>
          <a:blip r:embed="rId4">
            <a:alphaModFix/>
          </a:blip>
          <a:stretch>
            <a:fillRect/>
          </a:stretch>
        </p:blipFill>
        <p:spPr>
          <a:xfrm>
            <a:off x="1098000" y="1027625"/>
            <a:ext cx="1909500" cy="1096637"/>
          </a:xfrm>
          <a:prstGeom prst="rect">
            <a:avLst/>
          </a:prstGeom>
          <a:noFill/>
          <a:ln>
            <a:noFill/>
          </a:ln>
        </p:spPr>
      </p:pic>
      <p:graphicFrame>
        <p:nvGraphicFramePr>
          <p:cNvPr id="416" name="Google Shape;416;p44"/>
          <p:cNvGraphicFramePr/>
          <p:nvPr/>
        </p:nvGraphicFramePr>
        <p:xfrm>
          <a:off x="4229100" y="13046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cxnSp>
        <p:nvCxnSpPr>
          <p:cNvPr id="417" name="Google Shape;417;p44"/>
          <p:cNvCxnSpPr/>
          <p:nvPr/>
        </p:nvCxnSpPr>
        <p:spPr>
          <a:xfrm>
            <a:off x="3871402" y="2087787"/>
            <a:ext cx="226200" cy="0"/>
          </a:xfrm>
          <a:prstGeom prst="straightConnector1">
            <a:avLst/>
          </a:prstGeom>
          <a:noFill/>
          <a:ln cap="flat" cmpd="sng" w="9525">
            <a:solidFill>
              <a:schemeClr val="dk2"/>
            </a:solidFill>
            <a:prstDash val="solid"/>
            <a:round/>
            <a:headEnd len="med" w="med" type="none"/>
            <a:tailEnd len="med" w="med" type="triangle"/>
          </a:ln>
        </p:spPr>
      </p:cxnSp>
      <p:pic>
        <p:nvPicPr>
          <p:cNvPr id="418" name="Google Shape;418;p44"/>
          <p:cNvPicPr preferRelativeResize="0"/>
          <p:nvPr/>
        </p:nvPicPr>
        <p:blipFill>
          <a:blip r:embed="rId5">
            <a:alphaModFix/>
          </a:blip>
          <a:stretch>
            <a:fillRect/>
          </a:stretch>
        </p:blipFill>
        <p:spPr>
          <a:xfrm>
            <a:off x="6439550" y="1250625"/>
            <a:ext cx="1525300" cy="1525300"/>
          </a:xfrm>
          <a:prstGeom prst="rect">
            <a:avLst/>
          </a:prstGeom>
          <a:noFill/>
          <a:ln>
            <a:noFill/>
          </a:ln>
        </p:spPr>
      </p:pic>
      <p:cxnSp>
        <p:nvCxnSpPr>
          <p:cNvPr id="419" name="Google Shape;419;p44"/>
          <p:cNvCxnSpPr/>
          <p:nvPr/>
        </p:nvCxnSpPr>
        <p:spPr>
          <a:xfrm>
            <a:off x="6005002" y="2087787"/>
            <a:ext cx="226200" cy="0"/>
          </a:xfrm>
          <a:prstGeom prst="straightConnector1">
            <a:avLst/>
          </a:prstGeom>
          <a:noFill/>
          <a:ln cap="flat" cmpd="sng" w="9525">
            <a:solidFill>
              <a:schemeClr val="dk2"/>
            </a:solidFill>
            <a:prstDash val="solid"/>
            <a:round/>
            <a:headEnd len="med" w="med" type="none"/>
            <a:tailEnd len="med" w="med" type="triangle"/>
          </a:ln>
        </p:spPr>
      </p:cxnSp>
      <p:sp>
        <p:nvSpPr>
          <p:cNvPr id="420" name="Google Shape;420;p4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Problem</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45"/>
          <p:cNvSpPr/>
          <p:nvPr/>
        </p:nvSpPr>
        <p:spPr>
          <a:xfrm>
            <a:off x="6299898" y="961500"/>
            <a:ext cx="1809225" cy="2513850"/>
          </a:xfrm>
          <a:custGeom>
            <a:rect b="b" l="l" r="r" t="t"/>
            <a:pathLst>
              <a:path extrusionOk="0" h="100554" w="72369">
                <a:moveTo>
                  <a:pt x="16763" y="0"/>
                </a:moveTo>
                <a:cubicBezTo>
                  <a:pt x="24718" y="1931"/>
                  <a:pt x="67271" y="2240"/>
                  <a:pt x="64491" y="11585"/>
                </a:cubicBezTo>
                <a:cubicBezTo>
                  <a:pt x="61711" y="20930"/>
                  <a:pt x="-1231" y="41241"/>
                  <a:pt x="82" y="56069"/>
                </a:cubicBezTo>
                <a:cubicBezTo>
                  <a:pt x="1395" y="70897"/>
                  <a:pt x="60321" y="93140"/>
                  <a:pt x="72369" y="100554"/>
                </a:cubicBezTo>
              </a:path>
            </a:pathLst>
          </a:custGeom>
          <a:noFill/>
          <a:ln cap="flat" cmpd="sng" w="9525">
            <a:solidFill>
              <a:schemeClr val="dk2"/>
            </a:solidFill>
            <a:prstDash val="solid"/>
            <a:round/>
            <a:headEnd len="med" w="med" type="none"/>
            <a:tailEnd len="med" w="med" type="none"/>
          </a:ln>
        </p:spPr>
      </p:sp>
      <p:pic>
        <p:nvPicPr>
          <p:cNvPr id="426" name="Google Shape;426;p45"/>
          <p:cNvPicPr preferRelativeResize="0"/>
          <p:nvPr/>
        </p:nvPicPr>
        <p:blipFill>
          <a:blip r:embed="rId3">
            <a:alphaModFix/>
          </a:blip>
          <a:stretch>
            <a:fillRect/>
          </a:stretch>
        </p:blipFill>
        <p:spPr>
          <a:xfrm>
            <a:off x="1924375" y="1430675"/>
            <a:ext cx="1200250" cy="1200250"/>
          </a:xfrm>
          <a:prstGeom prst="rect">
            <a:avLst/>
          </a:prstGeom>
          <a:noFill/>
          <a:ln>
            <a:noFill/>
          </a:ln>
        </p:spPr>
      </p:pic>
      <p:graphicFrame>
        <p:nvGraphicFramePr>
          <p:cNvPr id="427" name="Google Shape;427;p45"/>
          <p:cNvGraphicFramePr/>
          <p:nvPr/>
        </p:nvGraphicFramePr>
        <p:xfrm>
          <a:off x="3390900" y="13046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cxnSp>
        <p:nvCxnSpPr>
          <p:cNvPr id="428" name="Google Shape;428;p45"/>
          <p:cNvCxnSpPr/>
          <p:nvPr/>
        </p:nvCxnSpPr>
        <p:spPr>
          <a:xfrm>
            <a:off x="3033202" y="2087787"/>
            <a:ext cx="226200" cy="0"/>
          </a:xfrm>
          <a:prstGeom prst="straightConnector1">
            <a:avLst/>
          </a:prstGeom>
          <a:noFill/>
          <a:ln cap="flat" cmpd="sng" w="9525">
            <a:solidFill>
              <a:schemeClr val="dk2"/>
            </a:solidFill>
            <a:prstDash val="solid"/>
            <a:round/>
            <a:headEnd len="med" w="med" type="none"/>
            <a:tailEnd len="med" w="med" type="triangle"/>
          </a:ln>
        </p:spPr>
      </p:cxnSp>
      <p:pic>
        <p:nvPicPr>
          <p:cNvPr id="429" name="Google Shape;429;p45"/>
          <p:cNvPicPr preferRelativeResize="0"/>
          <p:nvPr/>
        </p:nvPicPr>
        <p:blipFill>
          <a:blip r:embed="rId4">
            <a:alphaModFix/>
          </a:blip>
          <a:stretch>
            <a:fillRect/>
          </a:stretch>
        </p:blipFill>
        <p:spPr>
          <a:xfrm>
            <a:off x="5583725" y="491554"/>
            <a:ext cx="1100500" cy="1100500"/>
          </a:xfrm>
          <a:prstGeom prst="rect">
            <a:avLst/>
          </a:prstGeom>
          <a:noFill/>
          <a:ln>
            <a:noFill/>
          </a:ln>
        </p:spPr>
      </p:pic>
      <p:cxnSp>
        <p:nvCxnSpPr>
          <p:cNvPr id="430" name="Google Shape;430;p45"/>
          <p:cNvCxnSpPr/>
          <p:nvPr/>
        </p:nvCxnSpPr>
        <p:spPr>
          <a:xfrm>
            <a:off x="5166802" y="2087787"/>
            <a:ext cx="226200" cy="0"/>
          </a:xfrm>
          <a:prstGeom prst="straightConnector1">
            <a:avLst/>
          </a:prstGeom>
          <a:noFill/>
          <a:ln cap="flat" cmpd="sng" w="9525">
            <a:solidFill>
              <a:schemeClr val="dk2"/>
            </a:solidFill>
            <a:prstDash val="solid"/>
            <a:round/>
            <a:headEnd len="med" w="med" type="none"/>
            <a:tailEnd len="med" w="med" type="triangle"/>
          </a:ln>
        </p:spPr>
      </p:cxnSp>
      <p:sp>
        <p:nvSpPr>
          <p:cNvPr id="431" name="Google Shape;431;p4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Problem</a:t>
            </a:r>
            <a:endParaRPr/>
          </a:p>
        </p:txBody>
      </p:sp>
      <p:pic>
        <p:nvPicPr>
          <p:cNvPr id="432" name="Google Shape;432;p45"/>
          <p:cNvPicPr preferRelativeResize="0"/>
          <p:nvPr/>
        </p:nvPicPr>
        <p:blipFill rotWithShape="1">
          <a:blip r:embed="rId5">
            <a:alphaModFix/>
          </a:blip>
          <a:srcRect b="8433" l="0" r="0" t="0"/>
          <a:stretch/>
        </p:blipFill>
        <p:spPr>
          <a:xfrm>
            <a:off x="290325" y="1250625"/>
            <a:ext cx="1912275" cy="1888775"/>
          </a:xfrm>
          <a:prstGeom prst="rect">
            <a:avLst/>
          </a:prstGeom>
          <a:noFill/>
          <a:ln>
            <a:noFill/>
          </a:ln>
        </p:spPr>
      </p:pic>
      <p:pic>
        <p:nvPicPr>
          <p:cNvPr id="433" name="Google Shape;433;p45"/>
          <p:cNvPicPr preferRelativeResize="0"/>
          <p:nvPr/>
        </p:nvPicPr>
        <p:blipFill>
          <a:blip r:embed="rId6">
            <a:alphaModFix/>
          </a:blip>
          <a:stretch>
            <a:fillRect/>
          </a:stretch>
        </p:blipFill>
        <p:spPr>
          <a:xfrm>
            <a:off x="7240280" y="1250630"/>
            <a:ext cx="1200251" cy="1200251"/>
          </a:xfrm>
          <a:prstGeom prst="rect">
            <a:avLst/>
          </a:prstGeom>
          <a:noFill/>
          <a:ln>
            <a:noFill/>
          </a:ln>
        </p:spPr>
      </p:pic>
      <p:pic>
        <p:nvPicPr>
          <p:cNvPr id="434" name="Google Shape;434;p45"/>
          <p:cNvPicPr preferRelativeResize="0"/>
          <p:nvPr/>
        </p:nvPicPr>
        <p:blipFill>
          <a:blip r:embed="rId7">
            <a:alphaModFix/>
          </a:blip>
          <a:stretch>
            <a:fillRect/>
          </a:stretch>
        </p:blipFill>
        <p:spPr>
          <a:xfrm>
            <a:off x="5711150" y="2306794"/>
            <a:ext cx="1200250" cy="1200250"/>
          </a:xfrm>
          <a:prstGeom prst="rect">
            <a:avLst/>
          </a:prstGeom>
          <a:noFill/>
          <a:ln>
            <a:noFill/>
          </a:ln>
        </p:spPr>
      </p:pic>
      <p:pic>
        <p:nvPicPr>
          <p:cNvPr id="435" name="Google Shape;435;p45"/>
          <p:cNvPicPr preferRelativeResize="0"/>
          <p:nvPr/>
        </p:nvPicPr>
        <p:blipFill>
          <a:blip r:embed="rId8">
            <a:alphaModFix/>
          </a:blip>
          <a:stretch>
            <a:fillRect/>
          </a:stretch>
        </p:blipFill>
        <p:spPr>
          <a:xfrm>
            <a:off x="7445429" y="3193270"/>
            <a:ext cx="1200250" cy="1200250"/>
          </a:xfrm>
          <a:prstGeom prst="rect">
            <a:avLst/>
          </a:prstGeom>
          <a:noFill/>
          <a:ln>
            <a:noFill/>
          </a:ln>
        </p:spPr>
      </p:pic>
      <p:sp>
        <p:nvSpPr>
          <p:cNvPr id="436" name="Google Shape;436;p45"/>
          <p:cNvSpPr txBox="1"/>
          <p:nvPr/>
        </p:nvSpPr>
        <p:spPr>
          <a:xfrm>
            <a:off x="173775" y="3973475"/>
            <a:ext cx="5398200" cy="6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Talk radio is more like a string of possible duplicate content than just one match</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46"/>
          <p:cNvSpPr/>
          <p:nvPr/>
        </p:nvSpPr>
        <p:spPr>
          <a:xfrm>
            <a:off x="6299898" y="961500"/>
            <a:ext cx="1809225" cy="2513850"/>
          </a:xfrm>
          <a:custGeom>
            <a:rect b="b" l="l" r="r" t="t"/>
            <a:pathLst>
              <a:path extrusionOk="0" h="100554" w="72369">
                <a:moveTo>
                  <a:pt x="16763" y="0"/>
                </a:moveTo>
                <a:cubicBezTo>
                  <a:pt x="24718" y="1931"/>
                  <a:pt x="67271" y="2240"/>
                  <a:pt x="64491" y="11585"/>
                </a:cubicBezTo>
                <a:cubicBezTo>
                  <a:pt x="61711" y="20930"/>
                  <a:pt x="-1231" y="41241"/>
                  <a:pt x="82" y="56069"/>
                </a:cubicBezTo>
                <a:cubicBezTo>
                  <a:pt x="1395" y="70897"/>
                  <a:pt x="60321" y="93140"/>
                  <a:pt x="72369" y="100554"/>
                </a:cubicBezTo>
              </a:path>
            </a:pathLst>
          </a:custGeom>
          <a:noFill/>
          <a:ln cap="flat" cmpd="sng" w="9525">
            <a:solidFill>
              <a:schemeClr val="dk2"/>
            </a:solidFill>
            <a:prstDash val="solid"/>
            <a:round/>
            <a:headEnd len="med" w="med" type="none"/>
            <a:tailEnd len="med" w="med" type="none"/>
          </a:ln>
        </p:spPr>
      </p:sp>
      <p:pic>
        <p:nvPicPr>
          <p:cNvPr id="442" name="Google Shape;442;p46"/>
          <p:cNvPicPr preferRelativeResize="0"/>
          <p:nvPr/>
        </p:nvPicPr>
        <p:blipFill>
          <a:blip r:embed="rId3">
            <a:alphaModFix/>
          </a:blip>
          <a:stretch>
            <a:fillRect/>
          </a:stretch>
        </p:blipFill>
        <p:spPr>
          <a:xfrm>
            <a:off x="1924375" y="1430675"/>
            <a:ext cx="1200250" cy="1200250"/>
          </a:xfrm>
          <a:prstGeom prst="rect">
            <a:avLst/>
          </a:prstGeom>
          <a:noFill/>
          <a:ln>
            <a:noFill/>
          </a:ln>
        </p:spPr>
      </p:pic>
      <p:graphicFrame>
        <p:nvGraphicFramePr>
          <p:cNvPr id="443" name="Google Shape;443;p46"/>
          <p:cNvGraphicFramePr/>
          <p:nvPr/>
        </p:nvGraphicFramePr>
        <p:xfrm>
          <a:off x="3390900" y="1304675"/>
          <a:ext cx="3000000" cy="3000000"/>
        </p:xfrm>
        <a:graphic>
          <a:graphicData uri="http://schemas.openxmlformats.org/drawingml/2006/table">
            <a:tbl>
              <a:tblPr>
                <a:noFill/>
                <a:tableStyleId>{87A1B294-37AF-404F-BB4E-BEE3C931727E}</a:tableStyleId>
              </a:tblPr>
              <a:tblGrid>
                <a:gridCol w="762650"/>
                <a:gridCol w="762650"/>
              </a:tblGrid>
              <a:tr h="233025">
                <a:tc>
                  <a:txBody>
                    <a:bodyPr>
                      <a:noAutofit/>
                    </a:bodyPr>
                    <a:lstStyle/>
                    <a:p>
                      <a:pPr indent="0" lvl="0" marL="0" rtl="0" algn="ctr">
                        <a:spcBef>
                          <a:spcPts val="0"/>
                        </a:spcBef>
                        <a:spcAft>
                          <a:spcPts val="0"/>
                        </a:spcAft>
                        <a:buNone/>
                      </a:pPr>
                      <a:r>
                        <a:rPr b="1" lang="en" sz="1100"/>
                        <a:t>hash</a:t>
                      </a:r>
                      <a:endParaRPr b="1" sz="1100"/>
                    </a:p>
                  </a:txBody>
                  <a:tcPr marT="91425" marB="91425" marR="91425" marL="91425"/>
                </a:tc>
                <a:tc>
                  <a:txBody>
                    <a:bodyPr>
                      <a:noAutofit/>
                    </a:bodyPr>
                    <a:lstStyle/>
                    <a:p>
                      <a:pPr indent="0" lvl="0" marL="0" rtl="0" algn="ctr">
                        <a:spcBef>
                          <a:spcPts val="0"/>
                        </a:spcBef>
                        <a:spcAft>
                          <a:spcPts val="0"/>
                        </a:spcAft>
                        <a:buNone/>
                      </a:pPr>
                      <a:r>
                        <a:rPr b="1" lang="en" sz="1100"/>
                        <a:t>position</a:t>
                      </a:r>
                      <a:endParaRPr b="1" sz="1100"/>
                    </a:p>
                  </a:txBody>
                  <a:tcPr marT="91425" marB="91425" marR="91425" marL="91425"/>
                </a:tc>
              </a:tr>
              <a:tr h="233025">
                <a:tc>
                  <a:txBody>
                    <a:bodyPr>
                      <a:noAutofit/>
                    </a:bodyPr>
                    <a:lstStyle/>
                    <a:p>
                      <a:pPr indent="0" lvl="0" marL="0" rtl="0" algn="ctr">
                        <a:spcBef>
                          <a:spcPts val="0"/>
                        </a:spcBef>
                        <a:spcAft>
                          <a:spcPts val="0"/>
                        </a:spcAft>
                        <a:buNone/>
                      </a:pPr>
                      <a:r>
                        <a:rPr lang="en" sz="1100"/>
                        <a:t>bcf93s</a:t>
                      </a:r>
                      <a:endParaRPr sz="1100"/>
                    </a:p>
                  </a:txBody>
                  <a:tcPr marT="91425" marB="91425" marR="91425" marL="91425"/>
                </a:tc>
                <a:tc>
                  <a:txBody>
                    <a:bodyPr>
                      <a:noAutofit/>
                    </a:bodyPr>
                    <a:lstStyle/>
                    <a:p>
                      <a:pPr indent="0" lvl="0" marL="0" rtl="0" algn="ctr">
                        <a:spcBef>
                          <a:spcPts val="0"/>
                        </a:spcBef>
                        <a:spcAft>
                          <a:spcPts val="0"/>
                        </a:spcAft>
                        <a:buNone/>
                      </a:pPr>
                      <a:r>
                        <a:rPr lang="en" sz="1100"/>
                        <a:t>1</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p5ndk1</a:t>
                      </a:r>
                      <a:endParaRPr sz="1100"/>
                    </a:p>
                  </a:txBody>
                  <a:tcPr marT="91425" marB="91425" marR="91425" marL="91425"/>
                </a:tc>
                <a:tc>
                  <a:txBody>
                    <a:bodyPr>
                      <a:noAutofit/>
                    </a:bodyPr>
                    <a:lstStyle/>
                    <a:p>
                      <a:pPr indent="0" lvl="0" marL="0" rtl="0" algn="ctr">
                        <a:spcBef>
                          <a:spcPts val="0"/>
                        </a:spcBef>
                        <a:spcAft>
                          <a:spcPts val="0"/>
                        </a:spcAft>
                        <a:buNone/>
                      </a:pPr>
                      <a:r>
                        <a:rPr lang="en" sz="1100"/>
                        <a:t>2</a:t>
                      </a:r>
                      <a:endParaRPr sz="1100"/>
                    </a:p>
                  </a:txBody>
                  <a:tcPr marT="91425" marB="91425" marR="91425" marL="91425"/>
                </a:tc>
              </a:tr>
              <a:tr h="233025">
                <a:tc>
                  <a:txBody>
                    <a:bodyPr>
                      <a:noAutofit/>
                    </a:bodyPr>
                    <a:lstStyle/>
                    <a:p>
                      <a:pPr indent="0" lvl="0" marL="0" rtl="0" algn="ctr">
                        <a:spcBef>
                          <a:spcPts val="0"/>
                        </a:spcBef>
                        <a:spcAft>
                          <a:spcPts val="0"/>
                        </a:spcAft>
                        <a:buNone/>
                      </a:pPr>
                      <a:r>
                        <a:rPr lang="en" sz="1100"/>
                        <a:t>mnyt66</a:t>
                      </a:r>
                      <a:endParaRPr sz="1100"/>
                    </a:p>
                  </a:txBody>
                  <a:tcPr marT="91425" marB="91425" marR="91425" marL="91425"/>
                </a:tc>
                <a:tc>
                  <a:txBody>
                    <a:bodyPr>
                      <a:noAutofit/>
                    </a:bodyPr>
                    <a:lstStyle/>
                    <a:p>
                      <a:pPr indent="0" lvl="0" marL="0" rtl="0" algn="ctr">
                        <a:spcBef>
                          <a:spcPts val="0"/>
                        </a:spcBef>
                        <a:spcAft>
                          <a:spcPts val="0"/>
                        </a:spcAft>
                        <a:buNone/>
                      </a:pPr>
                      <a:r>
                        <a:rPr lang="en" sz="1100"/>
                        <a:t>3</a:t>
                      </a:r>
                      <a:endParaRPr sz="1100"/>
                    </a:p>
                  </a:txBody>
                  <a:tcPr marT="91425" marB="91425" marR="91425" marL="91425"/>
                </a:tc>
              </a:tr>
            </a:tbl>
          </a:graphicData>
        </a:graphic>
      </p:graphicFrame>
      <p:cxnSp>
        <p:nvCxnSpPr>
          <p:cNvPr id="444" name="Google Shape;444;p46"/>
          <p:cNvCxnSpPr/>
          <p:nvPr/>
        </p:nvCxnSpPr>
        <p:spPr>
          <a:xfrm>
            <a:off x="3033202" y="2087787"/>
            <a:ext cx="226200" cy="0"/>
          </a:xfrm>
          <a:prstGeom prst="straightConnector1">
            <a:avLst/>
          </a:prstGeom>
          <a:noFill/>
          <a:ln cap="flat" cmpd="sng" w="9525">
            <a:solidFill>
              <a:schemeClr val="dk2"/>
            </a:solidFill>
            <a:prstDash val="solid"/>
            <a:round/>
            <a:headEnd len="med" w="med" type="none"/>
            <a:tailEnd len="med" w="med" type="triangle"/>
          </a:ln>
        </p:spPr>
      </p:cxnSp>
      <p:pic>
        <p:nvPicPr>
          <p:cNvPr id="445" name="Google Shape;445;p46"/>
          <p:cNvPicPr preferRelativeResize="0"/>
          <p:nvPr/>
        </p:nvPicPr>
        <p:blipFill>
          <a:blip r:embed="rId4">
            <a:alphaModFix/>
          </a:blip>
          <a:stretch>
            <a:fillRect/>
          </a:stretch>
        </p:blipFill>
        <p:spPr>
          <a:xfrm>
            <a:off x="5583725" y="491554"/>
            <a:ext cx="1100500" cy="1100500"/>
          </a:xfrm>
          <a:prstGeom prst="rect">
            <a:avLst/>
          </a:prstGeom>
          <a:noFill/>
          <a:ln>
            <a:noFill/>
          </a:ln>
        </p:spPr>
      </p:pic>
      <p:cxnSp>
        <p:nvCxnSpPr>
          <p:cNvPr id="446" name="Google Shape;446;p46"/>
          <p:cNvCxnSpPr/>
          <p:nvPr/>
        </p:nvCxnSpPr>
        <p:spPr>
          <a:xfrm>
            <a:off x="5166802" y="2087787"/>
            <a:ext cx="226200" cy="0"/>
          </a:xfrm>
          <a:prstGeom prst="straightConnector1">
            <a:avLst/>
          </a:prstGeom>
          <a:noFill/>
          <a:ln cap="flat" cmpd="sng" w="9525">
            <a:solidFill>
              <a:schemeClr val="dk2"/>
            </a:solidFill>
            <a:prstDash val="solid"/>
            <a:round/>
            <a:headEnd len="med" w="med" type="none"/>
            <a:tailEnd len="med" w="med" type="triangle"/>
          </a:ln>
        </p:spPr>
      </p:cxnSp>
      <p:sp>
        <p:nvSpPr>
          <p:cNvPr id="447" name="Google Shape;447;p4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Problem</a:t>
            </a:r>
            <a:endParaRPr/>
          </a:p>
        </p:txBody>
      </p:sp>
      <p:pic>
        <p:nvPicPr>
          <p:cNvPr id="448" name="Google Shape;448;p46"/>
          <p:cNvPicPr preferRelativeResize="0"/>
          <p:nvPr/>
        </p:nvPicPr>
        <p:blipFill rotWithShape="1">
          <a:blip r:embed="rId5">
            <a:alphaModFix/>
          </a:blip>
          <a:srcRect b="8433" l="0" r="0" t="0"/>
          <a:stretch/>
        </p:blipFill>
        <p:spPr>
          <a:xfrm>
            <a:off x="290325" y="1250625"/>
            <a:ext cx="1912275" cy="1888775"/>
          </a:xfrm>
          <a:prstGeom prst="rect">
            <a:avLst/>
          </a:prstGeom>
          <a:noFill/>
          <a:ln>
            <a:noFill/>
          </a:ln>
        </p:spPr>
      </p:pic>
      <p:pic>
        <p:nvPicPr>
          <p:cNvPr id="449" name="Google Shape;449;p46"/>
          <p:cNvPicPr preferRelativeResize="0"/>
          <p:nvPr/>
        </p:nvPicPr>
        <p:blipFill>
          <a:blip r:embed="rId6">
            <a:alphaModFix/>
          </a:blip>
          <a:stretch>
            <a:fillRect/>
          </a:stretch>
        </p:blipFill>
        <p:spPr>
          <a:xfrm>
            <a:off x="7240280" y="1250630"/>
            <a:ext cx="1200251" cy="1200251"/>
          </a:xfrm>
          <a:prstGeom prst="rect">
            <a:avLst/>
          </a:prstGeom>
          <a:noFill/>
          <a:ln>
            <a:noFill/>
          </a:ln>
        </p:spPr>
      </p:pic>
      <p:pic>
        <p:nvPicPr>
          <p:cNvPr id="450" name="Google Shape;450;p46"/>
          <p:cNvPicPr preferRelativeResize="0"/>
          <p:nvPr/>
        </p:nvPicPr>
        <p:blipFill>
          <a:blip r:embed="rId7">
            <a:alphaModFix/>
          </a:blip>
          <a:stretch>
            <a:fillRect/>
          </a:stretch>
        </p:blipFill>
        <p:spPr>
          <a:xfrm>
            <a:off x="5711150" y="2306794"/>
            <a:ext cx="1200250" cy="1200250"/>
          </a:xfrm>
          <a:prstGeom prst="rect">
            <a:avLst/>
          </a:prstGeom>
          <a:noFill/>
          <a:ln>
            <a:noFill/>
          </a:ln>
        </p:spPr>
      </p:pic>
      <p:pic>
        <p:nvPicPr>
          <p:cNvPr id="451" name="Google Shape;451;p46"/>
          <p:cNvPicPr preferRelativeResize="0"/>
          <p:nvPr/>
        </p:nvPicPr>
        <p:blipFill>
          <a:blip r:embed="rId8">
            <a:alphaModFix/>
          </a:blip>
          <a:stretch>
            <a:fillRect/>
          </a:stretch>
        </p:blipFill>
        <p:spPr>
          <a:xfrm>
            <a:off x="7445429" y="3193270"/>
            <a:ext cx="1200250" cy="1200250"/>
          </a:xfrm>
          <a:prstGeom prst="rect">
            <a:avLst/>
          </a:prstGeom>
          <a:noFill/>
          <a:ln>
            <a:noFill/>
          </a:ln>
        </p:spPr>
      </p:pic>
      <p:sp>
        <p:nvSpPr>
          <p:cNvPr id="452" name="Google Shape;452;p46"/>
          <p:cNvSpPr txBox="1"/>
          <p:nvPr/>
        </p:nvSpPr>
        <p:spPr>
          <a:xfrm>
            <a:off x="5583775" y="194550"/>
            <a:ext cx="11004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1:14 - 2:30</a:t>
            </a:r>
            <a:endParaRPr/>
          </a:p>
        </p:txBody>
      </p:sp>
      <p:sp>
        <p:nvSpPr>
          <p:cNvPr id="453" name="Google Shape;453;p46"/>
          <p:cNvSpPr txBox="1"/>
          <p:nvPr/>
        </p:nvSpPr>
        <p:spPr>
          <a:xfrm>
            <a:off x="8043600" y="909475"/>
            <a:ext cx="11004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3:00</a:t>
            </a:r>
            <a:r>
              <a:rPr lang="en"/>
              <a:t> - 5:30</a:t>
            </a:r>
            <a:endParaRPr/>
          </a:p>
        </p:txBody>
      </p:sp>
      <p:sp>
        <p:nvSpPr>
          <p:cNvPr id="454" name="Google Shape;454;p46"/>
          <p:cNvSpPr txBox="1"/>
          <p:nvPr/>
        </p:nvSpPr>
        <p:spPr>
          <a:xfrm>
            <a:off x="4610750" y="3193275"/>
            <a:ext cx="1100400" cy="3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6</a:t>
            </a:r>
            <a:r>
              <a:rPr lang="en"/>
              <a:t>:00 - 7:45</a:t>
            </a:r>
            <a:endParaRPr/>
          </a:p>
        </p:txBody>
      </p:sp>
      <p:sp>
        <p:nvSpPr>
          <p:cNvPr id="455" name="Google Shape;455;p46"/>
          <p:cNvSpPr txBox="1"/>
          <p:nvPr/>
        </p:nvSpPr>
        <p:spPr>
          <a:xfrm>
            <a:off x="6299900" y="4083925"/>
            <a:ext cx="1100400" cy="3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8</a:t>
            </a:r>
            <a:r>
              <a:rPr lang="en"/>
              <a:t>:00 - 9:15</a:t>
            </a:r>
            <a:endParaRPr/>
          </a:p>
        </p:txBody>
      </p:sp>
      <p:sp>
        <p:nvSpPr>
          <p:cNvPr id="456" name="Google Shape;456;p46"/>
          <p:cNvSpPr txBox="1"/>
          <p:nvPr/>
        </p:nvSpPr>
        <p:spPr>
          <a:xfrm>
            <a:off x="173775" y="3973475"/>
            <a:ext cx="5398200" cy="6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And we need the time of each match</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4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Radio ingest stats</a:t>
            </a:r>
            <a:endParaRPr/>
          </a:p>
        </p:txBody>
      </p:sp>
      <p:sp>
        <p:nvSpPr>
          <p:cNvPr id="462" name="Google Shape;462;p47"/>
          <p:cNvSpPr txBox="1"/>
          <p:nvPr>
            <p:ph idx="1" type="body"/>
          </p:nvPr>
        </p:nvSpPr>
        <p:spPr>
          <a:xfrm>
            <a:off x="311700" y="10762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Speech pipeline stats:</a:t>
            </a:r>
            <a:endParaRPr sz="1800"/>
          </a:p>
          <a:p>
            <a:pPr indent="-342900" lvl="0" marL="457200" rtl="0" algn="l">
              <a:spcBef>
                <a:spcPts val="1600"/>
              </a:spcBef>
              <a:spcAft>
                <a:spcPts val="0"/>
              </a:spcAft>
              <a:buSzPts val="1800"/>
              <a:buChar char="●"/>
            </a:pPr>
            <a:r>
              <a:rPr lang="en" sz="1800"/>
              <a:t>163 radio stations in 37 states</a:t>
            </a:r>
            <a:endParaRPr sz="1800"/>
          </a:p>
          <a:p>
            <a:pPr indent="-342900" lvl="0" marL="457200" rtl="0" algn="l">
              <a:spcBef>
                <a:spcPts val="0"/>
              </a:spcBef>
              <a:spcAft>
                <a:spcPts val="0"/>
              </a:spcAft>
              <a:buSzPts val="1800"/>
              <a:buChar char="●"/>
            </a:pPr>
            <a:r>
              <a:rPr lang="en" sz="1800"/>
              <a:t>970 million words per month</a:t>
            </a:r>
            <a:endParaRPr sz="1800"/>
          </a:p>
          <a:p>
            <a:pPr indent="-342900" lvl="0" marL="457200" rtl="0" algn="l">
              <a:spcBef>
                <a:spcPts val="0"/>
              </a:spcBef>
              <a:spcAft>
                <a:spcPts val="0"/>
              </a:spcAft>
              <a:buSzPts val="1800"/>
              <a:buChar char="●"/>
            </a:pPr>
            <a:r>
              <a:rPr lang="en" sz="1800"/>
              <a:t>3.5 TB of audio ingested per month</a:t>
            </a:r>
            <a:endParaRPr sz="1800"/>
          </a:p>
          <a:p>
            <a:pPr indent="0" lvl="0" marL="0" rtl="0" algn="l">
              <a:spcBef>
                <a:spcPts val="1600"/>
              </a:spcBef>
              <a:spcAft>
                <a:spcPts val="1600"/>
              </a:spcAft>
              <a:buNone/>
            </a:pPr>
            <a:r>
              <a:t/>
            </a:r>
            <a:endParaRPr sz="1800"/>
          </a:p>
        </p:txBody>
      </p:sp>
      <p:sp>
        <p:nvSpPr>
          <p:cNvPr id="463" name="Google Shape;463;p47"/>
          <p:cNvSpPr txBox="1"/>
          <p:nvPr>
            <p:ph idx="2" type="body"/>
          </p:nvPr>
        </p:nvSpPr>
        <p:spPr>
          <a:xfrm>
            <a:off x="4832400" y="10762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t>Fingerprinting:</a:t>
            </a:r>
            <a:endParaRPr sz="1800"/>
          </a:p>
          <a:p>
            <a:pPr indent="-342900" lvl="0" marL="457200" rtl="0" algn="l">
              <a:spcBef>
                <a:spcPts val="1600"/>
              </a:spcBef>
              <a:spcAft>
                <a:spcPts val="0"/>
              </a:spcAft>
              <a:buSzPts val="1800"/>
              <a:buChar char="●"/>
            </a:pPr>
            <a:r>
              <a:rPr lang="en" sz="1800"/>
              <a:t>50,000 files per day</a:t>
            </a:r>
            <a:endParaRPr sz="1800"/>
          </a:p>
          <a:p>
            <a:pPr indent="-342900" lvl="0" marL="457200" rtl="0" algn="l">
              <a:spcBef>
                <a:spcPts val="0"/>
              </a:spcBef>
              <a:spcAft>
                <a:spcPts val="0"/>
              </a:spcAft>
              <a:buSzPts val="1800"/>
              <a:buChar char="●"/>
            </a:pPr>
            <a:r>
              <a:rPr lang="en" sz="1800"/>
              <a:t>~10,000 fingerprints per file</a:t>
            </a:r>
            <a:endParaRPr sz="1800"/>
          </a:p>
        </p:txBody>
      </p:sp>
      <p:sp>
        <p:nvSpPr>
          <p:cNvPr id="464" name="Google Shape;464;p47"/>
          <p:cNvSpPr txBox="1"/>
          <p:nvPr/>
        </p:nvSpPr>
        <p:spPr>
          <a:xfrm>
            <a:off x="1135050" y="4052575"/>
            <a:ext cx="6873900" cy="80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Roboto"/>
                <a:ea typeface="Roboto"/>
                <a:cs typeface="Roboto"/>
                <a:sym typeface="Roboto"/>
              </a:rPr>
              <a:t>How to scale?</a:t>
            </a:r>
            <a:endParaRPr sz="24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
                                        <p:tgtEl>
                                          <p:spTgt spid="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48"/>
          <p:cNvSpPr txBox="1"/>
          <p:nvPr>
            <p:ph idx="4294967295" type="subTitle"/>
          </p:nvPr>
        </p:nvSpPr>
        <p:spPr>
          <a:xfrm>
            <a:off x="3167250" y="1007850"/>
            <a:ext cx="3541500" cy="312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9E9E9E"/>
                </a:solidFill>
              </a:rPr>
              <a:t>Introduction</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Looking for a Solution</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Existing Tools</a:t>
            </a:r>
            <a:endParaRPr sz="2400">
              <a:solidFill>
                <a:srgbClr val="9E9E9E"/>
              </a:solidFill>
            </a:endParaRPr>
          </a:p>
          <a:p>
            <a:pPr indent="0" lvl="0" marL="0" rtl="0" algn="l">
              <a:lnSpc>
                <a:spcPct val="115000"/>
              </a:lnSpc>
              <a:spcBef>
                <a:spcPts val="0"/>
              </a:spcBef>
              <a:spcAft>
                <a:spcPts val="0"/>
              </a:spcAft>
              <a:buNone/>
            </a:pPr>
            <a:r>
              <a:rPr b="1" lang="en" sz="2400">
                <a:latin typeface="Roboto"/>
                <a:ea typeface="Roboto"/>
                <a:cs typeface="Roboto"/>
                <a:sym typeface="Roboto"/>
              </a:rPr>
              <a:t>Our Solution</a:t>
            </a:r>
            <a:endParaRPr b="1" sz="2400">
              <a:latin typeface="Roboto"/>
              <a:ea typeface="Roboto"/>
              <a:cs typeface="Roboto"/>
              <a:sym typeface="Roboto"/>
            </a:endParaRPr>
          </a:p>
          <a:p>
            <a:pPr indent="0" lvl="0" marL="457200" rtl="0" algn="l">
              <a:lnSpc>
                <a:spcPct val="115000"/>
              </a:lnSpc>
              <a:spcBef>
                <a:spcPts val="0"/>
              </a:spcBef>
              <a:spcAft>
                <a:spcPts val="0"/>
              </a:spcAft>
              <a:buNone/>
            </a:pPr>
            <a:r>
              <a:rPr b="1" lang="en" sz="2000">
                <a:latin typeface="Roboto"/>
                <a:ea typeface="Roboto"/>
                <a:cs typeface="Roboto"/>
                <a:sym typeface="Roboto"/>
              </a:rPr>
              <a:t>Algorithm</a:t>
            </a:r>
            <a:endParaRPr b="1" sz="2000">
              <a:latin typeface="Roboto"/>
              <a:ea typeface="Roboto"/>
              <a:cs typeface="Roboto"/>
              <a:sym typeface="Roboto"/>
            </a:endParaRPr>
          </a:p>
          <a:p>
            <a:pPr indent="0" lvl="0" marL="457200" rtl="0" algn="l">
              <a:lnSpc>
                <a:spcPct val="115000"/>
              </a:lnSpc>
              <a:spcBef>
                <a:spcPts val="0"/>
              </a:spcBef>
              <a:spcAft>
                <a:spcPts val="0"/>
              </a:spcAft>
              <a:buNone/>
            </a:pPr>
            <a:r>
              <a:rPr lang="en" sz="2000">
                <a:solidFill>
                  <a:srgbClr val="9E9E9E"/>
                </a:solidFill>
              </a:rPr>
              <a:t>Infrastructure</a:t>
            </a:r>
            <a:endParaRPr sz="2000">
              <a:solidFill>
                <a:srgbClr val="9E9E9E"/>
              </a:solidFill>
            </a:endParaRPr>
          </a:p>
          <a:p>
            <a:pPr indent="0" lvl="0" marL="0" rtl="0" algn="l">
              <a:lnSpc>
                <a:spcPct val="115000"/>
              </a:lnSpc>
              <a:spcBef>
                <a:spcPts val="0"/>
              </a:spcBef>
              <a:spcAft>
                <a:spcPts val="0"/>
              </a:spcAft>
              <a:buNone/>
            </a:pPr>
            <a:r>
              <a:rPr lang="en" sz="2400">
                <a:solidFill>
                  <a:srgbClr val="9E9E9E"/>
                </a:solidFill>
              </a:rPr>
              <a:t>Results</a:t>
            </a:r>
            <a:endParaRPr sz="2400">
              <a:solidFill>
                <a:srgbClr val="9E9E9E"/>
              </a:solidFill>
            </a:endParaRPr>
          </a:p>
        </p:txBody>
      </p:sp>
      <p:sp>
        <p:nvSpPr>
          <p:cNvPr id="470" name="Google Shape;470;p48"/>
          <p:cNvSpPr/>
          <p:nvPr/>
        </p:nvSpPr>
        <p:spPr>
          <a:xfrm>
            <a:off x="2446125" y="2791825"/>
            <a:ext cx="579300" cy="2433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4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Scaling fingerprinting</a:t>
            </a:r>
            <a:endParaRPr/>
          </a:p>
        </p:txBody>
      </p:sp>
      <p:pic>
        <p:nvPicPr>
          <p:cNvPr id="476" name="Google Shape;476;p49"/>
          <p:cNvPicPr preferRelativeResize="0"/>
          <p:nvPr/>
        </p:nvPicPr>
        <p:blipFill>
          <a:blip r:embed="rId3">
            <a:alphaModFix/>
          </a:blip>
          <a:stretch>
            <a:fillRect/>
          </a:stretch>
        </p:blipFill>
        <p:spPr>
          <a:xfrm>
            <a:off x="879000" y="865325"/>
            <a:ext cx="2454175" cy="3857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5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Scaling fingerprinting</a:t>
            </a:r>
            <a:endParaRPr/>
          </a:p>
        </p:txBody>
      </p:sp>
      <p:pic>
        <p:nvPicPr>
          <p:cNvPr id="482" name="Google Shape;482;p50"/>
          <p:cNvPicPr preferRelativeResize="0"/>
          <p:nvPr/>
        </p:nvPicPr>
        <p:blipFill>
          <a:blip r:embed="rId3">
            <a:alphaModFix/>
          </a:blip>
          <a:stretch>
            <a:fillRect/>
          </a:stretch>
        </p:blipFill>
        <p:spPr>
          <a:xfrm>
            <a:off x="879000" y="865325"/>
            <a:ext cx="2454175" cy="3857125"/>
          </a:xfrm>
          <a:prstGeom prst="rect">
            <a:avLst/>
          </a:prstGeom>
          <a:noFill/>
          <a:ln>
            <a:noFill/>
          </a:ln>
        </p:spPr>
      </p:pic>
      <p:cxnSp>
        <p:nvCxnSpPr>
          <p:cNvPr id="483" name="Google Shape;483;p50"/>
          <p:cNvCxnSpPr/>
          <p:nvPr/>
        </p:nvCxnSpPr>
        <p:spPr>
          <a:xfrm>
            <a:off x="2607100" y="1815350"/>
            <a:ext cx="1523100" cy="10500"/>
          </a:xfrm>
          <a:prstGeom prst="straightConnector1">
            <a:avLst/>
          </a:prstGeom>
          <a:noFill/>
          <a:ln cap="flat" cmpd="sng" w="9525">
            <a:solidFill>
              <a:schemeClr val="dk2"/>
            </a:solidFill>
            <a:prstDash val="solid"/>
            <a:round/>
            <a:headEnd len="med" w="med" type="none"/>
            <a:tailEnd len="med" w="med" type="none"/>
          </a:ln>
        </p:spPr>
      </p:cxnSp>
      <p:cxnSp>
        <p:nvCxnSpPr>
          <p:cNvPr id="484" name="Google Shape;484;p50"/>
          <p:cNvCxnSpPr/>
          <p:nvPr/>
        </p:nvCxnSpPr>
        <p:spPr>
          <a:xfrm>
            <a:off x="4130200" y="1815350"/>
            <a:ext cx="0" cy="146100"/>
          </a:xfrm>
          <a:prstGeom prst="straightConnector1">
            <a:avLst/>
          </a:prstGeom>
          <a:noFill/>
          <a:ln cap="flat" cmpd="sng" w="9525">
            <a:solidFill>
              <a:schemeClr val="dk2"/>
            </a:solidFill>
            <a:prstDash val="solid"/>
            <a:round/>
            <a:headEnd len="med" w="med" type="none"/>
            <a:tailEnd len="med" w="med" type="none"/>
          </a:ln>
        </p:spPr>
      </p:cxnSp>
      <p:sp>
        <p:nvSpPr>
          <p:cNvPr id="485" name="Google Shape;485;p50"/>
          <p:cNvSpPr/>
          <p:nvPr/>
        </p:nvSpPr>
        <p:spPr>
          <a:xfrm>
            <a:off x="3540700" y="1961450"/>
            <a:ext cx="1179000" cy="3546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Fingerprint!</a:t>
            </a:r>
            <a:endParaRPr/>
          </a:p>
        </p:txBody>
      </p:sp>
      <p:pic>
        <p:nvPicPr>
          <p:cNvPr id="486" name="Google Shape;486;p50"/>
          <p:cNvPicPr preferRelativeResize="0"/>
          <p:nvPr/>
        </p:nvPicPr>
        <p:blipFill>
          <a:blip r:embed="rId4">
            <a:alphaModFix/>
          </a:blip>
          <a:stretch>
            <a:fillRect/>
          </a:stretch>
        </p:blipFill>
        <p:spPr>
          <a:xfrm>
            <a:off x="3540700" y="2571743"/>
            <a:ext cx="1179000" cy="867432"/>
          </a:xfrm>
          <a:prstGeom prst="rect">
            <a:avLst/>
          </a:prstGeom>
          <a:noFill/>
          <a:ln cap="flat" cmpd="sng" w="9525">
            <a:solidFill>
              <a:schemeClr val="dk2"/>
            </a:solidFill>
            <a:prstDash val="solid"/>
            <a:round/>
            <a:headEnd len="sm" w="sm" type="none"/>
            <a:tailEnd len="sm" w="sm" type="none"/>
          </a:ln>
        </p:spPr>
      </p:pic>
      <p:cxnSp>
        <p:nvCxnSpPr>
          <p:cNvPr id="487" name="Google Shape;487;p50"/>
          <p:cNvCxnSpPr>
            <a:stCxn id="485" idx="2"/>
            <a:endCxn id="486" idx="0"/>
          </p:cNvCxnSpPr>
          <p:nvPr/>
        </p:nvCxnSpPr>
        <p:spPr>
          <a:xfrm>
            <a:off x="4130200" y="2316050"/>
            <a:ext cx="0" cy="255600"/>
          </a:xfrm>
          <a:prstGeom prst="straightConnector1">
            <a:avLst/>
          </a:prstGeom>
          <a:noFill/>
          <a:ln cap="flat" cmpd="sng" w="9525">
            <a:solidFill>
              <a:schemeClr val="dk2"/>
            </a:solidFill>
            <a:prstDash val="solid"/>
            <a:round/>
            <a:headEnd len="med" w="med" type="none"/>
            <a:tailEnd len="med" w="med" type="triangle"/>
          </a:ln>
        </p:spPr>
      </p:cxnSp>
      <p:grpSp>
        <p:nvGrpSpPr>
          <p:cNvPr id="488" name="Google Shape;488;p50"/>
          <p:cNvGrpSpPr/>
          <p:nvPr/>
        </p:nvGrpSpPr>
        <p:grpSpPr>
          <a:xfrm>
            <a:off x="4719700" y="1430075"/>
            <a:ext cx="4327876" cy="3150775"/>
            <a:chOff x="4719700" y="1430075"/>
            <a:chExt cx="4327876" cy="3150775"/>
          </a:xfrm>
        </p:grpSpPr>
        <p:pic>
          <p:nvPicPr>
            <p:cNvPr id="489" name="Google Shape;489;p50"/>
            <p:cNvPicPr preferRelativeResize="0"/>
            <p:nvPr/>
          </p:nvPicPr>
          <p:blipFill rotWithShape="1">
            <a:blip r:embed="rId5">
              <a:alphaModFix/>
            </a:blip>
            <a:srcRect b="0" l="0" r="0" t="1468"/>
            <a:stretch/>
          </p:blipFill>
          <p:spPr>
            <a:xfrm>
              <a:off x="5146300" y="1430075"/>
              <a:ext cx="3901276" cy="3150775"/>
            </a:xfrm>
            <a:prstGeom prst="rect">
              <a:avLst/>
            </a:prstGeom>
            <a:noFill/>
            <a:ln>
              <a:noFill/>
            </a:ln>
          </p:spPr>
        </p:pic>
        <p:sp>
          <p:nvSpPr>
            <p:cNvPr id="490" name="Google Shape;490;p50"/>
            <p:cNvSpPr/>
            <p:nvPr/>
          </p:nvSpPr>
          <p:spPr>
            <a:xfrm flipH="1" rot="-5400000">
              <a:off x="4265950" y="2734250"/>
              <a:ext cx="1449900" cy="542400"/>
            </a:xfrm>
            <a:prstGeom prst="trapezoid">
              <a:avLst>
                <a:gd fmla="val 54657" name="adj"/>
              </a:avLst>
            </a:prstGeom>
            <a:gradFill>
              <a:gsLst>
                <a:gs pos="0">
                  <a:srgbClr val="FFFFFF">
                    <a:alpha val="52310"/>
                  </a:srgbClr>
                </a:gs>
                <a:gs pos="69000">
                  <a:srgbClr val="CFE2F3">
                    <a:alpha val="52310"/>
                  </a:srgbClr>
                </a:gs>
                <a:gs pos="100000">
                  <a:srgbClr val="9FC5E8">
                    <a:alpha val="52310"/>
                  </a:srgbClr>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51"/>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Scaling duplicate detection</a:t>
            </a:r>
            <a:endParaRPr/>
          </a:p>
        </p:txBody>
      </p:sp>
      <p:grpSp>
        <p:nvGrpSpPr>
          <p:cNvPr id="496" name="Google Shape;496;p51"/>
          <p:cNvGrpSpPr/>
          <p:nvPr/>
        </p:nvGrpSpPr>
        <p:grpSpPr>
          <a:xfrm>
            <a:off x="2785200" y="1331225"/>
            <a:ext cx="3704425" cy="1776600"/>
            <a:chOff x="4842600" y="1102625"/>
            <a:chExt cx="3704425" cy="1776600"/>
          </a:xfrm>
        </p:grpSpPr>
        <p:sp>
          <p:nvSpPr>
            <p:cNvPr id="497" name="Google Shape;497;p51"/>
            <p:cNvSpPr/>
            <p:nvPr/>
          </p:nvSpPr>
          <p:spPr>
            <a:xfrm>
              <a:off x="5984800" y="2218025"/>
              <a:ext cx="8541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98" name="Google Shape;498;p51"/>
            <p:cNvCxnSpPr>
              <a:stCxn id="499" idx="2"/>
              <a:endCxn id="500" idx="0"/>
            </p:cNvCxnSpPr>
            <p:nvPr/>
          </p:nvCxnSpPr>
          <p:spPr>
            <a:xfrm>
              <a:off x="5984800" y="1360925"/>
              <a:ext cx="1510500" cy="857100"/>
            </a:xfrm>
            <a:prstGeom prst="straightConnector1">
              <a:avLst/>
            </a:prstGeom>
            <a:noFill/>
            <a:ln cap="flat" cmpd="sng" w="9525">
              <a:solidFill>
                <a:schemeClr val="dk2"/>
              </a:solidFill>
              <a:prstDash val="solid"/>
              <a:round/>
              <a:headEnd len="med" w="med" type="none"/>
              <a:tailEnd len="med" w="med" type="triangle"/>
            </a:ln>
          </p:spPr>
        </p:cxnSp>
        <p:grpSp>
          <p:nvGrpSpPr>
            <p:cNvPr id="501" name="Google Shape;501;p51"/>
            <p:cNvGrpSpPr/>
            <p:nvPr/>
          </p:nvGrpSpPr>
          <p:grpSpPr>
            <a:xfrm>
              <a:off x="4842600" y="1102625"/>
              <a:ext cx="3704425" cy="1776600"/>
              <a:chOff x="4842600" y="1102625"/>
              <a:chExt cx="3704425" cy="1776600"/>
            </a:xfrm>
          </p:grpSpPr>
          <p:grpSp>
            <p:nvGrpSpPr>
              <p:cNvPr id="502" name="Google Shape;502;p51"/>
              <p:cNvGrpSpPr/>
              <p:nvPr/>
            </p:nvGrpSpPr>
            <p:grpSpPr>
              <a:xfrm>
                <a:off x="4842600" y="1102625"/>
                <a:ext cx="3704425" cy="1776600"/>
                <a:chOff x="4842600" y="569225"/>
                <a:chExt cx="3704425" cy="1776600"/>
              </a:xfrm>
            </p:grpSpPr>
            <p:grpSp>
              <p:nvGrpSpPr>
                <p:cNvPr id="503" name="Google Shape;503;p51"/>
                <p:cNvGrpSpPr/>
                <p:nvPr/>
              </p:nvGrpSpPr>
              <p:grpSpPr>
                <a:xfrm>
                  <a:off x="4842600" y="569225"/>
                  <a:ext cx="3704425" cy="1776600"/>
                  <a:chOff x="4842600" y="1102625"/>
                  <a:chExt cx="3704425" cy="1776600"/>
                </a:xfrm>
              </p:grpSpPr>
              <p:sp>
                <p:nvSpPr>
                  <p:cNvPr id="504" name="Google Shape;504;p51"/>
                  <p:cNvSpPr/>
                  <p:nvPr/>
                </p:nvSpPr>
                <p:spPr>
                  <a:xfrm>
                    <a:off x="5022650" y="1755775"/>
                    <a:ext cx="8541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5" name="Google Shape;505;p51"/>
                  <p:cNvSpPr/>
                  <p:nvPr/>
                </p:nvSpPr>
                <p:spPr>
                  <a:xfrm>
                    <a:off x="7292350" y="1102625"/>
                    <a:ext cx="8541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6" name="Google Shape;506;p51"/>
                  <p:cNvSpPr/>
                  <p:nvPr/>
                </p:nvSpPr>
                <p:spPr>
                  <a:xfrm>
                    <a:off x="4842600" y="1755775"/>
                    <a:ext cx="31707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Match in Database</a:t>
                    </a:r>
                    <a:endParaRPr/>
                  </a:p>
                </p:txBody>
              </p:sp>
              <p:sp>
                <p:nvSpPr>
                  <p:cNvPr id="507" name="Google Shape;507;p51"/>
                  <p:cNvSpPr/>
                  <p:nvPr/>
                </p:nvSpPr>
                <p:spPr>
                  <a:xfrm>
                    <a:off x="5376325" y="1102625"/>
                    <a:ext cx="31707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sp>
                <p:nvSpPr>
                  <p:cNvPr id="508" name="Google Shape;508;p51"/>
                  <p:cNvSpPr/>
                  <p:nvPr/>
                </p:nvSpPr>
                <p:spPr>
                  <a:xfrm>
                    <a:off x="4842600" y="2218025"/>
                    <a:ext cx="31707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Match in Database</a:t>
                    </a:r>
                    <a:endParaRPr/>
                  </a:p>
                </p:txBody>
              </p:sp>
              <p:sp>
                <p:nvSpPr>
                  <p:cNvPr id="500" name="Google Shape;500;p51"/>
                  <p:cNvSpPr/>
                  <p:nvPr/>
                </p:nvSpPr>
                <p:spPr>
                  <a:xfrm>
                    <a:off x="7249100" y="2218025"/>
                    <a:ext cx="492300" cy="258300"/>
                  </a:xfrm>
                  <a:prstGeom prst="roundRect">
                    <a:avLst>
                      <a:gd fmla="val 16667" name="adj"/>
                    </a:avLst>
                  </a:prstGeom>
                  <a:gradFill>
                    <a:gsLst>
                      <a:gs pos="0">
                        <a:srgbClr val="DFE9FB"/>
                      </a:gs>
                      <a:gs pos="100000">
                        <a:srgbClr val="6E9BE7"/>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9" name="Google Shape;499;p51"/>
                  <p:cNvSpPr/>
                  <p:nvPr/>
                </p:nvSpPr>
                <p:spPr>
                  <a:xfrm>
                    <a:off x="5738650" y="1102625"/>
                    <a:ext cx="492300" cy="258300"/>
                  </a:xfrm>
                  <a:prstGeom prst="roundRect">
                    <a:avLst>
                      <a:gd fmla="val 16667" name="adj"/>
                    </a:avLst>
                  </a:prstGeom>
                  <a:gradFill>
                    <a:gsLst>
                      <a:gs pos="0">
                        <a:srgbClr val="DFE9FB"/>
                      </a:gs>
                      <a:gs pos="100000">
                        <a:srgbClr val="6E9BE7"/>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9" name="Google Shape;509;p51"/>
                  <p:cNvSpPr txBox="1"/>
                  <p:nvPr/>
                </p:nvSpPr>
                <p:spPr>
                  <a:xfrm>
                    <a:off x="6372575" y="2476325"/>
                    <a:ext cx="7023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t>
                    </a:r>
                    <a:endParaRPr b="1"/>
                  </a:p>
                </p:txBody>
              </p:sp>
            </p:grpSp>
            <p:cxnSp>
              <p:nvCxnSpPr>
                <p:cNvPr id="510" name="Google Shape;510;p51"/>
                <p:cNvCxnSpPr/>
                <p:nvPr/>
              </p:nvCxnSpPr>
              <p:spPr>
                <a:xfrm flipH="1">
                  <a:off x="5401725" y="836600"/>
                  <a:ext cx="2344500" cy="382200"/>
                </a:xfrm>
                <a:prstGeom prst="straightConnector1">
                  <a:avLst/>
                </a:prstGeom>
                <a:noFill/>
                <a:ln cap="flat" cmpd="sng" w="9525">
                  <a:solidFill>
                    <a:schemeClr val="dk2"/>
                  </a:solidFill>
                  <a:prstDash val="solid"/>
                  <a:round/>
                  <a:headEnd len="med" w="med" type="none"/>
                  <a:tailEnd len="med" w="med" type="triangle"/>
                </a:ln>
              </p:spPr>
            </p:cxnSp>
          </p:grpSp>
          <p:cxnSp>
            <p:nvCxnSpPr>
              <p:cNvPr id="511" name="Google Shape;511;p51"/>
              <p:cNvCxnSpPr>
                <a:endCxn id="508" idx="0"/>
              </p:cNvCxnSpPr>
              <p:nvPr/>
            </p:nvCxnSpPr>
            <p:spPr>
              <a:xfrm flipH="1">
                <a:off x="6427950" y="1373525"/>
                <a:ext cx="1308000" cy="844500"/>
              </a:xfrm>
              <a:prstGeom prst="straightConnector1">
                <a:avLst/>
              </a:prstGeom>
              <a:noFill/>
              <a:ln cap="flat" cmpd="sng" w="9525">
                <a:solidFill>
                  <a:schemeClr val="dk2"/>
                </a:solidFill>
                <a:prstDash val="solid"/>
                <a:round/>
                <a:headEnd len="med" w="med" type="none"/>
                <a:tailEnd len="med" w="med" type="triangle"/>
              </a:ln>
            </p:spPr>
          </p:cxnSp>
        </p:grpSp>
      </p:grpSp>
      <p:sp>
        <p:nvSpPr>
          <p:cNvPr id="512" name="Google Shape;512;p51"/>
          <p:cNvSpPr txBox="1"/>
          <p:nvPr/>
        </p:nvSpPr>
        <p:spPr>
          <a:xfrm>
            <a:off x="1754712" y="3278400"/>
            <a:ext cx="5765400" cy="77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Can’t avoid comparing everybody with everybody!</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5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Scaling duplicate detection</a:t>
            </a:r>
            <a:endParaRPr/>
          </a:p>
        </p:txBody>
      </p:sp>
      <p:grpSp>
        <p:nvGrpSpPr>
          <p:cNvPr id="518" name="Google Shape;518;p52"/>
          <p:cNvGrpSpPr/>
          <p:nvPr/>
        </p:nvGrpSpPr>
        <p:grpSpPr>
          <a:xfrm>
            <a:off x="2785200" y="1331225"/>
            <a:ext cx="3704425" cy="1776600"/>
            <a:chOff x="4842600" y="1102625"/>
            <a:chExt cx="3704425" cy="1776600"/>
          </a:xfrm>
        </p:grpSpPr>
        <p:sp>
          <p:nvSpPr>
            <p:cNvPr id="519" name="Google Shape;519;p52"/>
            <p:cNvSpPr/>
            <p:nvPr/>
          </p:nvSpPr>
          <p:spPr>
            <a:xfrm>
              <a:off x="5984800" y="2218025"/>
              <a:ext cx="8541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20" name="Google Shape;520;p52"/>
            <p:cNvCxnSpPr>
              <a:stCxn id="521" idx="2"/>
              <a:endCxn id="522" idx="0"/>
            </p:cNvCxnSpPr>
            <p:nvPr/>
          </p:nvCxnSpPr>
          <p:spPr>
            <a:xfrm>
              <a:off x="5984800" y="1360925"/>
              <a:ext cx="1510500" cy="857100"/>
            </a:xfrm>
            <a:prstGeom prst="straightConnector1">
              <a:avLst/>
            </a:prstGeom>
            <a:noFill/>
            <a:ln cap="flat" cmpd="sng" w="9525">
              <a:solidFill>
                <a:schemeClr val="dk2"/>
              </a:solidFill>
              <a:prstDash val="solid"/>
              <a:round/>
              <a:headEnd len="med" w="med" type="none"/>
              <a:tailEnd len="med" w="med" type="triangle"/>
            </a:ln>
          </p:spPr>
        </p:cxnSp>
        <p:grpSp>
          <p:nvGrpSpPr>
            <p:cNvPr id="523" name="Google Shape;523;p52"/>
            <p:cNvGrpSpPr/>
            <p:nvPr/>
          </p:nvGrpSpPr>
          <p:grpSpPr>
            <a:xfrm>
              <a:off x="4842600" y="1102625"/>
              <a:ext cx="3704425" cy="1776600"/>
              <a:chOff x="4842600" y="1102625"/>
              <a:chExt cx="3704425" cy="1776600"/>
            </a:xfrm>
          </p:grpSpPr>
          <p:grpSp>
            <p:nvGrpSpPr>
              <p:cNvPr id="524" name="Google Shape;524;p52"/>
              <p:cNvGrpSpPr/>
              <p:nvPr/>
            </p:nvGrpSpPr>
            <p:grpSpPr>
              <a:xfrm>
                <a:off x="4842600" y="1102625"/>
                <a:ext cx="3704425" cy="1776600"/>
                <a:chOff x="4842600" y="569225"/>
                <a:chExt cx="3704425" cy="1776600"/>
              </a:xfrm>
            </p:grpSpPr>
            <p:grpSp>
              <p:nvGrpSpPr>
                <p:cNvPr id="525" name="Google Shape;525;p52"/>
                <p:cNvGrpSpPr/>
                <p:nvPr/>
              </p:nvGrpSpPr>
              <p:grpSpPr>
                <a:xfrm>
                  <a:off x="4842600" y="569225"/>
                  <a:ext cx="3704425" cy="1776600"/>
                  <a:chOff x="4842600" y="1102625"/>
                  <a:chExt cx="3704425" cy="1776600"/>
                </a:xfrm>
              </p:grpSpPr>
              <p:sp>
                <p:nvSpPr>
                  <p:cNvPr id="526" name="Google Shape;526;p52"/>
                  <p:cNvSpPr/>
                  <p:nvPr/>
                </p:nvSpPr>
                <p:spPr>
                  <a:xfrm>
                    <a:off x="5022650" y="1755775"/>
                    <a:ext cx="8541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7" name="Google Shape;527;p52"/>
                  <p:cNvSpPr/>
                  <p:nvPr/>
                </p:nvSpPr>
                <p:spPr>
                  <a:xfrm>
                    <a:off x="7292350" y="1102625"/>
                    <a:ext cx="8541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8" name="Google Shape;528;p52"/>
                  <p:cNvSpPr/>
                  <p:nvPr/>
                </p:nvSpPr>
                <p:spPr>
                  <a:xfrm>
                    <a:off x="4842600" y="1755775"/>
                    <a:ext cx="31707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Match in Database</a:t>
                    </a:r>
                    <a:endParaRPr/>
                  </a:p>
                </p:txBody>
              </p:sp>
              <p:sp>
                <p:nvSpPr>
                  <p:cNvPr id="529" name="Google Shape;529;p52"/>
                  <p:cNvSpPr/>
                  <p:nvPr/>
                </p:nvSpPr>
                <p:spPr>
                  <a:xfrm>
                    <a:off x="5376325" y="1102625"/>
                    <a:ext cx="31707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sp>
                <p:nvSpPr>
                  <p:cNvPr id="530" name="Google Shape;530;p52"/>
                  <p:cNvSpPr/>
                  <p:nvPr/>
                </p:nvSpPr>
                <p:spPr>
                  <a:xfrm>
                    <a:off x="4842600" y="2218025"/>
                    <a:ext cx="31707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Match in Database</a:t>
                    </a:r>
                    <a:endParaRPr/>
                  </a:p>
                </p:txBody>
              </p:sp>
              <p:sp>
                <p:nvSpPr>
                  <p:cNvPr id="522" name="Google Shape;522;p52"/>
                  <p:cNvSpPr/>
                  <p:nvPr/>
                </p:nvSpPr>
                <p:spPr>
                  <a:xfrm>
                    <a:off x="7249100" y="2218025"/>
                    <a:ext cx="492300" cy="258300"/>
                  </a:xfrm>
                  <a:prstGeom prst="roundRect">
                    <a:avLst>
                      <a:gd fmla="val 16667" name="adj"/>
                    </a:avLst>
                  </a:prstGeom>
                  <a:gradFill>
                    <a:gsLst>
                      <a:gs pos="0">
                        <a:srgbClr val="DFE9FB"/>
                      </a:gs>
                      <a:gs pos="100000">
                        <a:srgbClr val="6E9BE7"/>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1" name="Google Shape;521;p52"/>
                  <p:cNvSpPr/>
                  <p:nvPr/>
                </p:nvSpPr>
                <p:spPr>
                  <a:xfrm>
                    <a:off x="5738650" y="1102625"/>
                    <a:ext cx="492300" cy="258300"/>
                  </a:xfrm>
                  <a:prstGeom prst="roundRect">
                    <a:avLst>
                      <a:gd fmla="val 16667" name="adj"/>
                    </a:avLst>
                  </a:prstGeom>
                  <a:gradFill>
                    <a:gsLst>
                      <a:gs pos="0">
                        <a:srgbClr val="DFE9FB"/>
                      </a:gs>
                      <a:gs pos="100000">
                        <a:srgbClr val="6E9BE7"/>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1" name="Google Shape;531;p52"/>
                  <p:cNvSpPr txBox="1"/>
                  <p:nvPr/>
                </p:nvSpPr>
                <p:spPr>
                  <a:xfrm>
                    <a:off x="6372575" y="2476325"/>
                    <a:ext cx="7023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t>
                    </a:r>
                    <a:endParaRPr b="1"/>
                  </a:p>
                </p:txBody>
              </p:sp>
            </p:grpSp>
            <p:cxnSp>
              <p:nvCxnSpPr>
                <p:cNvPr id="532" name="Google Shape;532;p52"/>
                <p:cNvCxnSpPr/>
                <p:nvPr/>
              </p:nvCxnSpPr>
              <p:spPr>
                <a:xfrm flipH="1">
                  <a:off x="5401725" y="836600"/>
                  <a:ext cx="2344500" cy="382200"/>
                </a:xfrm>
                <a:prstGeom prst="straightConnector1">
                  <a:avLst/>
                </a:prstGeom>
                <a:noFill/>
                <a:ln cap="flat" cmpd="sng" w="9525">
                  <a:solidFill>
                    <a:schemeClr val="dk2"/>
                  </a:solidFill>
                  <a:prstDash val="solid"/>
                  <a:round/>
                  <a:headEnd len="med" w="med" type="none"/>
                  <a:tailEnd len="med" w="med" type="triangle"/>
                </a:ln>
              </p:spPr>
            </p:cxnSp>
          </p:grpSp>
          <p:cxnSp>
            <p:nvCxnSpPr>
              <p:cNvPr id="533" name="Google Shape;533;p52"/>
              <p:cNvCxnSpPr>
                <a:endCxn id="530" idx="0"/>
              </p:cNvCxnSpPr>
              <p:nvPr/>
            </p:nvCxnSpPr>
            <p:spPr>
              <a:xfrm flipH="1">
                <a:off x="6427950" y="1373525"/>
                <a:ext cx="1308000" cy="844500"/>
              </a:xfrm>
              <a:prstGeom prst="straightConnector1">
                <a:avLst/>
              </a:prstGeom>
              <a:noFill/>
              <a:ln cap="flat" cmpd="sng" w="9525">
                <a:solidFill>
                  <a:schemeClr val="dk2"/>
                </a:solidFill>
                <a:prstDash val="solid"/>
                <a:round/>
                <a:headEnd len="med" w="med" type="none"/>
                <a:tailEnd len="med" w="med" type="triangle"/>
              </a:ln>
            </p:spPr>
          </p:cxnSp>
        </p:grpSp>
      </p:grpSp>
      <p:pic>
        <p:nvPicPr>
          <p:cNvPr id="534" name="Google Shape;534;p52"/>
          <p:cNvPicPr preferRelativeResize="0"/>
          <p:nvPr/>
        </p:nvPicPr>
        <p:blipFill>
          <a:blip r:embed="rId3">
            <a:alphaModFix/>
          </a:blip>
          <a:stretch>
            <a:fillRect/>
          </a:stretch>
        </p:blipFill>
        <p:spPr>
          <a:xfrm>
            <a:off x="1302056" y="3186025"/>
            <a:ext cx="2437518" cy="1257350"/>
          </a:xfrm>
          <a:prstGeom prst="rect">
            <a:avLst/>
          </a:prstGeom>
          <a:noFill/>
          <a:ln>
            <a:noFill/>
          </a:ln>
        </p:spPr>
      </p:pic>
      <p:pic>
        <p:nvPicPr>
          <p:cNvPr id="535" name="Google Shape;535;p52"/>
          <p:cNvPicPr preferRelativeResize="0"/>
          <p:nvPr/>
        </p:nvPicPr>
        <p:blipFill>
          <a:blip r:embed="rId4">
            <a:alphaModFix/>
          </a:blip>
          <a:stretch>
            <a:fillRect/>
          </a:stretch>
        </p:blipFill>
        <p:spPr>
          <a:xfrm>
            <a:off x="5491087" y="3186025"/>
            <a:ext cx="2363800" cy="1257350"/>
          </a:xfrm>
          <a:prstGeom prst="rect">
            <a:avLst/>
          </a:prstGeom>
          <a:noFill/>
          <a:ln>
            <a:noFill/>
          </a:ln>
        </p:spPr>
      </p:pic>
      <p:cxnSp>
        <p:nvCxnSpPr>
          <p:cNvPr id="536" name="Google Shape;536;p52"/>
          <p:cNvCxnSpPr/>
          <p:nvPr/>
        </p:nvCxnSpPr>
        <p:spPr>
          <a:xfrm>
            <a:off x="4263075" y="3918625"/>
            <a:ext cx="718200" cy="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5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Duplicate detection algorithm</a:t>
            </a:r>
            <a:endParaRPr/>
          </a:p>
        </p:txBody>
      </p:sp>
      <p:sp>
        <p:nvSpPr>
          <p:cNvPr id="542" name="Google Shape;542;p53"/>
          <p:cNvSpPr txBox="1"/>
          <p:nvPr>
            <p:ph idx="1" type="body"/>
          </p:nvPr>
        </p:nvSpPr>
        <p:spPr>
          <a:xfrm>
            <a:off x="311700" y="1076275"/>
            <a:ext cx="3193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depth walkthrough: </a:t>
            </a:r>
            <a:r>
              <a:rPr lang="en" u="sng">
                <a:solidFill>
                  <a:schemeClr val="hlink"/>
                </a:solidFill>
                <a:hlinkClick r:id="rId3"/>
              </a:rPr>
              <a:t>http://bit.ly/dup-detect</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543" name="Google Shape;543;p53"/>
          <p:cNvPicPr preferRelativeResize="0"/>
          <p:nvPr/>
        </p:nvPicPr>
        <p:blipFill>
          <a:blip r:embed="rId4">
            <a:alphaModFix/>
          </a:blip>
          <a:stretch>
            <a:fillRect/>
          </a:stretch>
        </p:blipFill>
        <p:spPr>
          <a:xfrm>
            <a:off x="3117300" y="879475"/>
            <a:ext cx="5715000" cy="381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Earshot: Enabling public sphere search</a:t>
            </a:r>
            <a:endParaRPr/>
          </a:p>
        </p:txBody>
      </p:sp>
      <p:pic>
        <p:nvPicPr>
          <p:cNvPr id="128" name="Google Shape;128;p27"/>
          <p:cNvPicPr preferRelativeResize="0"/>
          <p:nvPr/>
        </p:nvPicPr>
        <p:blipFill>
          <a:blip r:embed="rId3">
            <a:alphaModFix/>
          </a:blip>
          <a:stretch>
            <a:fillRect/>
          </a:stretch>
        </p:blipFill>
        <p:spPr>
          <a:xfrm>
            <a:off x="1192338" y="865325"/>
            <a:ext cx="6759326" cy="3928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5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Pipeline</a:t>
            </a:r>
            <a:endParaRPr/>
          </a:p>
        </p:txBody>
      </p:sp>
      <p:sp>
        <p:nvSpPr>
          <p:cNvPr id="549" name="Google Shape;549;p54"/>
          <p:cNvSpPr txBox="1"/>
          <p:nvPr>
            <p:ph idx="1" type="body"/>
          </p:nvPr>
        </p:nvSpPr>
        <p:spPr>
          <a:xfrm>
            <a:off x="311700" y="847675"/>
            <a:ext cx="2891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 of S3 Fingerprint Files</a:t>
            </a:r>
            <a:endParaRPr/>
          </a:p>
          <a:p>
            <a:pPr indent="0" lvl="0" marL="0" rtl="0" algn="l">
              <a:spcBef>
                <a:spcPts val="1600"/>
              </a:spcBef>
              <a:spcAft>
                <a:spcPts val="1600"/>
              </a:spcAft>
              <a:buNone/>
            </a:pPr>
            <a:r>
              <a:t/>
            </a:r>
            <a:endParaRPr/>
          </a:p>
        </p:txBody>
      </p:sp>
      <p:sp>
        <p:nvSpPr>
          <p:cNvPr id="550" name="Google Shape;550;p54"/>
          <p:cNvSpPr txBox="1"/>
          <p:nvPr/>
        </p:nvSpPr>
        <p:spPr>
          <a:xfrm>
            <a:off x="4089750" y="918100"/>
            <a:ext cx="4507200" cy="3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urier New"/>
                <a:ea typeface="Courier New"/>
                <a:cs typeface="Courier New"/>
                <a:sym typeface="Courier New"/>
              </a:rPr>
              <a:t>[</a:t>
            </a:r>
            <a:endParaRPr>
              <a:latin typeface="Courier New"/>
              <a:ea typeface="Courier New"/>
              <a:cs typeface="Courier New"/>
              <a:sym typeface="Courier New"/>
            </a:endParaRPr>
          </a:p>
          <a:p>
            <a:pPr indent="0" lvl="0" marL="457200" rtl="0" algn="l">
              <a:spcBef>
                <a:spcPts val="0"/>
              </a:spcBef>
              <a:spcAft>
                <a:spcPts val="0"/>
              </a:spcAft>
              <a:buNone/>
            </a:pPr>
            <a:r>
              <a:rPr lang="en">
                <a:latin typeface="Courier New"/>
                <a:ea typeface="Courier New"/>
                <a:cs typeface="Courier New"/>
                <a:sym typeface="Courier New"/>
              </a:rPr>
              <a:t>“bucket/prefix/clip1”, “bucket/prefix/clip2”, “bucket/prefix/clip3”,...</a:t>
            </a:r>
            <a:endParaRPr>
              <a:latin typeface="Courier New"/>
              <a:ea typeface="Courier New"/>
              <a:cs typeface="Courier New"/>
              <a:sym typeface="Courier New"/>
            </a:endParaRPr>
          </a:p>
          <a:p>
            <a:pPr indent="0" lvl="0" marL="0" rtl="0" algn="l">
              <a:spcBef>
                <a:spcPts val="0"/>
              </a:spcBef>
              <a:spcAft>
                <a:spcPts val="0"/>
              </a:spcAft>
              <a:buNone/>
            </a:pPr>
            <a:r>
              <a:rPr lang="en">
                <a:latin typeface="Courier New"/>
                <a:ea typeface="Courier New"/>
                <a:cs typeface="Courier New"/>
                <a:sym typeface="Courier New"/>
              </a:rPr>
              <a:t>]</a:t>
            </a:r>
            <a:endParaRPr>
              <a:latin typeface="Courier New"/>
              <a:ea typeface="Courier New"/>
              <a:cs typeface="Courier New"/>
              <a:sym typeface="Courier New"/>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5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Pipeline</a:t>
            </a:r>
            <a:endParaRPr/>
          </a:p>
        </p:txBody>
      </p:sp>
      <p:sp>
        <p:nvSpPr>
          <p:cNvPr id="556" name="Google Shape;556;p55"/>
          <p:cNvSpPr txBox="1"/>
          <p:nvPr>
            <p:ph idx="1" type="body"/>
          </p:nvPr>
        </p:nvSpPr>
        <p:spPr>
          <a:xfrm>
            <a:off x="311700" y="8476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 of S3 Fingerprint Files</a:t>
            </a:r>
            <a:endParaRPr/>
          </a:p>
          <a:p>
            <a:pPr indent="0" lvl="0" marL="0" rtl="0" algn="l">
              <a:spcBef>
                <a:spcPts val="1600"/>
              </a:spcBef>
              <a:spcAft>
                <a:spcPts val="0"/>
              </a:spcAft>
              <a:buNone/>
            </a:pPr>
            <a:r>
              <a:rPr lang="en"/>
              <a:t>Map → Download</a:t>
            </a:r>
            <a:endParaRPr/>
          </a:p>
          <a:p>
            <a:pPr indent="0" lvl="0" marL="0" rtl="0" algn="l">
              <a:spcBef>
                <a:spcPts val="1600"/>
              </a:spcBef>
              <a:spcAft>
                <a:spcPts val="1600"/>
              </a:spcAft>
              <a:buClr>
                <a:schemeClr val="dk1"/>
              </a:buClr>
              <a:buSzPts val="1100"/>
              <a:buFont typeface="Arial"/>
              <a:buNone/>
            </a:pPr>
            <a:r>
              <a:t/>
            </a:r>
            <a:endParaRPr/>
          </a:p>
        </p:txBody>
      </p:sp>
      <p:grpSp>
        <p:nvGrpSpPr>
          <p:cNvPr id="557" name="Google Shape;557;p55"/>
          <p:cNvGrpSpPr/>
          <p:nvPr/>
        </p:nvGrpSpPr>
        <p:grpSpPr>
          <a:xfrm>
            <a:off x="4120700" y="840800"/>
            <a:ext cx="4635401" cy="3880475"/>
            <a:chOff x="4196900" y="459800"/>
            <a:chExt cx="4635401" cy="3880475"/>
          </a:xfrm>
        </p:grpSpPr>
        <p:pic>
          <p:nvPicPr>
            <p:cNvPr id="558" name="Google Shape;558;p55"/>
            <p:cNvPicPr preferRelativeResize="0"/>
            <p:nvPr/>
          </p:nvPicPr>
          <p:blipFill rotWithShape="1">
            <a:blip r:embed="rId3">
              <a:alphaModFix/>
            </a:blip>
            <a:srcRect b="0" l="0" r="0" t="1468"/>
            <a:stretch/>
          </p:blipFill>
          <p:spPr>
            <a:xfrm>
              <a:off x="4196900" y="459800"/>
              <a:ext cx="3901276" cy="3150775"/>
            </a:xfrm>
            <a:prstGeom prst="rect">
              <a:avLst/>
            </a:prstGeom>
            <a:noFill/>
            <a:ln cap="flat" cmpd="sng" w="9525">
              <a:solidFill>
                <a:schemeClr val="dk2"/>
              </a:solidFill>
              <a:prstDash val="solid"/>
              <a:round/>
              <a:headEnd len="sm" w="sm" type="none"/>
              <a:tailEnd len="sm" w="sm" type="none"/>
            </a:ln>
          </p:spPr>
        </p:pic>
        <p:pic>
          <p:nvPicPr>
            <p:cNvPr id="559" name="Google Shape;559;p55"/>
            <p:cNvPicPr preferRelativeResize="0"/>
            <p:nvPr/>
          </p:nvPicPr>
          <p:blipFill rotWithShape="1">
            <a:blip r:embed="rId3">
              <a:alphaModFix/>
            </a:blip>
            <a:srcRect b="0" l="0" r="0" t="1468"/>
            <a:stretch/>
          </p:blipFill>
          <p:spPr>
            <a:xfrm>
              <a:off x="4443200" y="695650"/>
              <a:ext cx="3901276" cy="3150775"/>
            </a:xfrm>
            <a:prstGeom prst="rect">
              <a:avLst/>
            </a:prstGeom>
            <a:noFill/>
            <a:ln cap="flat" cmpd="sng" w="9525">
              <a:solidFill>
                <a:schemeClr val="dk2"/>
              </a:solidFill>
              <a:prstDash val="solid"/>
              <a:round/>
              <a:headEnd len="sm" w="sm" type="none"/>
              <a:tailEnd len="sm" w="sm" type="none"/>
            </a:ln>
          </p:spPr>
        </p:pic>
        <p:pic>
          <p:nvPicPr>
            <p:cNvPr id="560" name="Google Shape;560;p55"/>
            <p:cNvPicPr preferRelativeResize="0"/>
            <p:nvPr/>
          </p:nvPicPr>
          <p:blipFill rotWithShape="1">
            <a:blip r:embed="rId3">
              <a:alphaModFix/>
            </a:blip>
            <a:srcRect b="0" l="0" r="0" t="1468"/>
            <a:stretch/>
          </p:blipFill>
          <p:spPr>
            <a:xfrm>
              <a:off x="4689500" y="923875"/>
              <a:ext cx="3901276" cy="3150775"/>
            </a:xfrm>
            <a:prstGeom prst="rect">
              <a:avLst/>
            </a:prstGeom>
            <a:noFill/>
            <a:ln cap="flat" cmpd="sng" w="9525">
              <a:solidFill>
                <a:schemeClr val="dk2"/>
              </a:solidFill>
              <a:prstDash val="solid"/>
              <a:round/>
              <a:headEnd len="sm" w="sm" type="none"/>
              <a:tailEnd len="sm" w="sm" type="none"/>
            </a:ln>
          </p:spPr>
        </p:pic>
        <p:pic>
          <p:nvPicPr>
            <p:cNvPr id="561" name="Google Shape;561;p55"/>
            <p:cNvPicPr preferRelativeResize="0"/>
            <p:nvPr/>
          </p:nvPicPr>
          <p:blipFill rotWithShape="1">
            <a:blip r:embed="rId3">
              <a:alphaModFix/>
            </a:blip>
            <a:srcRect b="0" l="0" r="0" t="1468"/>
            <a:stretch/>
          </p:blipFill>
          <p:spPr>
            <a:xfrm>
              <a:off x="4931025" y="1189500"/>
              <a:ext cx="3901276" cy="3150775"/>
            </a:xfrm>
            <a:prstGeom prst="rect">
              <a:avLst/>
            </a:prstGeom>
            <a:noFill/>
            <a:ln cap="flat" cmpd="sng" w="9525">
              <a:solidFill>
                <a:schemeClr val="dk2"/>
              </a:solidFill>
              <a:prstDash val="solid"/>
              <a:round/>
              <a:headEnd len="sm" w="sm" type="none"/>
              <a:tailEnd len="sm" w="sm" type="none"/>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5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Pipeline</a:t>
            </a:r>
            <a:endParaRPr/>
          </a:p>
        </p:txBody>
      </p:sp>
      <p:sp>
        <p:nvSpPr>
          <p:cNvPr id="567" name="Google Shape;567;p56"/>
          <p:cNvSpPr txBox="1"/>
          <p:nvPr>
            <p:ph idx="1" type="body"/>
          </p:nvPr>
        </p:nvSpPr>
        <p:spPr>
          <a:xfrm>
            <a:off x="311700" y="8476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 of S3 Fingerprint Files</a:t>
            </a:r>
            <a:endParaRPr/>
          </a:p>
          <a:p>
            <a:pPr indent="0" lvl="0" marL="0" rtl="0" algn="l">
              <a:spcBef>
                <a:spcPts val="1600"/>
              </a:spcBef>
              <a:spcAft>
                <a:spcPts val="0"/>
              </a:spcAft>
              <a:buNone/>
            </a:pPr>
            <a:r>
              <a:rPr lang="en"/>
              <a:t>Map → Download</a:t>
            </a:r>
            <a:endParaRPr/>
          </a:p>
          <a:p>
            <a:pPr indent="0" lvl="0" marL="0" rtl="0" algn="l">
              <a:spcBef>
                <a:spcPts val="1600"/>
              </a:spcBef>
              <a:spcAft>
                <a:spcPts val="0"/>
              </a:spcAft>
              <a:buNone/>
            </a:pPr>
            <a:r>
              <a:rPr lang="en"/>
              <a:t>Reduce → Group by hash value</a:t>
            </a:r>
            <a:endParaRPr/>
          </a:p>
          <a:p>
            <a:pPr indent="0" lvl="0" marL="0" rtl="0" algn="l">
              <a:spcBef>
                <a:spcPts val="1600"/>
              </a:spcBef>
              <a:spcAft>
                <a:spcPts val="1600"/>
              </a:spcAft>
              <a:buNone/>
            </a:pPr>
            <a:r>
              <a:t/>
            </a:r>
            <a:endParaRPr/>
          </a:p>
        </p:txBody>
      </p:sp>
      <p:pic>
        <p:nvPicPr>
          <p:cNvPr id="568" name="Google Shape;568;p56"/>
          <p:cNvPicPr preferRelativeResize="0"/>
          <p:nvPr/>
        </p:nvPicPr>
        <p:blipFill>
          <a:blip r:embed="rId3">
            <a:alphaModFix/>
          </a:blip>
          <a:stretch>
            <a:fillRect/>
          </a:stretch>
        </p:blipFill>
        <p:spPr>
          <a:xfrm>
            <a:off x="3755075" y="863550"/>
            <a:ext cx="5124600" cy="3416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Google Shape;573;p5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Pipeline</a:t>
            </a:r>
            <a:endParaRPr/>
          </a:p>
        </p:txBody>
      </p:sp>
      <p:sp>
        <p:nvSpPr>
          <p:cNvPr id="574" name="Google Shape;574;p57"/>
          <p:cNvSpPr txBox="1"/>
          <p:nvPr>
            <p:ph idx="1" type="body"/>
          </p:nvPr>
        </p:nvSpPr>
        <p:spPr>
          <a:xfrm>
            <a:off x="311700" y="8476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 of S3 Fingerprint Files</a:t>
            </a:r>
            <a:endParaRPr/>
          </a:p>
          <a:p>
            <a:pPr indent="0" lvl="0" marL="0" rtl="0" algn="l">
              <a:spcBef>
                <a:spcPts val="1600"/>
              </a:spcBef>
              <a:spcAft>
                <a:spcPts val="0"/>
              </a:spcAft>
              <a:buNone/>
            </a:pPr>
            <a:r>
              <a:rPr lang="en"/>
              <a:t>Map → Download</a:t>
            </a:r>
            <a:endParaRPr/>
          </a:p>
          <a:p>
            <a:pPr indent="0" lvl="0" marL="0" rtl="0" algn="l">
              <a:spcBef>
                <a:spcPts val="1600"/>
              </a:spcBef>
              <a:spcAft>
                <a:spcPts val="0"/>
              </a:spcAft>
              <a:buNone/>
            </a:pPr>
            <a:r>
              <a:rPr lang="en"/>
              <a:t>Reduce → Group by hash value</a:t>
            </a:r>
            <a:endParaRPr/>
          </a:p>
          <a:p>
            <a:pPr indent="0" lvl="0" marL="0" rtl="0" algn="l">
              <a:spcBef>
                <a:spcPts val="1600"/>
              </a:spcBef>
              <a:spcAft>
                <a:spcPts val="0"/>
              </a:spcAft>
              <a:buNone/>
            </a:pPr>
            <a:r>
              <a:rPr lang="en"/>
              <a:t>Map → Calculate offsets</a:t>
            </a:r>
            <a:endParaRPr/>
          </a:p>
          <a:p>
            <a:pPr indent="0" lvl="0" marL="0" rtl="0" algn="l">
              <a:spcBef>
                <a:spcPts val="1600"/>
              </a:spcBef>
              <a:spcAft>
                <a:spcPts val="1600"/>
              </a:spcAft>
              <a:buNone/>
            </a:pPr>
            <a:r>
              <a:t/>
            </a:r>
            <a:endParaRPr/>
          </a:p>
        </p:txBody>
      </p:sp>
      <p:sp>
        <p:nvSpPr>
          <p:cNvPr id="575" name="Google Shape;575;p57"/>
          <p:cNvSpPr/>
          <p:nvPr/>
        </p:nvSpPr>
        <p:spPr>
          <a:xfrm>
            <a:off x="4826664" y="1817725"/>
            <a:ext cx="6156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6" name="Google Shape;576;p57"/>
          <p:cNvSpPr/>
          <p:nvPr/>
        </p:nvSpPr>
        <p:spPr>
          <a:xfrm>
            <a:off x="5548036" y="1164575"/>
            <a:ext cx="6156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7" name="Google Shape;577;p57"/>
          <p:cNvSpPr/>
          <p:nvPr/>
        </p:nvSpPr>
        <p:spPr>
          <a:xfrm>
            <a:off x="4700557" y="116457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sp>
        <p:nvSpPr>
          <p:cNvPr id="578" name="Google Shape;578;p57"/>
          <p:cNvSpPr txBox="1"/>
          <p:nvPr/>
        </p:nvSpPr>
        <p:spPr>
          <a:xfrm>
            <a:off x="4826675" y="2345500"/>
            <a:ext cx="3877800" cy="16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Calculate offsets:</a:t>
            </a:r>
            <a:endParaRPr/>
          </a:p>
          <a:p>
            <a:pPr indent="-317500" lvl="0" marL="457200" rtl="0" algn="l">
              <a:spcBef>
                <a:spcPts val="0"/>
              </a:spcBef>
              <a:spcAft>
                <a:spcPts val="0"/>
              </a:spcAft>
              <a:buSzPts val="1400"/>
              <a:buChar char="●"/>
            </a:pPr>
            <a:r>
              <a:rPr lang="en"/>
              <a:t>G - G = 10</a:t>
            </a:r>
            <a:endParaRPr/>
          </a:p>
          <a:p>
            <a:pPr indent="-317500" lvl="0" marL="457200" rtl="0" algn="l">
              <a:spcBef>
                <a:spcPts val="0"/>
              </a:spcBef>
              <a:spcAft>
                <a:spcPts val="0"/>
              </a:spcAft>
              <a:buSzPts val="1400"/>
              <a:buChar char="●"/>
            </a:pPr>
            <a:r>
              <a:rPr lang="en"/>
              <a:t>H - H = 10</a:t>
            </a:r>
            <a:endParaRPr/>
          </a:p>
          <a:p>
            <a:pPr indent="-317500" lvl="0" marL="457200" rtl="0" algn="l">
              <a:spcBef>
                <a:spcPts val="0"/>
              </a:spcBef>
              <a:spcAft>
                <a:spcPts val="0"/>
              </a:spcAft>
              <a:buSzPts val="1400"/>
              <a:buChar char="●"/>
            </a:pPr>
            <a:r>
              <a:rPr lang="en"/>
              <a:t>I - I = 10</a:t>
            </a:r>
            <a:endParaRPr/>
          </a:p>
          <a:p>
            <a:pPr indent="-317500" lvl="0" marL="457200" rtl="0" algn="l">
              <a:spcBef>
                <a:spcPts val="0"/>
              </a:spcBef>
              <a:spcAft>
                <a:spcPts val="0"/>
              </a:spcAft>
              <a:buSzPts val="1400"/>
              <a:buChar char="●"/>
            </a:pPr>
            <a:r>
              <a:rPr lang="en"/>
              <a:t>M - M = 12</a:t>
            </a:r>
            <a:endParaRPr/>
          </a:p>
          <a:p>
            <a:pPr indent="0" lvl="0" marL="0" rtl="0" algn="l">
              <a:spcBef>
                <a:spcPts val="0"/>
              </a:spcBef>
              <a:spcAft>
                <a:spcPts val="0"/>
              </a:spcAft>
              <a:buNone/>
            </a:pPr>
            <a:r>
              <a:rPr lang="en"/>
              <a:t> </a:t>
            </a:r>
            <a:endParaRPr/>
          </a:p>
        </p:txBody>
      </p:sp>
      <p:sp>
        <p:nvSpPr>
          <p:cNvPr id="579" name="Google Shape;579;p57"/>
          <p:cNvSpPr txBox="1"/>
          <p:nvPr/>
        </p:nvSpPr>
        <p:spPr>
          <a:xfrm>
            <a:off x="4696825" y="1303900"/>
            <a:ext cx="2356200" cy="1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A B C D E F </a:t>
            </a:r>
            <a:r>
              <a:rPr b="1" lang="en" sz="1000"/>
              <a:t>G H I J K L</a:t>
            </a:r>
            <a:r>
              <a:rPr lang="en" sz="1000"/>
              <a:t> M N O P Q R </a:t>
            </a:r>
            <a:endParaRPr sz="1000"/>
          </a:p>
        </p:txBody>
      </p:sp>
      <p:grpSp>
        <p:nvGrpSpPr>
          <p:cNvPr id="580" name="Google Shape;580;p57"/>
          <p:cNvGrpSpPr/>
          <p:nvPr/>
        </p:nvGrpSpPr>
        <p:grpSpPr>
          <a:xfrm>
            <a:off x="4620625" y="1817725"/>
            <a:ext cx="2432400" cy="357600"/>
            <a:chOff x="124825" y="1817725"/>
            <a:chExt cx="2432400" cy="357600"/>
          </a:xfrm>
        </p:grpSpPr>
        <p:sp>
          <p:nvSpPr>
            <p:cNvPr id="581" name="Google Shape;581;p57"/>
            <p:cNvSpPr/>
            <p:nvPr/>
          </p:nvSpPr>
          <p:spPr>
            <a:xfrm>
              <a:off x="201102" y="181772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Database Song</a:t>
              </a:r>
              <a:endParaRPr/>
            </a:p>
          </p:txBody>
        </p:sp>
        <p:sp>
          <p:nvSpPr>
            <p:cNvPr id="582" name="Google Shape;582;p57"/>
            <p:cNvSpPr txBox="1"/>
            <p:nvPr/>
          </p:nvSpPr>
          <p:spPr>
            <a:xfrm>
              <a:off x="124825" y="1999825"/>
              <a:ext cx="2432400" cy="1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Z </a:t>
              </a:r>
              <a:r>
                <a:rPr b="1" lang="en" sz="1000"/>
                <a:t>G H I J K L</a:t>
              </a:r>
              <a:r>
                <a:rPr lang="en" sz="1000"/>
                <a:t> Y K J M N P Q W E R F</a:t>
              </a:r>
              <a:endParaRPr sz="1000"/>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5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Pipeline</a:t>
            </a:r>
            <a:endParaRPr/>
          </a:p>
        </p:txBody>
      </p:sp>
      <p:sp>
        <p:nvSpPr>
          <p:cNvPr id="588" name="Google Shape;588;p58"/>
          <p:cNvSpPr txBox="1"/>
          <p:nvPr>
            <p:ph idx="1" type="body"/>
          </p:nvPr>
        </p:nvSpPr>
        <p:spPr>
          <a:xfrm>
            <a:off x="311700" y="8476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 of S3 Fingerprint Files</a:t>
            </a:r>
            <a:endParaRPr/>
          </a:p>
          <a:p>
            <a:pPr indent="0" lvl="0" marL="0" rtl="0" algn="l">
              <a:spcBef>
                <a:spcPts val="1600"/>
              </a:spcBef>
              <a:spcAft>
                <a:spcPts val="0"/>
              </a:spcAft>
              <a:buNone/>
            </a:pPr>
            <a:r>
              <a:rPr lang="en"/>
              <a:t>Map → Download</a:t>
            </a:r>
            <a:endParaRPr/>
          </a:p>
          <a:p>
            <a:pPr indent="0" lvl="0" marL="0" rtl="0" algn="l">
              <a:spcBef>
                <a:spcPts val="1600"/>
              </a:spcBef>
              <a:spcAft>
                <a:spcPts val="0"/>
              </a:spcAft>
              <a:buNone/>
            </a:pPr>
            <a:r>
              <a:rPr lang="en"/>
              <a:t>Reduce → Group by hash value</a:t>
            </a:r>
            <a:endParaRPr/>
          </a:p>
          <a:p>
            <a:pPr indent="0" lvl="0" marL="0" rtl="0" algn="l">
              <a:spcBef>
                <a:spcPts val="1600"/>
              </a:spcBef>
              <a:spcAft>
                <a:spcPts val="0"/>
              </a:spcAft>
              <a:buNone/>
            </a:pPr>
            <a:r>
              <a:rPr lang="en"/>
              <a:t>Map → Calculate offsets</a:t>
            </a:r>
            <a:endParaRPr/>
          </a:p>
          <a:p>
            <a:pPr indent="0" lvl="0" marL="0" rtl="0" algn="l">
              <a:spcBef>
                <a:spcPts val="1600"/>
              </a:spcBef>
              <a:spcAft>
                <a:spcPts val="0"/>
              </a:spcAft>
              <a:buNone/>
            </a:pPr>
            <a:r>
              <a:rPr lang="en"/>
              <a:t>Reduce → Align offsets</a:t>
            </a:r>
            <a:endParaRPr/>
          </a:p>
          <a:p>
            <a:pPr indent="0" lvl="0" marL="0" rtl="0" algn="l">
              <a:spcBef>
                <a:spcPts val="1600"/>
              </a:spcBef>
              <a:spcAft>
                <a:spcPts val="1600"/>
              </a:spcAft>
              <a:buNone/>
            </a:pPr>
            <a:r>
              <a:t/>
            </a:r>
            <a:endParaRPr/>
          </a:p>
        </p:txBody>
      </p:sp>
      <p:sp>
        <p:nvSpPr>
          <p:cNvPr id="589" name="Google Shape;589;p58"/>
          <p:cNvSpPr/>
          <p:nvPr/>
        </p:nvSpPr>
        <p:spPr>
          <a:xfrm>
            <a:off x="5543764" y="1817725"/>
            <a:ext cx="6156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0" name="Google Shape;590;p58"/>
          <p:cNvSpPr/>
          <p:nvPr/>
        </p:nvSpPr>
        <p:spPr>
          <a:xfrm>
            <a:off x="5548036" y="1164575"/>
            <a:ext cx="6156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1" name="Google Shape;591;p58"/>
          <p:cNvSpPr/>
          <p:nvPr/>
        </p:nvSpPr>
        <p:spPr>
          <a:xfrm>
            <a:off x="4700557" y="116457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sp>
        <p:nvSpPr>
          <p:cNvPr id="592" name="Google Shape;592;p58"/>
          <p:cNvSpPr txBox="1"/>
          <p:nvPr/>
        </p:nvSpPr>
        <p:spPr>
          <a:xfrm>
            <a:off x="4700550" y="2333925"/>
            <a:ext cx="2616600" cy="69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Align hashes by same offset</a:t>
            </a:r>
            <a:endParaRPr/>
          </a:p>
          <a:p>
            <a:pPr indent="0" lvl="0" marL="0" rtl="0" algn="l">
              <a:spcBef>
                <a:spcPts val="0"/>
              </a:spcBef>
              <a:spcAft>
                <a:spcPts val="0"/>
              </a:spcAft>
              <a:buNone/>
            </a:pPr>
            <a:r>
              <a:rPr lang="en"/>
              <a:t>   (G - G = H - H = I - I….)</a:t>
            </a:r>
            <a:endParaRPr/>
          </a:p>
        </p:txBody>
      </p:sp>
      <p:sp>
        <p:nvSpPr>
          <p:cNvPr id="593" name="Google Shape;593;p58"/>
          <p:cNvSpPr txBox="1"/>
          <p:nvPr/>
        </p:nvSpPr>
        <p:spPr>
          <a:xfrm>
            <a:off x="4696825" y="1303900"/>
            <a:ext cx="2356200" cy="1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A B C D E F </a:t>
            </a:r>
            <a:r>
              <a:rPr b="1" lang="en" sz="1000"/>
              <a:t>G H I J K L</a:t>
            </a:r>
            <a:r>
              <a:rPr lang="en" sz="1000"/>
              <a:t> M N O P Q R </a:t>
            </a:r>
            <a:endParaRPr sz="1000"/>
          </a:p>
        </p:txBody>
      </p:sp>
      <p:grpSp>
        <p:nvGrpSpPr>
          <p:cNvPr id="594" name="Google Shape;594;p58"/>
          <p:cNvGrpSpPr/>
          <p:nvPr/>
        </p:nvGrpSpPr>
        <p:grpSpPr>
          <a:xfrm>
            <a:off x="5337725" y="1817725"/>
            <a:ext cx="2432400" cy="357600"/>
            <a:chOff x="124825" y="1817725"/>
            <a:chExt cx="2432400" cy="357600"/>
          </a:xfrm>
        </p:grpSpPr>
        <p:sp>
          <p:nvSpPr>
            <p:cNvPr id="595" name="Google Shape;595;p58"/>
            <p:cNvSpPr/>
            <p:nvPr/>
          </p:nvSpPr>
          <p:spPr>
            <a:xfrm>
              <a:off x="201102" y="181772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Database Song</a:t>
              </a:r>
              <a:endParaRPr/>
            </a:p>
          </p:txBody>
        </p:sp>
        <p:sp>
          <p:nvSpPr>
            <p:cNvPr id="596" name="Google Shape;596;p58"/>
            <p:cNvSpPr txBox="1"/>
            <p:nvPr/>
          </p:nvSpPr>
          <p:spPr>
            <a:xfrm>
              <a:off x="124825" y="1999825"/>
              <a:ext cx="2432400" cy="1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Z </a:t>
              </a:r>
              <a:r>
                <a:rPr b="1" lang="en" sz="1000"/>
                <a:t>G H I J K L</a:t>
              </a:r>
              <a:r>
                <a:rPr lang="en" sz="1000"/>
                <a:t> Y K J M N P Q W E R F</a:t>
              </a:r>
              <a:endParaRPr sz="1000"/>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sp>
        <p:nvSpPr>
          <p:cNvPr id="601" name="Google Shape;601;p5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Pipeline</a:t>
            </a:r>
            <a:endParaRPr/>
          </a:p>
        </p:txBody>
      </p:sp>
      <p:sp>
        <p:nvSpPr>
          <p:cNvPr id="602" name="Google Shape;602;p59"/>
          <p:cNvSpPr txBox="1"/>
          <p:nvPr>
            <p:ph idx="1" type="body"/>
          </p:nvPr>
        </p:nvSpPr>
        <p:spPr>
          <a:xfrm>
            <a:off x="311700" y="847675"/>
            <a:ext cx="3371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 of S3 Fingerprint Files</a:t>
            </a:r>
            <a:endParaRPr/>
          </a:p>
          <a:p>
            <a:pPr indent="0" lvl="0" marL="0" rtl="0" algn="l">
              <a:spcBef>
                <a:spcPts val="1600"/>
              </a:spcBef>
              <a:spcAft>
                <a:spcPts val="0"/>
              </a:spcAft>
              <a:buNone/>
            </a:pPr>
            <a:r>
              <a:rPr lang="en"/>
              <a:t>Map → Download</a:t>
            </a:r>
            <a:endParaRPr/>
          </a:p>
          <a:p>
            <a:pPr indent="0" lvl="0" marL="0" rtl="0" algn="l">
              <a:spcBef>
                <a:spcPts val="1600"/>
              </a:spcBef>
              <a:spcAft>
                <a:spcPts val="0"/>
              </a:spcAft>
              <a:buNone/>
            </a:pPr>
            <a:r>
              <a:rPr lang="en"/>
              <a:t>Reduce → Group by hash value</a:t>
            </a:r>
            <a:endParaRPr/>
          </a:p>
          <a:p>
            <a:pPr indent="0" lvl="0" marL="0" rtl="0" algn="l">
              <a:spcBef>
                <a:spcPts val="1600"/>
              </a:spcBef>
              <a:spcAft>
                <a:spcPts val="0"/>
              </a:spcAft>
              <a:buNone/>
            </a:pPr>
            <a:r>
              <a:rPr lang="en"/>
              <a:t>Map → Calculate offsets</a:t>
            </a:r>
            <a:endParaRPr/>
          </a:p>
          <a:p>
            <a:pPr indent="0" lvl="0" marL="0" rtl="0" algn="l">
              <a:spcBef>
                <a:spcPts val="1600"/>
              </a:spcBef>
              <a:spcAft>
                <a:spcPts val="0"/>
              </a:spcAft>
              <a:buNone/>
            </a:pPr>
            <a:r>
              <a:rPr lang="en"/>
              <a:t>Reduce → Align offsets</a:t>
            </a:r>
            <a:endParaRPr/>
          </a:p>
          <a:p>
            <a:pPr indent="0" lvl="0" marL="0" rtl="0" algn="l">
              <a:spcBef>
                <a:spcPts val="1600"/>
              </a:spcBef>
              <a:spcAft>
                <a:spcPts val="0"/>
              </a:spcAft>
              <a:buNone/>
            </a:pPr>
            <a:r>
              <a:rPr lang="en"/>
              <a:t>Map → Get time range matches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603" name="Google Shape;603;p59"/>
          <p:cNvSpPr txBox="1"/>
          <p:nvPr/>
        </p:nvSpPr>
        <p:spPr>
          <a:xfrm>
            <a:off x="3701100" y="2546050"/>
            <a:ext cx="4944000" cy="694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2"/>
            </a:pPr>
            <a:r>
              <a:rPr lang="en"/>
              <a:t>Find time range matches by smoothing out hashes and only taking chunks above a threshold (low pass filter)</a:t>
            </a:r>
            <a:endParaRPr/>
          </a:p>
        </p:txBody>
      </p:sp>
      <p:grpSp>
        <p:nvGrpSpPr>
          <p:cNvPr id="604" name="Google Shape;604;p59"/>
          <p:cNvGrpSpPr/>
          <p:nvPr/>
        </p:nvGrpSpPr>
        <p:grpSpPr>
          <a:xfrm>
            <a:off x="3271357" y="1621775"/>
            <a:ext cx="2285100" cy="258300"/>
            <a:chOff x="3042757" y="1164575"/>
            <a:chExt cx="2285100" cy="258300"/>
          </a:xfrm>
        </p:grpSpPr>
        <p:sp>
          <p:nvSpPr>
            <p:cNvPr id="605" name="Google Shape;605;p59"/>
            <p:cNvSpPr/>
            <p:nvPr/>
          </p:nvSpPr>
          <p:spPr>
            <a:xfrm>
              <a:off x="32832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6" name="Google Shape;606;p59"/>
            <p:cNvSpPr/>
            <p:nvPr/>
          </p:nvSpPr>
          <p:spPr>
            <a:xfrm>
              <a:off x="35118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7" name="Google Shape;607;p59"/>
            <p:cNvSpPr/>
            <p:nvPr/>
          </p:nvSpPr>
          <p:spPr>
            <a:xfrm>
              <a:off x="39690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8" name="Google Shape;608;p59"/>
            <p:cNvSpPr/>
            <p:nvPr/>
          </p:nvSpPr>
          <p:spPr>
            <a:xfrm>
              <a:off x="40452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9" name="Google Shape;609;p59"/>
            <p:cNvSpPr/>
            <p:nvPr/>
          </p:nvSpPr>
          <p:spPr>
            <a:xfrm>
              <a:off x="41214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0" name="Google Shape;610;p59"/>
            <p:cNvSpPr/>
            <p:nvPr/>
          </p:nvSpPr>
          <p:spPr>
            <a:xfrm>
              <a:off x="41976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1" name="Google Shape;611;p59"/>
            <p:cNvSpPr/>
            <p:nvPr/>
          </p:nvSpPr>
          <p:spPr>
            <a:xfrm>
              <a:off x="43500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2" name="Google Shape;612;p59"/>
            <p:cNvSpPr/>
            <p:nvPr/>
          </p:nvSpPr>
          <p:spPr>
            <a:xfrm>
              <a:off x="44262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3" name="Google Shape;613;p59"/>
            <p:cNvSpPr/>
            <p:nvPr/>
          </p:nvSpPr>
          <p:spPr>
            <a:xfrm>
              <a:off x="3042757" y="116457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grpSp>
      <p:cxnSp>
        <p:nvCxnSpPr>
          <p:cNvPr id="614" name="Google Shape;614;p59"/>
          <p:cNvCxnSpPr/>
          <p:nvPr/>
        </p:nvCxnSpPr>
        <p:spPr>
          <a:xfrm flipH="1" rot="10800000">
            <a:off x="5556457" y="1748225"/>
            <a:ext cx="427500" cy="2700"/>
          </a:xfrm>
          <a:prstGeom prst="straightConnector1">
            <a:avLst/>
          </a:prstGeom>
          <a:noFill/>
          <a:ln cap="flat" cmpd="sng" w="9525">
            <a:solidFill>
              <a:schemeClr val="dk2"/>
            </a:solidFill>
            <a:prstDash val="solid"/>
            <a:round/>
            <a:headEnd len="med" w="med" type="none"/>
            <a:tailEnd len="med" w="med" type="triangle"/>
          </a:ln>
        </p:spPr>
      </p:cxnSp>
      <p:sp>
        <p:nvSpPr>
          <p:cNvPr id="615" name="Google Shape;615;p59"/>
          <p:cNvSpPr/>
          <p:nvPr/>
        </p:nvSpPr>
        <p:spPr>
          <a:xfrm>
            <a:off x="6411350" y="1644950"/>
            <a:ext cx="2272225" cy="227225"/>
          </a:xfrm>
          <a:custGeom>
            <a:rect b="b" l="l" r="r" t="t"/>
            <a:pathLst>
              <a:path extrusionOk="0" h="9089" w="90889">
                <a:moveTo>
                  <a:pt x="0" y="9089"/>
                </a:moveTo>
                <a:lnTo>
                  <a:pt x="7437" y="7023"/>
                </a:lnTo>
                <a:lnTo>
                  <a:pt x="14460" y="8676"/>
                </a:lnTo>
                <a:lnTo>
                  <a:pt x="21483" y="6610"/>
                </a:lnTo>
                <a:lnTo>
                  <a:pt x="30159" y="8676"/>
                </a:lnTo>
                <a:lnTo>
                  <a:pt x="37595" y="8676"/>
                </a:lnTo>
                <a:lnTo>
                  <a:pt x="40900" y="4958"/>
                </a:lnTo>
                <a:lnTo>
                  <a:pt x="45032" y="1653"/>
                </a:lnTo>
                <a:lnTo>
                  <a:pt x="51229" y="0"/>
                </a:lnTo>
                <a:lnTo>
                  <a:pt x="61144" y="0"/>
                </a:lnTo>
                <a:lnTo>
                  <a:pt x="67341" y="2892"/>
                </a:lnTo>
                <a:lnTo>
                  <a:pt x="72712" y="6197"/>
                </a:lnTo>
                <a:lnTo>
                  <a:pt x="76843" y="8676"/>
                </a:lnTo>
                <a:lnTo>
                  <a:pt x="84692" y="8263"/>
                </a:lnTo>
                <a:lnTo>
                  <a:pt x="90889" y="8263"/>
                </a:lnTo>
                <a:close/>
              </a:path>
            </a:pathLst>
          </a:custGeom>
          <a:gradFill>
            <a:gsLst>
              <a:gs pos="0">
                <a:srgbClr val="FDECDB"/>
              </a:gs>
              <a:gs pos="100000">
                <a:srgbClr val="F0A963"/>
              </a:gs>
            </a:gsLst>
            <a:lin ang="5400012" scaled="0"/>
          </a:gradFill>
          <a:ln cap="flat" cmpd="sng" w="9525">
            <a:solidFill>
              <a:schemeClr val="dk2"/>
            </a:solidFill>
            <a:prstDash val="solid"/>
            <a:round/>
            <a:headEnd len="med" w="med" type="none"/>
            <a:tailEnd len="med" w="med" type="none"/>
          </a:ln>
        </p:spPr>
      </p:sp>
      <p:sp>
        <p:nvSpPr>
          <p:cNvPr id="616" name="Google Shape;616;p59"/>
          <p:cNvSpPr/>
          <p:nvPr/>
        </p:nvSpPr>
        <p:spPr>
          <a:xfrm>
            <a:off x="6376957" y="162177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cxnSp>
        <p:nvCxnSpPr>
          <p:cNvPr id="617" name="Google Shape;617;p59"/>
          <p:cNvCxnSpPr/>
          <p:nvPr/>
        </p:nvCxnSpPr>
        <p:spPr>
          <a:xfrm flipH="1" rot="10800000">
            <a:off x="6132500" y="1810325"/>
            <a:ext cx="2912700" cy="10200"/>
          </a:xfrm>
          <a:prstGeom prst="straightConnector1">
            <a:avLst/>
          </a:prstGeom>
          <a:noFill/>
          <a:ln cap="flat" cmpd="sng" w="28575">
            <a:solidFill>
              <a:schemeClr val="dk2"/>
            </a:solidFill>
            <a:prstDash val="dash"/>
            <a:round/>
            <a:headEnd len="med" w="med" type="none"/>
            <a:tailEnd len="med" w="med" type="none"/>
          </a:ln>
        </p:spPr>
      </p:cxnSp>
      <p:cxnSp>
        <p:nvCxnSpPr>
          <p:cNvPr id="618" name="Google Shape;618;p59"/>
          <p:cNvCxnSpPr/>
          <p:nvPr/>
        </p:nvCxnSpPr>
        <p:spPr>
          <a:xfrm>
            <a:off x="7423525" y="1469375"/>
            <a:ext cx="10200" cy="650700"/>
          </a:xfrm>
          <a:prstGeom prst="straightConnector1">
            <a:avLst/>
          </a:prstGeom>
          <a:noFill/>
          <a:ln cap="flat" cmpd="sng" w="9525">
            <a:solidFill>
              <a:schemeClr val="dk2"/>
            </a:solidFill>
            <a:prstDash val="solid"/>
            <a:round/>
            <a:headEnd len="med" w="med" type="none"/>
            <a:tailEnd len="med" w="med" type="none"/>
          </a:ln>
        </p:spPr>
      </p:cxnSp>
      <p:cxnSp>
        <p:nvCxnSpPr>
          <p:cNvPr id="619" name="Google Shape;619;p59"/>
          <p:cNvCxnSpPr/>
          <p:nvPr/>
        </p:nvCxnSpPr>
        <p:spPr>
          <a:xfrm>
            <a:off x="8216300" y="1469375"/>
            <a:ext cx="10200" cy="650700"/>
          </a:xfrm>
          <a:prstGeom prst="straightConnector1">
            <a:avLst/>
          </a:prstGeom>
          <a:noFill/>
          <a:ln cap="flat" cmpd="sng" w="9525">
            <a:solidFill>
              <a:schemeClr val="dk2"/>
            </a:solidFill>
            <a:prstDash val="solid"/>
            <a:round/>
            <a:headEnd len="med" w="med" type="none"/>
            <a:tailEnd len="med" w="med" type="none"/>
          </a:ln>
        </p:spPr>
      </p:cxnSp>
      <p:sp>
        <p:nvSpPr>
          <p:cNvPr id="620" name="Google Shape;620;p59"/>
          <p:cNvSpPr/>
          <p:nvPr/>
        </p:nvSpPr>
        <p:spPr>
          <a:xfrm rot="-5400000">
            <a:off x="7705800" y="1827550"/>
            <a:ext cx="251400" cy="795300"/>
          </a:xfrm>
          <a:prstGeom prst="leftBrace">
            <a:avLst>
              <a:gd fmla="val 54276"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6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Pipeline</a:t>
            </a:r>
            <a:endParaRPr/>
          </a:p>
        </p:txBody>
      </p:sp>
      <p:sp>
        <p:nvSpPr>
          <p:cNvPr id="626" name="Google Shape;626;p60"/>
          <p:cNvSpPr txBox="1"/>
          <p:nvPr>
            <p:ph idx="1" type="body"/>
          </p:nvPr>
        </p:nvSpPr>
        <p:spPr>
          <a:xfrm>
            <a:off x="311700" y="847675"/>
            <a:ext cx="3371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 of S3 Fingerprint Files</a:t>
            </a:r>
            <a:endParaRPr/>
          </a:p>
          <a:p>
            <a:pPr indent="0" lvl="0" marL="0" rtl="0" algn="l">
              <a:spcBef>
                <a:spcPts val="1600"/>
              </a:spcBef>
              <a:spcAft>
                <a:spcPts val="0"/>
              </a:spcAft>
              <a:buNone/>
            </a:pPr>
            <a:r>
              <a:rPr lang="en"/>
              <a:t>Map → Download</a:t>
            </a:r>
            <a:endParaRPr/>
          </a:p>
          <a:p>
            <a:pPr indent="0" lvl="0" marL="0" rtl="0" algn="l">
              <a:spcBef>
                <a:spcPts val="1600"/>
              </a:spcBef>
              <a:spcAft>
                <a:spcPts val="0"/>
              </a:spcAft>
              <a:buNone/>
            </a:pPr>
            <a:r>
              <a:rPr lang="en"/>
              <a:t>Reduce → Group by hash value</a:t>
            </a:r>
            <a:endParaRPr/>
          </a:p>
          <a:p>
            <a:pPr indent="0" lvl="0" marL="0" rtl="0" algn="l">
              <a:spcBef>
                <a:spcPts val="1600"/>
              </a:spcBef>
              <a:spcAft>
                <a:spcPts val="0"/>
              </a:spcAft>
              <a:buNone/>
            </a:pPr>
            <a:r>
              <a:rPr lang="en"/>
              <a:t>Map → Calculate offsets</a:t>
            </a:r>
            <a:endParaRPr/>
          </a:p>
          <a:p>
            <a:pPr indent="0" lvl="0" marL="0" rtl="0" algn="l">
              <a:spcBef>
                <a:spcPts val="1600"/>
              </a:spcBef>
              <a:spcAft>
                <a:spcPts val="0"/>
              </a:spcAft>
              <a:buNone/>
            </a:pPr>
            <a:r>
              <a:rPr lang="en"/>
              <a:t>Reduce → Align offsets</a:t>
            </a:r>
            <a:endParaRPr/>
          </a:p>
          <a:p>
            <a:pPr indent="0" lvl="0" marL="0" rtl="0" algn="l">
              <a:spcBef>
                <a:spcPts val="1600"/>
              </a:spcBef>
              <a:spcAft>
                <a:spcPts val="0"/>
              </a:spcAft>
              <a:buNone/>
            </a:pPr>
            <a:r>
              <a:rPr lang="en"/>
              <a:t>Map → Get time range matches</a:t>
            </a:r>
            <a:endParaRPr/>
          </a:p>
          <a:p>
            <a:pPr indent="0" lvl="0" marL="0" rtl="0" algn="l">
              <a:spcBef>
                <a:spcPts val="1600"/>
              </a:spcBef>
              <a:spcAft>
                <a:spcPts val="0"/>
              </a:spcAft>
              <a:buNone/>
            </a:pPr>
            <a:r>
              <a:rPr lang="en"/>
              <a:t>Reduce → Group by clip name</a:t>
            </a:r>
            <a:endParaRPr/>
          </a:p>
          <a:p>
            <a:pPr indent="0" lvl="0" marL="0" rtl="0" algn="l">
              <a:spcBef>
                <a:spcPts val="1600"/>
              </a:spcBef>
              <a:spcAft>
                <a:spcPts val="0"/>
              </a:spcAft>
              <a:buNone/>
            </a:pPr>
            <a:r>
              <a:rPr lang="en"/>
              <a:t>Map → Save to S3</a:t>
            </a:r>
            <a:endParaRPr/>
          </a:p>
          <a:p>
            <a:pPr indent="0" lvl="0" marL="0" rtl="0" algn="l">
              <a:spcBef>
                <a:spcPts val="1600"/>
              </a:spcBef>
              <a:spcAft>
                <a:spcPts val="1600"/>
              </a:spcAft>
              <a:buNone/>
            </a:pPr>
            <a:r>
              <a:t/>
            </a:r>
            <a:endParaRPr/>
          </a:p>
        </p:txBody>
      </p:sp>
      <p:pic>
        <p:nvPicPr>
          <p:cNvPr id="627" name="Google Shape;627;p60"/>
          <p:cNvPicPr preferRelativeResize="0"/>
          <p:nvPr/>
        </p:nvPicPr>
        <p:blipFill>
          <a:blip r:embed="rId3">
            <a:alphaModFix/>
          </a:blip>
          <a:stretch>
            <a:fillRect/>
          </a:stretch>
        </p:blipFill>
        <p:spPr>
          <a:xfrm>
            <a:off x="3936783" y="662102"/>
            <a:ext cx="4399142" cy="3416399"/>
          </a:xfrm>
          <a:prstGeom prst="rect">
            <a:avLst/>
          </a:prstGeom>
          <a:noFill/>
          <a:ln cap="flat" cmpd="sng" w="9525">
            <a:solidFill>
              <a:schemeClr val="dk2"/>
            </a:solidFill>
            <a:prstDash val="solid"/>
            <a:round/>
            <a:headEnd len="sm" w="sm" type="none"/>
            <a:tailEnd len="sm" w="sm" type="none"/>
          </a:ln>
        </p:spPr>
      </p:pic>
      <p:pic>
        <p:nvPicPr>
          <p:cNvPr id="628" name="Google Shape;628;p60"/>
          <p:cNvPicPr preferRelativeResize="0"/>
          <p:nvPr/>
        </p:nvPicPr>
        <p:blipFill>
          <a:blip r:embed="rId3">
            <a:alphaModFix/>
          </a:blip>
          <a:stretch>
            <a:fillRect/>
          </a:stretch>
        </p:blipFill>
        <p:spPr>
          <a:xfrm>
            <a:off x="4183083" y="929277"/>
            <a:ext cx="4399142" cy="3416399"/>
          </a:xfrm>
          <a:prstGeom prst="rect">
            <a:avLst/>
          </a:prstGeom>
          <a:noFill/>
          <a:ln cap="flat" cmpd="sng" w="9525">
            <a:solidFill>
              <a:schemeClr val="dk2"/>
            </a:solidFill>
            <a:prstDash val="solid"/>
            <a:round/>
            <a:headEnd len="sm" w="sm" type="none"/>
            <a:tailEnd len="sm" w="sm" type="none"/>
          </a:ln>
        </p:spPr>
      </p:pic>
      <p:pic>
        <p:nvPicPr>
          <p:cNvPr id="629" name="Google Shape;629;p60"/>
          <p:cNvPicPr preferRelativeResize="0"/>
          <p:nvPr/>
        </p:nvPicPr>
        <p:blipFill>
          <a:blip r:embed="rId3">
            <a:alphaModFix/>
          </a:blip>
          <a:stretch>
            <a:fillRect/>
          </a:stretch>
        </p:blipFill>
        <p:spPr>
          <a:xfrm>
            <a:off x="4433158" y="1217302"/>
            <a:ext cx="4399142" cy="3416399"/>
          </a:xfrm>
          <a:prstGeom prst="rect">
            <a:avLst/>
          </a:prstGeom>
          <a:noFill/>
          <a:ln cap="flat" cmpd="sng" w="9525">
            <a:solidFill>
              <a:schemeClr val="dk2"/>
            </a:solidFill>
            <a:prstDash val="solid"/>
            <a:round/>
            <a:headEnd len="sm" w="sm" type="none"/>
            <a:tailEnd len="sm" w="sm" type="none"/>
          </a:ln>
        </p:spPr>
      </p:pic>
      <p:sp>
        <p:nvSpPr>
          <p:cNvPr id="630" name="Google Shape;630;p60"/>
          <p:cNvSpPr txBox="1"/>
          <p:nvPr>
            <p:ph idx="1" type="body"/>
          </p:nvPr>
        </p:nvSpPr>
        <p:spPr>
          <a:xfrm>
            <a:off x="7496925" y="4575775"/>
            <a:ext cx="1716600" cy="30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hlinkClick r:id="rId4"/>
              </a:rPr>
              <a:t>http://bit.ly/dup-detect</a:t>
            </a:r>
            <a:endParaRPr sz="1200"/>
          </a:p>
          <a:p>
            <a:pPr indent="0" lvl="0" marL="0" rtl="0" algn="ctr">
              <a:spcBef>
                <a:spcPts val="1600"/>
              </a:spcBef>
              <a:spcAft>
                <a:spcPts val="0"/>
              </a:spcAft>
              <a:buNone/>
            </a:pPr>
            <a:r>
              <a:t/>
            </a:r>
            <a:endParaRPr sz="1200"/>
          </a:p>
          <a:p>
            <a:pPr indent="0" lvl="0" marL="0" rtl="0" algn="ctr">
              <a:spcBef>
                <a:spcPts val="1600"/>
              </a:spcBef>
              <a:spcAft>
                <a:spcPts val="0"/>
              </a:spcAft>
              <a:buNone/>
            </a:pPr>
            <a:r>
              <a:t/>
            </a:r>
            <a:endParaRPr sz="1200"/>
          </a:p>
          <a:p>
            <a:pPr indent="0" lvl="0" marL="0" rtl="0" algn="ctr">
              <a:spcBef>
                <a:spcPts val="1600"/>
              </a:spcBef>
              <a:spcAft>
                <a:spcPts val="1600"/>
              </a:spcAft>
              <a:buNone/>
            </a:pPr>
            <a:r>
              <a:t/>
            </a: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61"/>
          <p:cNvSpPr txBox="1"/>
          <p:nvPr>
            <p:ph idx="4294967295" type="subTitle"/>
          </p:nvPr>
        </p:nvSpPr>
        <p:spPr>
          <a:xfrm>
            <a:off x="3167250" y="1007850"/>
            <a:ext cx="3541500" cy="312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9E9E9E"/>
                </a:solidFill>
              </a:rPr>
              <a:t>Introduction</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Looking for a Solution</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Existing Tools</a:t>
            </a:r>
            <a:endParaRPr sz="2400">
              <a:solidFill>
                <a:srgbClr val="9E9E9E"/>
              </a:solidFill>
            </a:endParaRPr>
          </a:p>
          <a:p>
            <a:pPr indent="0" lvl="0" marL="0" rtl="0" algn="l">
              <a:lnSpc>
                <a:spcPct val="115000"/>
              </a:lnSpc>
              <a:spcBef>
                <a:spcPts val="0"/>
              </a:spcBef>
              <a:spcAft>
                <a:spcPts val="0"/>
              </a:spcAft>
              <a:buNone/>
            </a:pPr>
            <a:r>
              <a:rPr b="1" lang="en" sz="2400">
                <a:latin typeface="Roboto"/>
                <a:ea typeface="Roboto"/>
                <a:cs typeface="Roboto"/>
                <a:sym typeface="Roboto"/>
              </a:rPr>
              <a:t>Our Solution</a:t>
            </a:r>
            <a:endParaRPr b="1" sz="2400">
              <a:latin typeface="Roboto"/>
              <a:ea typeface="Roboto"/>
              <a:cs typeface="Roboto"/>
              <a:sym typeface="Roboto"/>
            </a:endParaRPr>
          </a:p>
          <a:p>
            <a:pPr indent="0" lvl="0" marL="457200" rtl="0" algn="l">
              <a:lnSpc>
                <a:spcPct val="115000"/>
              </a:lnSpc>
              <a:spcBef>
                <a:spcPts val="0"/>
              </a:spcBef>
              <a:spcAft>
                <a:spcPts val="0"/>
              </a:spcAft>
              <a:buNone/>
            </a:pPr>
            <a:r>
              <a:rPr lang="en" sz="2000">
                <a:solidFill>
                  <a:srgbClr val="9E9E9E"/>
                </a:solidFill>
              </a:rPr>
              <a:t>Algorithm</a:t>
            </a:r>
            <a:endParaRPr sz="2000">
              <a:solidFill>
                <a:srgbClr val="9E9E9E"/>
              </a:solidFill>
            </a:endParaRPr>
          </a:p>
          <a:p>
            <a:pPr indent="0" lvl="0" marL="457200" rtl="0" algn="l">
              <a:lnSpc>
                <a:spcPct val="115000"/>
              </a:lnSpc>
              <a:spcBef>
                <a:spcPts val="0"/>
              </a:spcBef>
              <a:spcAft>
                <a:spcPts val="0"/>
              </a:spcAft>
              <a:buNone/>
            </a:pPr>
            <a:r>
              <a:rPr b="1" lang="en" sz="2000">
                <a:latin typeface="Roboto"/>
                <a:ea typeface="Roboto"/>
                <a:cs typeface="Roboto"/>
                <a:sym typeface="Roboto"/>
              </a:rPr>
              <a:t>Infrastructure</a:t>
            </a:r>
            <a:endParaRPr b="1" sz="2000">
              <a:latin typeface="Roboto"/>
              <a:ea typeface="Roboto"/>
              <a:cs typeface="Roboto"/>
              <a:sym typeface="Roboto"/>
            </a:endParaRPr>
          </a:p>
          <a:p>
            <a:pPr indent="0" lvl="0" marL="0" rtl="0" algn="l">
              <a:lnSpc>
                <a:spcPct val="115000"/>
              </a:lnSpc>
              <a:spcBef>
                <a:spcPts val="0"/>
              </a:spcBef>
              <a:spcAft>
                <a:spcPts val="0"/>
              </a:spcAft>
              <a:buNone/>
            </a:pPr>
            <a:r>
              <a:rPr lang="en" sz="2400">
                <a:solidFill>
                  <a:srgbClr val="9E9E9E"/>
                </a:solidFill>
              </a:rPr>
              <a:t>Results</a:t>
            </a:r>
            <a:endParaRPr sz="2400">
              <a:solidFill>
                <a:srgbClr val="9E9E9E"/>
              </a:solidFill>
            </a:endParaRPr>
          </a:p>
        </p:txBody>
      </p:sp>
      <p:sp>
        <p:nvSpPr>
          <p:cNvPr id="636" name="Google Shape;636;p61"/>
          <p:cNvSpPr/>
          <p:nvPr/>
        </p:nvSpPr>
        <p:spPr>
          <a:xfrm>
            <a:off x="2446125" y="3174125"/>
            <a:ext cx="579300" cy="2433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6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pic>
        <p:nvPicPr>
          <p:cNvPr id="642" name="Google Shape;642;p62"/>
          <p:cNvPicPr preferRelativeResize="0"/>
          <p:nvPr/>
        </p:nvPicPr>
        <p:blipFill rotWithShape="1">
          <a:blip r:embed="rId3">
            <a:alphaModFix/>
          </a:blip>
          <a:srcRect b="6036" l="33743" r="29208" t="11270"/>
          <a:stretch/>
        </p:blipFill>
        <p:spPr>
          <a:xfrm>
            <a:off x="4026269" y="1658850"/>
            <a:ext cx="1426200" cy="1825800"/>
          </a:xfrm>
          <a:prstGeom prst="rect">
            <a:avLst/>
          </a:prstGeom>
          <a:noFill/>
          <a:ln>
            <a:noFill/>
          </a:ln>
        </p:spPr>
      </p:pic>
      <p:pic>
        <p:nvPicPr>
          <p:cNvPr id="643" name="Google Shape;643;p62"/>
          <p:cNvPicPr preferRelativeResize="0"/>
          <p:nvPr/>
        </p:nvPicPr>
        <p:blipFill>
          <a:blip r:embed="rId4">
            <a:alphaModFix/>
          </a:blip>
          <a:stretch>
            <a:fillRect/>
          </a:stretch>
        </p:blipFill>
        <p:spPr>
          <a:xfrm>
            <a:off x="729887" y="1943075"/>
            <a:ext cx="2363800" cy="1257350"/>
          </a:xfrm>
          <a:prstGeom prst="rect">
            <a:avLst/>
          </a:prstGeom>
          <a:noFill/>
          <a:ln>
            <a:noFill/>
          </a:ln>
        </p:spPr>
      </p:pic>
      <p:grpSp>
        <p:nvGrpSpPr>
          <p:cNvPr id="644" name="Google Shape;644;p62"/>
          <p:cNvGrpSpPr/>
          <p:nvPr/>
        </p:nvGrpSpPr>
        <p:grpSpPr>
          <a:xfrm>
            <a:off x="6610781" y="1439100"/>
            <a:ext cx="1990725" cy="2265300"/>
            <a:chOff x="790988" y="945000"/>
            <a:chExt cx="1990725" cy="2265300"/>
          </a:xfrm>
        </p:grpSpPr>
        <p:pic>
          <p:nvPicPr>
            <p:cNvPr id="645" name="Google Shape;645;p62"/>
            <p:cNvPicPr preferRelativeResize="0"/>
            <p:nvPr/>
          </p:nvPicPr>
          <p:blipFill>
            <a:blip r:embed="rId5">
              <a:alphaModFix/>
            </a:blip>
            <a:stretch>
              <a:fillRect/>
            </a:stretch>
          </p:blipFill>
          <p:spPr>
            <a:xfrm>
              <a:off x="790988" y="945000"/>
              <a:ext cx="1990725" cy="1943100"/>
            </a:xfrm>
            <a:prstGeom prst="rect">
              <a:avLst/>
            </a:prstGeom>
            <a:noFill/>
            <a:ln>
              <a:noFill/>
            </a:ln>
          </p:spPr>
        </p:pic>
        <p:sp>
          <p:nvSpPr>
            <p:cNvPr id="646" name="Google Shape;646;p62"/>
            <p:cNvSpPr txBox="1"/>
            <p:nvPr/>
          </p:nvSpPr>
          <p:spPr>
            <a:xfrm>
              <a:off x="1213513" y="2888100"/>
              <a:ext cx="1145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Kubernetes</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0" name="Shape 650"/>
        <p:cNvGrpSpPr/>
        <p:nvPr/>
      </p:nvGrpSpPr>
      <p:grpSpPr>
        <a:xfrm>
          <a:off x="0" y="0"/>
          <a:ext cx="0" cy="0"/>
          <a:chOff x="0" y="0"/>
          <a:chExt cx="0" cy="0"/>
        </a:xfrm>
      </p:grpSpPr>
      <p:sp>
        <p:nvSpPr>
          <p:cNvPr id="651" name="Google Shape;651;p6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652" name="Google Shape;652;p63"/>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653" name="Google Shape;653;p63"/>
          <p:cNvGrpSpPr/>
          <p:nvPr/>
        </p:nvGrpSpPr>
        <p:grpSpPr>
          <a:xfrm>
            <a:off x="496446" y="2833693"/>
            <a:ext cx="994509" cy="1487654"/>
            <a:chOff x="7028300" y="1590925"/>
            <a:chExt cx="1635975" cy="2682875"/>
          </a:xfrm>
        </p:grpSpPr>
        <p:grpSp>
          <p:nvGrpSpPr>
            <p:cNvPr id="654" name="Google Shape;654;p63"/>
            <p:cNvGrpSpPr/>
            <p:nvPr/>
          </p:nvGrpSpPr>
          <p:grpSpPr>
            <a:xfrm>
              <a:off x="7180125" y="1590925"/>
              <a:ext cx="1073100" cy="2682875"/>
              <a:chOff x="3607725" y="1796025"/>
              <a:chExt cx="1073100" cy="2682875"/>
            </a:xfrm>
          </p:grpSpPr>
          <p:sp>
            <p:nvSpPr>
              <p:cNvPr id="655" name="Google Shape;655;p63"/>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6" name="Google Shape;656;p63"/>
              <p:cNvCxnSpPr>
                <a:stCxn id="655"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657" name="Google Shape;657;p63"/>
              <p:cNvCxnSpPr/>
              <p:nvPr/>
            </p:nvCxnSpPr>
            <p:spPr>
              <a:xfrm rot="10800000">
                <a:off x="4157598" y="3419000"/>
                <a:ext cx="516600" cy="315000"/>
              </a:xfrm>
              <a:prstGeom prst="straightConnector1">
                <a:avLst/>
              </a:prstGeom>
              <a:noFill/>
              <a:ln cap="flat" cmpd="sng" w="9525">
                <a:solidFill>
                  <a:srgbClr val="000000"/>
                </a:solidFill>
                <a:prstDash val="solid"/>
                <a:round/>
                <a:headEnd len="med" w="med" type="none"/>
                <a:tailEnd len="med" w="med" type="none"/>
              </a:ln>
            </p:spPr>
          </p:cxnSp>
          <p:cxnSp>
            <p:nvCxnSpPr>
              <p:cNvPr id="658" name="Google Shape;658;p63"/>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659" name="Google Shape;659;p63"/>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660" name="Google Shape;660;p63"/>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661" name="Google Shape;661;p63"/>
            <p:cNvGrpSpPr/>
            <p:nvPr/>
          </p:nvGrpSpPr>
          <p:grpSpPr>
            <a:xfrm>
              <a:off x="7028300" y="1604375"/>
              <a:ext cx="1635975" cy="1348025"/>
              <a:chOff x="7028300" y="1604375"/>
              <a:chExt cx="1635975" cy="1348025"/>
            </a:xfrm>
          </p:grpSpPr>
          <p:sp>
            <p:nvSpPr>
              <p:cNvPr id="662" name="Google Shape;662;p63"/>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663" name="Google Shape;663;p63"/>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Earshot: Enabling public sphere search</a:t>
            </a:r>
            <a:endParaRPr/>
          </a:p>
        </p:txBody>
      </p:sp>
      <p:pic>
        <p:nvPicPr>
          <p:cNvPr id="134" name="Google Shape;134;p28"/>
          <p:cNvPicPr preferRelativeResize="0"/>
          <p:nvPr/>
        </p:nvPicPr>
        <p:blipFill>
          <a:blip r:embed="rId3">
            <a:alphaModFix/>
          </a:blip>
          <a:stretch>
            <a:fillRect/>
          </a:stretch>
        </p:blipFill>
        <p:spPr>
          <a:xfrm>
            <a:off x="883997" y="865313"/>
            <a:ext cx="7376017" cy="3933876"/>
          </a:xfrm>
          <a:prstGeom prst="rect">
            <a:avLst/>
          </a:prstGeom>
          <a:noFill/>
          <a:ln>
            <a:noFill/>
          </a:ln>
        </p:spPr>
      </p:pic>
      <p:sp>
        <p:nvSpPr>
          <p:cNvPr id="135" name="Google Shape;135;p28"/>
          <p:cNvSpPr txBox="1"/>
          <p:nvPr/>
        </p:nvSpPr>
        <p:spPr>
          <a:xfrm>
            <a:off x="7678725" y="4465350"/>
            <a:ext cx="1393800" cy="3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Boston, Oct. 22</a:t>
            </a:r>
            <a:endParaRPr sz="12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sp>
        <p:nvSpPr>
          <p:cNvPr id="668" name="Google Shape;668;p6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669" name="Google Shape;669;p64"/>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670" name="Google Shape;670;p64"/>
          <p:cNvGrpSpPr/>
          <p:nvPr/>
        </p:nvGrpSpPr>
        <p:grpSpPr>
          <a:xfrm>
            <a:off x="496446" y="2833693"/>
            <a:ext cx="994509" cy="1487654"/>
            <a:chOff x="7028300" y="1590925"/>
            <a:chExt cx="1635975" cy="2682875"/>
          </a:xfrm>
        </p:grpSpPr>
        <p:grpSp>
          <p:nvGrpSpPr>
            <p:cNvPr id="671" name="Google Shape;671;p64"/>
            <p:cNvGrpSpPr/>
            <p:nvPr/>
          </p:nvGrpSpPr>
          <p:grpSpPr>
            <a:xfrm>
              <a:off x="7180125" y="1590925"/>
              <a:ext cx="1073100" cy="2682875"/>
              <a:chOff x="3607725" y="1796025"/>
              <a:chExt cx="1073100" cy="2682875"/>
            </a:xfrm>
          </p:grpSpPr>
          <p:sp>
            <p:nvSpPr>
              <p:cNvPr id="672" name="Google Shape;672;p64"/>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3" name="Google Shape;673;p64"/>
              <p:cNvCxnSpPr>
                <a:stCxn id="672"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674" name="Google Shape;674;p64"/>
              <p:cNvCxnSpPr/>
              <p:nvPr/>
            </p:nvCxnSpPr>
            <p:spPr>
              <a:xfrm flipH="1">
                <a:off x="4157711" y="3082873"/>
                <a:ext cx="506700" cy="336000"/>
              </a:xfrm>
              <a:prstGeom prst="straightConnector1">
                <a:avLst/>
              </a:prstGeom>
              <a:noFill/>
              <a:ln cap="flat" cmpd="sng" w="9525">
                <a:solidFill>
                  <a:srgbClr val="000000"/>
                </a:solidFill>
                <a:prstDash val="solid"/>
                <a:round/>
                <a:headEnd len="med" w="med" type="none"/>
                <a:tailEnd len="med" w="med" type="none"/>
              </a:ln>
            </p:spPr>
          </p:cxnSp>
          <p:cxnSp>
            <p:nvCxnSpPr>
              <p:cNvPr id="675" name="Google Shape;675;p64"/>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676" name="Google Shape;676;p64"/>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677" name="Google Shape;677;p64"/>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678" name="Google Shape;678;p64"/>
            <p:cNvGrpSpPr/>
            <p:nvPr/>
          </p:nvGrpSpPr>
          <p:grpSpPr>
            <a:xfrm>
              <a:off x="7028300" y="1604375"/>
              <a:ext cx="1635975" cy="1348025"/>
              <a:chOff x="7028300" y="1604375"/>
              <a:chExt cx="1635975" cy="1348025"/>
            </a:xfrm>
          </p:grpSpPr>
          <p:sp>
            <p:nvSpPr>
              <p:cNvPr id="679" name="Google Shape;679;p64"/>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680" name="Google Shape;680;p64"/>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6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686" name="Google Shape;686;p65"/>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687" name="Google Shape;687;p65"/>
          <p:cNvGrpSpPr/>
          <p:nvPr/>
        </p:nvGrpSpPr>
        <p:grpSpPr>
          <a:xfrm>
            <a:off x="496446" y="2833693"/>
            <a:ext cx="994509" cy="1487654"/>
            <a:chOff x="7028300" y="1590925"/>
            <a:chExt cx="1635975" cy="2682875"/>
          </a:xfrm>
        </p:grpSpPr>
        <p:grpSp>
          <p:nvGrpSpPr>
            <p:cNvPr id="688" name="Google Shape;688;p65"/>
            <p:cNvGrpSpPr/>
            <p:nvPr/>
          </p:nvGrpSpPr>
          <p:grpSpPr>
            <a:xfrm>
              <a:off x="7180125" y="1590925"/>
              <a:ext cx="1073100" cy="2682875"/>
              <a:chOff x="3607725" y="1796025"/>
              <a:chExt cx="1073100" cy="2682875"/>
            </a:xfrm>
          </p:grpSpPr>
          <p:sp>
            <p:nvSpPr>
              <p:cNvPr id="689" name="Google Shape;689;p65"/>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0" name="Google Shape;690;p65"/>
              <p:cNvCxnSpPr>
                <a:stCxn id="689"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691" name="Google Shape;691;p65"/>
              <p:cNvCxnSpPr/>
              <p:nvPr/>
            </p:nvCxnSpPr>
            <p:spPr>
              <a:xfrm flipH="1">
                <a:off x="4157711" y="3082873"/>
                <a:ext cx="506700" cy="336000"/>
              </a:xfrm>
              <a:prstGeom prst="straightConnector1">
                <a:avLst/>
              </a:prstGeom>
              <a:noFill/>
              <a:ln cap="flat" cmpd="sng" w="9525">
                <a:solidFill>
                  <a:srgbClr val="000000"/>
                </a:solidFill>
                <a:prstDash val="solid"/>
                <a:round/>
                <a:headEnd len="med" w="med" type="none"/>
                <a:tailEnd len="med" w="med" type="none"/>
              </a:ln>
            </p:spPr>
          </p:cxnSp>
          <p:cxnSp>
            <p:nvCxnSpPr>
              <p:cNvPr id="692" name="Google Shape;692;p65"/>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693" name="Google Shape;693;p65"/>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694" name="Google Shape;694;p65"/>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695" name="Google Shape;695;p65"/>
            <p:cNvGrpSpPr/>
            <p:nvPr/>
          </p:nvGrpSpPr>
          <p:grpSpPr>
            <a:xfrm>
              <a:off x="7028300" y="1604375"/>
              <a:ext cx="1635975" cy="1348025"/>
              <a:chOff x="7028300" y="1604375"/>
              <a:chExt cx="1635975" cy="1348025"/>
            </a:xfrm>
          </p:grpSpPr>
          <p:sp>
            <p:nvSpPr>
              <p:cNvPr id="696" name="Google Shape;696;p65"/>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697" name="Google Shape;697;p65"/>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pic>
        <p:nvPicPr>
          <p:cNvPr id="698" name="Google Shape;698;p65"/>
          <p:cNvPicPr preferRelativeResize="0"/>
          <p:nvPr/>
        </p:nvPicPr>
        <p:blipFill>
          <a:blip r:embed="rId3">
            <a:alphaModFix/>
          </a:blip>
          <a:stretch>
            <a:fillRect/>
          </a:stretch>
        </p:blipFill>
        <p:spPr>
          <a:xfrm>
            <a:off x="1444258" y="1853325"/>
            <a:ext cx="1248075" cy="1218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2" name="Shape 702"/>
        <p:cNvGrpSpPr/>
        <p:nvPr/>
      </p:nvGrpSpPr>
      <p:grpSpPr>
        <a:xfrm>
          <a:off x="0" y="0"/>
          <a:ext cx="0" cy="0"/>
          <a:chOff x="0" y="0"/>
          <a:chExt cx="0" cy="0"/>
        </a:xfrm>
      </p:grpSpPr>
      <p:sp>
        <p:nvSpPr>
          <p:cNvPr id="703" name="Google Shape;703;p6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704" name="Google Shape;704;p66"/>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705" name="Google Shape;705;p66"/>
          <p:cNvGrpSpPr/>
          <p:nvPr/>
        </p:nvGrpSpPr>
        <p:grpSpPr>
          <a:xfrm>
            <a:off x="496446" y="2833693"/>
            <a:ext cx="994509" cy="1487654"/>
            <a:chOff x="7028300" y="1590925"/>
            <a:chExt cx="1635975" cy="2682875"/>
          </a:xfrm>
        </p:grpSpPr>
        <p:grpSp>
          <p:nvGrpSpPr>
            <p:cNvPr id="706" name="Google Shape;706;p66"/>
            <p:cNvGrpSpPr/>
            <p:nvPr/>
          </p:nvGrpSpPr>
          <p:grpSpPr>
            <a:xfrm>
              <a:off x="7180125" y="1590925"/>
              <a:ext cx="1073100" cy="2682875"/>
              <a:chOff x="3607725" y="1796025"/>
              <a:chExt cx="1073100" cy="2682875"/>
            </a:xfrm>
          </p:grpSpPr>
          <p:sp>
            <p:nvSpPr>
              <p:cNvPr id="707" name="Google Shape;707;p66"/>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8" name="Google Shape;708;p66"/>
              <p:cNvCxnSpPr>
                <a:stCxn id="707"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709" name="Google Shape;709;p66"/>
              <p:cNvCxnSpPr/>
              <p:nvPr/>
            </p:nvCxnSpPr>
            <p:spPr>
              <a:xfrm flipH="1">
                <a:off x="4157711" y="3082873"/>
                <a:ext cx="506700" cy="336000"/>
              </a:xfrm>
              <a:prstGeom prst="straightConnector1">
                <a:avLst/>
              </a:prstGeom>
              <a:noFill/>
              <a:ln cap="flat" cmpd="sng" w="9525">
                <a:solidFill>
                  <a:srgbClr val="000000"/>
                </a:solidFill>
                <a:prstDash val="solid"/>
                <a:round/>
                <a:headEnd len="med" w="med" type="none"/>
                <a:tailEnd len="med" w="med" type="none"/>
              </a:ln>
            </p:spPr>
          </p:cxnSp>
          <p:cxnSp>
            <p:nvCxnSpPr>
              <p:cNvPr id="710" name="Google Shape;710;p66"/>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711" name="Google Shape;711;p66"/>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712" name="Google Shape;712;p66"/>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713" name="Google Shape;713;p66"/>
            <p:cNvGrpSpPr/>
            <p:nvPr/>
          </p:nvGrpSpPr>
          <p:grpSpPr>
            <a:xfrm>
              <a:off x="7028300" y="1604375"/>
              <a:ext cx="1635975" cy="1348025"/>
              <a:chOff x="7028300" y="1604375"/>
              <a:chExt cx="1635975" cy="1348025"/>
            </a:xfrm>
          </p:grpSpPr>
          <p:sp>
            <p:nvSpPr>
              <p:cNvPr id="714" name="Google Shape;714;p66"/>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715" name="Google Shape;715;p66"/>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pic>
        <p:nvPicPr>
          <p:cNvPr id="716" name="Google Shape;716;p66"/>
          <p:cNvPicPr preferRelativeResize="0"/>
          <p:nvPr/>
        </p:nvPicPr>
        <p:blipFill>
          <a:blip r:embed="rId3">
            <a:alphaModFix/>
          </a:blip>
          <a:stretch>
            <a:fillRect/>
          </a:stretch>
        </p:blipFill>
        <p:spPr>
          <a:xfrm>
            <a:off x="1444258" y="1853325"/>
            <a:ext cx="1248075" cy="1218200"/>
          </a:xfrm>
          <a:prstGeom prst="rect">
            <a:avLst/>
          </a:prstGeom>
          <a:noFill/>
          <a:ln>
            <a:noFill/>
          </a:ln>
        </p:spPr>
      </p:pic>
      <p:pic>
        <p:nvPicPr>
          <p:cNvPr id="717" name="Google Shape;717;p66"/>
          <p:cNvPicPr preferRelativeResize="0"/>
          <p:nvPr/>
        </p:nvPicPr>
        <p:blipFill>
          <a:blip r:embed="rId4">
            <a:alphaModFix/>
          </a:blip>
          <a:stretch>
            <a:fillRect/>
          </a:stretch>
        </p:blipFill>
        <p:spPr>
          <a:xfrm>
            <a:off x="1366300" y="3123950"/>
            <a:ext cx="1403950" cy="746800"/>
          </a:xfrm>
          <a:prstGeom prst="rect">
            <a:avLst/>
          </a:prstGeom>
          <a:noFill/>
          <a:ln>
            <a:noFill/>
          </a:ln>
        </p:spPr>
      </p:pic>
      <p:sp>
        <p:nvSpPr>
          <p:cNvPr id="718" name="Google Shape;718;p66"/>
          <p:cNvSpPr/>
          <p:nvPr/>
        </p:nvSpPr>
        <p:spPr>
          <a:xfrm>
            <a:off x="2816900" y="2023950"/>
            <a:ext cx="1836300" cy="1095600"/>
          </a:xfrm>
          <a:prstGeom prst="wedgeRoundRectCallout">
            <a:avLst>
              <a:gd fmla="val -42045" name="adj1"/>
              <a:gd fmla="val 7093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50 CPUs!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sp>
        <p:nvSpPr>
          <p:cNvPr id="723" name="Google Shape;723;p6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724" name="Google Shape;724;p67"/>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725" name="Google Shape;725;p67"/>
          <p:cNvGrpSpPr/>
          <p:nvPr/>
        </p:nvGrpSpPr>
        <p:grpSpPr>
          <a:xfrm>
            <a:off x="496446" y="2833693"/>
            <a:ext cx="994509" cy="1487654"/>
            <a:chOff x="7028300" y="1590925"/>
            <a:chExt cx="1635975" cy="2682875"/>
          </a:xfrm>
        </p:grpSpPr>
        <p:grpSp>
          <p:nvGrpSpPr>
            <p:cNvPr id="726" name="Google Shape;726;p67"/>
            <p:cNvGrpSpPr/>
            <p:nvPr/>
          </p:nvGrpSpPr>
          <p:grpSpPr>
            <a:xfrm>
              <a:off x="7180125" y="1590925"/>
              <a:ext cx="1073100" cy="2682875"/>
              <a:chOff x="3607725" y="1796025"/>
              <a:chExt cx="1073100" cy="2682875"/>
            </a:xfrm>
          </p:grpSpPr>
          <p:sp>
            <p:nvSpPr>
              <p:cNvPr id="727" name="Google Shape;727;p67"/>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28" name="Google Shape;728;p67"/>
              <p:cNvCxnSpPr>
                <a:stCxn id="727"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729" name="Google Shape;729;p67"/>
              <p:cNvCxnSpPr/>
              <p:nvPr/>
            </p:nvCxnSpPr>
            <p:spPr>
              <a:xfrm flipH="1">
                <a:off x="4157711" y="3082873"/>
                <a:ext cx="506700" cy="336000"/>
              </a:xfrm>
              <a:prstGeom prst="straightConnector1">
                <a:avLst/>
              </a:prstGeom>
              <a:noFill/>
              <a:ln cap="flat" cmpd="sng" w="9525">
                <a:solidFill>
                  <a:srgbClr val="000000"/>
                </a:solidFill>
                <a:prstDash val="solid"/>
                <a:round/>
                <a:headEnd len="med" w="med" type="none"/>
                <a:tailEnd len="med" w="med" type="none"/>
              </a:ln>
            </p:spPr>
          </p:cxnSp>
          <p:cxnSp>
            <p:nvCxnSpPr>
              <p:cNvPr id="730" name="Google Shape;730;p67"/>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731" name="Google Shape;731;p67"/>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732" name="Google Shape;732;p67"/>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733" name="Google Shape;733;p67"/>
            <p:cNvGrpSpPr/>
            <p:nvPr/>
          </p:nvGrpSpPr>
          <p:grpSpPr>
            <a:xfrm>
              <a:off x="7028300" y="1604375"/>
              <a:ext cx="1635975" cy="1348025"/>
              <a:chOff x="7028300" y="1604375"/>
              <a:chExt cx="1635975" cy="1348025"/>
            </a:xfrm>
          </p:grpSpPr>
          <p:sp>
            <p:nvSpPr>
              <p:cNvPr id="734" name="Google Shape;734;p67"/>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735" name="Google Shape;735;p67"/>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pic>
        <p:nvPicPr>
          <p:cNvPr id="736" name="Google Shape;736;p67"/>
          <p:cNvPicPr preferRelativeResize="0"/>
          <p:nvPr/>
        </p:nvPicPr>
        <p:blipFill>
          <a:blip r:embed="rId3">
            <a:alphaModFix/>
          </a:blip>
          <a:stretch>
            <a:fillRect/>
          </a:stretch>
        </p:blipFill>
        <p:spPr>
          <a:xfrm>
            <a:off x="1444258" y="1853325"/>
            <a:ext cx="1248075" cy="1218200"/>
          </a:xfrm>
          <a:prstGeom prst="rect">
            <a:avLst/>
          </a:prstGeom>
          <a:noFill/>
          <a:ln>
            <a:noFill/>
          </a:ln>
        </p:spPr>
      </p:pic>
      <p:pic>
        <p:nvPicPr>
          <p:cNvPr id="737" name="Google Shape;737;p67"/>
          <p:cNvPicPr preferRelativeResize="0"/>
          <p:nvPr/>
        </p:nvPicPr>
        <p:blipFill>
          <a:blip r:embed="rId4">
            <a:alphaModFix/>
          </a:blip>
          <a:stretch>
            <a:fillRect/>
          </a:stretch>
        </p:blipFill>
        <p:spPr>
          <a:xfrm>
            <a:off x="1366300" y="3123950"/>
            <a:ext cx="1403950" cy="746800"/>
          </a:xfrm>
          <a:prstGeom prst="rect">
            <a:avLst/>
          </a:prstGeom>
          <a:noFill/>
          <a:ln>
            <a:noFill/>
          </a:ln>
        </p:spPr>
      </p:pic>
      <p:sp>
        <p:nvSpPr>
          <p:cNvPr id="738" name="Google Shape;738;p67"/>
          <p:cNvSpPr/>
          <p:nvPr/>
        </p:nvSpPr>
        <p:spPr>
          <a:xfrm>
            <a:off x="2983850" y="2089075"/>
            <a:ext cx="1085100" cy="746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K8s autoscaler</a:t>
            </a:r>
            <a:endParaRPr/>
          </a:p>
        </p:txBody>
      </p:sp>
      <p:cxnSp>
        <p:nvCxnSpPr>
          <p:cNvPr id="739" name="Google Shape;739;p67"/>
          <p:cNvCxnSpPr>
            <a:stCxn id="736" idx="3"/>
            <a:endCxn id="738" idx="1"/>
          </p:cNvCxnSpPr>
          <p:nvPr/>
        </p:nvCxnSpPr>
        <p:spPr>
          <a:xfrm>
            <a:off x="2692333" y="2462425"/>
            <a:ext cx="2916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3" name="Shape 743"/>
        <p:cNvGrpSpPr/>
        <p:nvPr/>
      </p:nvGrpSpPr>
      <p:grpSpPr>
        <a:xfrm>
          <a:off x="0" y="0"/>
          <a:ext cx="0" cy="0"/>
          <a:chOff x="0" y="0"/>
          <a:chExt cx="0" cy="0"/>
        </a:xfrm>
      </p:grpSpPr>
      <p:sp>
        <p:nvSpPr>
          <p:cNvPr id="744" name="Google Shape;744;p6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745" name="Google Shape;745;p68"/>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746" name="Google Shape;746;p68"/>
          <p:cNvGrpSpPr/>
          <p:nvPr/>
        </p:nvGrpSpPr>
        <p:grpSpPr>
          <a:xfrm>
            <a:off x="496446" y="2833693"/>
            <a:ext cx="994509" cy="1487654"/>
            <a:chOff x="7028300" y="1590925"/>
            <a:chExt cx="1635975" cy="2682875"/>
          </a:xfrm>
        </p:grpSpPr>
        <p:grpSp>
          <p:nvGrpSpPr>
            <p:cNvPr id="747" name="Google Shape;747;p68"/>
            <p:cNvGrpSpPr/>
            <p:nvPr/>
          </p:nvGrpSpPr>
          <p:grpSpPr>
            <a:xfrm>
              <a:off x="7180125" y="1590925"/>
              <a:ext cx="1073100" cy="2682875"/>
              <a:chOff x="3607725" y="1796025"/>
              <a:chExt cx="1073100" cy="2682875"/>
            </a:xfrm>
          </p:grpSpPr>
          <p:sp>
            <p:nvSpPr>
              <p:cNvPr id="748" name="Google Shape;748;p68"/>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9" name="Google Shape;749;p68"/>
              <p:cNvCxnSpPr>
                <a:stCxn id="748"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750" name="Google Shape;750;p68"/>
              <p:cNvCxnSpPr/>
              <p:nvPr/>
            </p:nvCxnSpPr>
            <p:spPr>
              <a:xfrm flipH="1">
                <a:off x="4157711" y="3082873"/>
                <a:ext cx="506700" cy="336000"/>
              </a:xfrm>
              <a:prstGeom prst="straightConnector1">
                <a:avLst/>
              </a:prstGeom>
              <a:noFill/>
              <a:ln cap="flat" cmpd="sng" w="9525">
                <a:solidFill>
                  <a:srgbClr val="000000"/>
                </a:solidFill>
                <a:prstDash val="solid"/>
                <a:round/>
                <a:headEnd len="med" w="med" type="none"/>
                <a:tailEnd len="med" w="med" type="none"/>
              </a:ln>
            </p:spPr>
          </p:cxnSp>
          <p:cxnSp>
            <p:nvCxnSpPr>
              <p:cNvPr id="751" name="Google Shape;751;p68"/>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752" name="Google Shape;752;p68"/>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753" name="Google Shape;753;p68"/>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754" name="Google Shape;754;p68"/>
            <p:cNvGrpSpPr/>
            <p:nvPr/>
          </p:nvGrpSpPr>
          <p:grpSpPr>
            <a:xfrm>
              <a:off x="7028300" y="1604375"/>
              <a:ext cx="1635975" cy="1348025"/>
              <a:chOff x="7028300" y="1604375"/>
              <a:chExt cx="1635975" cy="1348025"/>
            </a:xfrm>
          </p:grpSpPr>
          <p:sp>
            <p:nvSpPr>
              <p:cNvPr id="755" name="Google Shape;755;p68"/>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756" name="Google Shape;756;p68"/>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pic>
        <p:nvPicPr>
          <p:cNvPr id="757" name="Google Shape;757;p68"/>
          <p:cNvPicPr preferRelativeResize="0"/>
          <p:nvPr/>
        </p:nvPicPr>
        <p:blipFill>
          <a:blip r:embed="rId3">
            <a:alphaModFix/>
          </a:blip>
          <a:stretch>
            <a:fillRect/>
          </a:stretch>
        </p:blipFill>
        <p:spPr>
          <a:xfrm>
            <a:off x="1444258" y="1853325"/>
            <a:ext cx="1248075" cy="1218200"/>
          </a:xfrm>
          <a:prstGeom prst="rect">
            <a:avLst/>
          </a:prstGeom>
          <a:noFill/>
          <a:ln>
            <a:noFill/>
          </a:ln>
        </p:spPr>
      </p:pic>
      <p:pic>
        <p:nvPicPr>
          <p:cNvPr id="758" name="Google Shape;758;p68"/>
          <p:cNvPicPr preferRelativeResize="0"/>
          <p:nvPr/>
        </p:nvPicPr>
        <p:blipFill>
          <a:blip r:embed="rId4">
            <a:alphaModFix/>
          </a:blip>
          <a:stretch>
            <a:fillRect/>
          </a:stretch>
        </p:blipFill>
        <p:spPr>
          <a:xfrm>
            <a:off x="1366300" y="3123950"/>
            <a:ext cx="1403950" cy="746800"/>
          </a:xfrm>
          <a:prstGeom prst="rect">
            <a:avLst/>
          </a:prstGeom>
          <a:noFill/>
          <a:ln>
            <a:noFill/>
          </a:ln>
        </p:spPr>
      </p:pic>
      <p:sp>
        <p:nvSpPr>
          <p:cNvPr id="759" name="Google Shape;759;p68"/>
          <p:cNvSpPr/>
          <p:nvPr/>
        </p:nvSpPr>
        <p:spPr>
          <a:xfrm>
            <a:off x="2983850" y="2089075"/>
            <a:ext cx="1085100" cy="746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K8s autoscaler</a:t>
            </a:r>
            <a:endParaRPr/>
          </a:p>
        </p:txBody>
      </p:sp>
      <p:cxnSp>
        <p:nvCxnSpPr>
          <p:cNvPr id="760" name="Google Shape;760;p68"/>
          <p:cNvCxnSpPr>
            <a:stCxn id="757" idx="3"/>
            <a:endCxn id="759" idx="1"/>
          </p:cNvCxnSpPr>
          <p:nvPr/>
        </p:nvCxnSpPr>
        <p:spPr>
          <a:xfrm>
            <a:off x="2692333" y="2462425"/>
            <a:ext cx="291600" cy="0"/>
          </a:xfrm>
          <a:prstGeom prst="straightConnector1">
            <a:avLst/>
          </a:prstGeom>
          <a:noFill/>
          <a:ln cap="flat" cmpd="sng" w="9525">
            <a:solidFill>
              <a:schemeClr val="dk2"/>
            </a:solidFill>
            <a:prstDash val="solid"/>
            <a:round/>
            <a:headEnd len="med" w="med" type="none"/>
            <a:tailEnd len="med" w="med" type="triangle"/>
          </a:ln>
        </p:spPr>
      </p:cxnSp>
      <p:pic>
        <p:nvPicPr>
          <p:cNvPr id="761" name="Google Shape;761;p68"/>
          <p:cNvPicPr preferRelativeResize="0"/>
          <p:nvPr/>
        </p:nvPicPr>
        <p:blipFill rotWithShape="1">
          <a:blip r:embed="rId5">
            <a:alphaModFix/>
          </a:blip>
          <a:srcRect b="6036" l="33743" r="29208" t="11270"/>
          <a:stretch/>
        </p:blipFill>
        <p:spPr>
          <a:xfrm>
            <a:off x="4614800" y="1189281"/>
            <a:ext cx="994500" cy="1273144"/>
          </a:xfrm>
          <a:prstGeom prst="rect">
            <a:avLst/>
          </a:prstGeom>
          <a:noFill/>
          <a:ln>
            <a:noFill/>
          </a:ln>
        </p:spPr>
      </p:pic>
      <p:cxnSp>
        <p:nvCxnSpPr>
          <p:cNvPr id="762" name="Google Shape;762;p68"/>
          <p:cNvCxnSpPr>
            <a:stCxn id="759" idx="3"/>
            <a:endCxn id="761" idx="1"/>
          </p:cNvCxnSpPr>
          <p:nvPr/>
        </p:nvCxnSpPr>
        <p:spPr>
          <a:xfrm flipH="1" rot="10800000">
            <a:off x="4068950" y="1825825"/>
            <a:ext cx="546000" cy="636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pic>
        <p:nvPicPr>
          <p:cNvPr id="767" name="Google Shape;767;p69"/>
          <p:cNvPicPr preferRelativeResize="0"/>
          <p:nvPr/>
        </p:nvPicPr>
        <p:blipFill>
          <a:blip r:embed="rId3">
            <a:alphaModFix/>
          </a:blip>
          <a:stretch>
            <a:fillRect/>
          </a:stretch>
        </p:blipFill>
        <p:spPr>
          <a:xfrm>
            <a:off x="6873074" y="2089072"/>
            <a:ext cx="881499" cy="1181466"/>
          </a:xfrm>
          <a:prstGeom prst="rect">
            <a:avLst/>
          </a:prstGeom>
          <a:noFill/>
          <a:ln>
            <a:noFill/>
          </a:ln>
        </p:spPr>
      </p:pic>
      <p:sp>
        <p:nvSpPr>
          <p:cNvPr id="768" name="Google Shape;768;p6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769" name="Google Shape;769;p69"/>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770" name="Google Shape;770;p69"/>
          <p:cNvGrpSpPr/>
          <p:nvPr/>
        </p:nvGrpSpPr>
        <p:grpSpPr>
          <a:xfrm>
            <a:off x="496446" y="2833693"/>
            <a:ext cx="994509" cy="1487654"/>
            <a:chOff x="7028300" y="1590925"/>
            <a:chExt cx="1635975" cy="2682875"/>
          </a:xfrm>
        </p:grpSpPr>
        <p:grpSp>
          <p:nvGrpSpPr>
            <p:cNvPr id="771" name="Google Shape;771;p69"/>
            <p:cNvGrpSpPr/>
            <p:nvPr/>
          </p:nvGrpSpPr>
          <p:grpSpPr>
            <a:xfrm>
              <a:off x="7180125" y="1590925"/>
              <a:ext cx="1073100" cy="2682875"/>
              <a:chOff x="3607725" y="1796025"/>
              <a:chExt cx="1073100" cy="2682875"/>
            </a:xfrm>
          </p:grpSpPr>
          <p:sp>
            <p:nvSpPr>
              <p:cNvPr id="772" name="Google Shape;772;p69"/>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3" name="Google Shape;773;p69"/>
              <p:cNvCxnSpPr>
                <a:stCxn id="772"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774" name="Google Shape;774;p69"/>
              <p:cNvCxnSpPr/>
              <p:nvPr/>
            </p:nvCxnSpPr>
            <p:spPr>
              <a:xfrm flipH="1">
                <a:off x="4157711" y="3082873"/>
                <a:ext cx="506700" cy="336000"/>
              </a:xfrm>
              <a:prstGeom prst="straightConnector1">
                <a:avLst/>
              </a:prstGeom>
              <a:noFill/>
              <a:ln cap="flat" cmpd="sng" w="9525">
                <a:solidFill>
                  <a:srgbClr val="000000"/>
                </a:solidFill>
                <a:prstDash val="solid"/>
                <a:round/>
                <a:headEnd len="med" w="med" type="none"/>
                <a:tailEnd len="med" w="med" type="none"/>
              </a:ln>
            </p:spPr>
          </p:cxnSp>
          <p:cxnSp>
            <p:nvCxnSpPr>
              <p:cNvPr id="775" name="Google Shape;775;p69"/>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776" name="Google Shape;776;p69"/>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777" name="Google Shape;777;p69"/>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778" name="Google Shape;778;p69"/>
            <p:cNvGrpSpPr/>
            <p:nvPr/>
          </p:nvGrpSpPr>
          <p:grpSpPr>
            <a:xfrm>
              <a:off x="7028300" y="1604375"/>
              <a:ext cx="1635975" cy="1348025"/>
              <a:chOff x="7028300" y="1604375"/>
              <a:chExt cx="1635975" cy="1348025"/>
            </a:xfrm>
          </p:grpSpPr>
          <p:sp>
            <p:nvSpPr>
              <p:cNvPr id="779" name="Google Shape;779;p69"/>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780" name="Google Shape;780;p69"/>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pic>
        <p:nvPicPr>
          <p:cNvPr id="781" name="Google Shape;781;p69"/>
          <p:cNvPicPr preferRelativeResize="0"/>
          <p:nvPr/>
        </p:nvPicPr>
        <p:blipFill>
          <a:blip r:embed="rId4">
            <a:alphaModFix/>
          </a:blip>
          <a:stretch>
            <a:fillRect/>
          </a:stretch>
        </p:blipFill>
        <p:spPr>
          <a:xfrm>
            <a:off x="1444258" y="1853325"/>
            <a:ext cx="1248075" cy="1218200"/>
          </a:xfrm>
          <a:prstGeom prst="rect">
            <a:avLst/>
          </a:prstGeom>
          <a:noFill/>
          <a:ln>
            <a:noFill/>
          </a:ln>
        </p:spPr>
      </p:pic>
      <p:pic>
        <p:nvPicPr>
          <p:cNvPr id="782" name="Google Shape;782;p69"/>
          <p:cNvPicPr preferRelativeResize="0"/>
          <p:nvPr/>
        </p:nvPicPr>
        <p:blipFill>
          <a:blip r:embed="rId5">
            <a:alphaModFix/>
          </a:blip>
          <a:stretch>
            <a:fillRect/>
          </a:stretch>
        </p:blipFill>
        <p:spPr>
          <a:xfrm>
            <a:off x="1366300" y="3123950"/>
            <a:ext cx="1403950" cy="746800"/>
          </a:xfrm>
          <a:prstGeom prst="rect">
            <a:avLst/>
          </a:prstGeom>
          <a:noFill/>
          <a:ln>
            <a:noFill/>
          </a:ln>
        </p:spPr>
      </p:pic>
      <p:sp>
        <p:nvSpPr>
          <p:cNvPr id="783" name="Google Shape;783;p69"/>
          <p:cNvSpPr/>
          <p:nvPr/>
        </p:nvSpPr>
        <p:spPr>
          <a:xfrm>
            <a:off x="2983850" y="2089075"/>
            <a:ext cx="1085100" cy="746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K8s autoscaler</a:t>
            </a:r>
            <a:endParaRPr/>
          </a:p>
        </p:txBody>
      </p:sp>
      <p:cxnSp>
        <p:nvCxnSpPr>
          <p:cNvPr id="784" name="Google Shape;784;p69"/>
          <p:cNvCxnSpPr>
            <a:stCxn id="781" idx="3"/>
            <a:endCxn id="783" idx="1"/>
          </p:cNvCxnSpPr>
          <p:nvPr/>
        </p:nvCxnSpPr>
        <p:spPr>
          <a:xfrm>
            <a:off x="2692333" y="2462425"/>
            <a:ext cx="291600" cy="0"/>
          </a:xfrm>
          <a:prstGeom prst="straightConnector1">
            <a:avLst/>
          </a:prstGeom>
          <a:noFill/>
          <a:ln cap="flat" cmpd="sng" w="9525">
            <a:solidFill>
              <a:schemeClr val="dk2"/>
            </a:solidFill>
            <a:prstDash val="solid"/>
            <a:round/>
            <a:headEnd len="med" w="med" type="none"/>
            <a:tailEnd len="med" w="med" type="triangle"/>
          </a:ln>
        </p:spPr>
      </p:cxnSp>
      <p:pic>
        <p:nvPicPr>
          <p:cNvPr id="785" name="Google Shape;785;p69"/>
          <p:cNvPicPr preferRelativeResize="0"/>
          <p:nvPr/>
        </p:nvPicPr>
        <p:blipFill rotWithShape="1">
          <a:blip r:embed="rId6">
            <a:alphaModFix/>
          </a:blip>
          <a:srcRect b="6036" l="33743" r="29208" t="11270"/>
          <a:stretch/>
        </p:blipFill>
        <p:spPr>
          <a:xfrm>
            <a:off x="4614800" y="1189281"/>
            <a:ext cx="994500" cy="1273144"/>
          </a:xfrm>
          <a:prstGeom prst="rect">
            <a:avLst/>
          </a:prstGeom>
          <a:noFill/>
          <a:ln>
            <a:noFill/>
          </a:ln>
        </p:spPr>
      </p:pic>
      <p:cxnSp>
        <p:nvCxnSpPr>
          <p:cNvPr id="786" name="Google Shape;786;p69"/>
          <p:cNvCxnSpPr>
            <a:stCxn id="783" idx="3"/>
            <a:endCxn id="785" idx="1"/>
          </p:cNvCxnSpPr>
          <p:nvPr/>
        </p:nvCxnSpPr>
        <p:spPr>
          <a:xfrm flipH="1" rot="10800000">
            <a:off x="4068950" y="1825825"/>
            <a:ext cx="546000" cy="636600"/>
          </a:xfrm>
          <a:prstGeom prst="straightConnector1">
            <a:avLst/>
          </a:prstGeom>
          <a:noFill/>
          <a:ln cap="flat" cmpd="sng" w="9525">
            <a:solidFill>
              <a:schemeClr val="dk2"/>
            </a:solidFill>
            <a:prstDash val="solid"/>
            <a:round/>
            <a:headEnd len="med" w="med" type="none"/>
            <a:tailEnd len="med" w="med" type="triangle"/>
          </a:ln>
        </p:spPr>
      </p:cxnSp>
      <p:pic>
        <p:nvPicPr>
          <p:cNvPr id="787" name="Google Shape;787;p69"/>
          <p:cNvPicPr preferRelativeResize="0"/>
          <p:nvPr/>
        </p:nvPicPr>
        <p:blipFill>
          <a:blip r:embed="rId3">
            <a:alphaModFix/>
          </a:blip>
          <a:stretch>
            <a:fillRect/>
          </a:stretch>
        </p:blipFill>
        <p:spPr>
          <a:xfrm>
            <a:off x="5991574" y="2089084"/>
            <a:ext cx="881499" cy="1181466"/>
          </a:xfrm>
          <a:prstGeom prst="rect">
            <a:avLst/>
          </a:prstGeom>
          <a:noFill/>
          <a:ln>
            <a:noFill/>
          </a:ln>
        </p:spPr>
      </p:pic>
      <p:pic>
        <p:nvPicPr>
          <p:cNvPr id="788" name="Google Shape;788;p69"/>
          <p:cNvPicPr preferRelativeResize="0"/>
          <p:nvPr/>
        </p:nvPicPr>
        <p:blipFill>
          <a:blip r:embed="rId3">
            <a:alphaModFix/>
          </a:blip>
          <a:stretch>
            <a:fillRect/>
          </a:stretch>
        </p:blipFill>
        <p:spPr>
          <a:xfrm>
            <a:off x="6425674" y="2509159"/>
            <a:ext cx="881499" cy="1181466"/>
          </a:xfrm>
          <a:prstGeom prst="rect">
            <a:avLst/>
          </a:prstGeom>
          <a:noFill/>
          <a:ln>
            <a:noFill/>
          </a:ln>
        </p:spPr>
      </p:pic>
      <p:cxnSp>
        <p:nvCxnSpPr>
          <p:cNvPr id="789" name="Google Shape;789;p69"/>
          <p:cNvCxnSpPr>
            <a:stCxn id="785" idx="3"/>
            <a:endCxn id="787" idx="0"/>
          </p:cNvCxnSpPr>
          <p:nvPr/>
        </p:nvCxnSpPr>
        <p:spPr>
          <a:xfrm>
            <a:off x="5609300" y="1825853"/>
            <a:ext cx="822900" cy="263100"/>
          </a:xfrm>
          <a:prstGeom prst="straightConnector1">
            <a:avLst/>
          </a:prstGeom>
          <a:noFill/>
          <a:ln cap="flat" cmpd="sng" w="9525">
            <a:solidFill>
              <a:schemeClr val="dk2"/>
            </a:solidFill>
            <a:prstDash val="solid"/>
            <a:round/>
            <a:headEnd len="med" w="med" type="none"/>
            <a:tailEnd len="med" w="med" type="triangle"/>
          </a:ln>
        </p:spPr>
      </p:cxnSp>
      <p:sp>
        <p:nvSpPr>
          <p:cNvPr id="790" name="Google Shape;790;p69"/>
          <p:cNvSpPr/>
          <p:nvPr/>
        </p:nvSpPr>
        <p:spPr>
          <a:xfrm>
            <a:off x="5470875" y="208600"/>
            <a:ext cx="1836300" cy="1095600"/>
          </a:xfrm>
          <a:prstGeom prst="wedgeRoundRectCallout">
            <a:avLst>
              <a:gd fmla="val -42045" name="adj1"/>
              <a:gd fmla="val 7093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7 machines with 8 cores please!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pic>
        <p:nvPicPr>
          <p:cNvPr id="795" name="Google Shape;795;p70"/>
          <p:cNvPicPr preferRelativeResize="0"/>
          <p:nvPr/>
        </p:nvPicPr>
        <p:blipFill>
          <a:blip r:embed="rId3">
            <a:alphaModFix/>
          </a:blip>
          <a:stretch>
            <a:fillRect/>
          </a:stretch>
        </p:blipFill>
        <p:spPr>
          <a:xfrm>
            <a:off x="6873074" y="2089072"/>
            <a:ext cx="881499" cy="1181466"/>
          </a:xfrm>
          <a:prstGeom prst="rect">
            <a:avLst/>
          </a:prstGeom>
          <a:noFill/>
          <a:ln>
            <a:noFill/>
          </a:ln>
        </p:spPr>
      </p:pic>
      <p:sp>
        <p:nvSpPr>
          <p:cNvPr id="796" name="Google Shape;796;p7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797" name="Google Shape;797;p70"/>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798" name="Google Shape;798;p70"/>
          <p:cNvGrpSpPr/>
          <p:nvPr/>
        </p:nvGrpSpPr>
        <p:grpSpPr>
          <a:xfrm>
            <a:off x="496446" y="2833693"/>
            <a:ext cx="994509" cy="1487654"/>
            <a:chOff x="7028300" y="1590925"/>
            <a:chExt cx="1635975" cy="2682875"/>
          </a:xfrm>
        </p:grpSpPr>
        <p:grpSp>
          <p:nvGrpSpPr>
            <p:cNvPr id="799" name="Google Shape;799;p70"/>
            <p:cNvGrpSpPr/>
            <p:nvPr/>
          </p:nvGrpSpPr>
          <p:grpSpPr>
            <a:xfrm>
              <a:off x="7180125" y="1590925"/>
              <a:ext cx="1073100" cy="2682875"/>
              <a:chOff x="3607725" y="1796025"/>
              <a:chExt cx="1073100" cy="2682875"/>
            </a:xfrm>
          </p:grpSpPr>
          <p:sp>
            <p:nvSpPr>
              <p:cNvPr id="800" name="Google Shape;800;p70"/>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1" name="Google Shape;801;p70"/>
              <p:cNvCxnSpPr>
                <a:stCxn id="800"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802" name="Google Shape;802;p70"/>
              <p:cNvCxnSpPr/>
              <p:nvPr/>
            </p:nvCxnSpPr>
            <p:spPr>
              <a:xfrm flipH="1">
                <a:off x="4157711" y="3082873"/>
                <a:ext cx="506700" cy="336000"/>
              </a:xfrm>
              <a:prstGeom prst="straightConnector1">
                <a:avLst/>
              </a:prstGeom>
              <a:noFill/>
              <a:ln cap="flat" cmpd="sng" w="9525">
                <a:solidFill>
                  <a:srgbClr val="000000"/>
                </a:solidFill>
                <a:prstDash val="solid"/>
                <a:round/>
                <a:headEnd len="med" w="med" type="none"/>
                <a:tailEnd len="med" w="med" type="none"/>
              </a:ln>
            </p:spPr>
          </p:cxnSp>
          <p:cxnSp>
            <p:nvCxnSpPr>
              <p:cNvPr id="803" name="Google Shape;803;p70"/>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804" name="Google Shape;804;p70"/>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805" name="Google Shape;805;p70"/>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806" name="Google Shape;806;p70"/>
            <p:cNvGrpSpPr/>
            <p:nvPr/>
          </p:nvGrpSpPr>
          <p:grpSpPr>
            <a:xfrm>
              <a:off x="7028300" y="1604375"/>
              <a:ext cx="1635975" cy="1348025"/>
              <a:chOff x="7028300" y="1604375"/>
              <a:chExt cx="1635975" cy="1348025"/>
            </a:xfrm>
          </p:grpSpPr>
          <p:sp>
            <p:nvSpPr>
              <p:cNvPr id="807" name="Google Shape;807;p70"/>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808" name="Google Shape;808;p70"/>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pic>
        <p:nvPicPr>
          <p:cNvPr id="809" name="Google Shape;809;p70"/>
          <p:cNvPicPr preferRelativeResize="0"/>
          <p:nvPr/>
        </p:nvPicPr>
        <p:blipFill>
          <a:blip r:embed="rId4">
            <a:alphaModFix/>
          </a:blip>
          <a:stretch>
            <a:fillRect/>
          </a:stretch>
        </p:blipFill>
        <p:spPr>
          <a:xfrm>
            <a:off x="1444258" y="1853325"/>
            <a:ext cx="1248075" cy="1218200"/>
          </a:xfrm>
          <a:prstGeom prst="rect">
            <a:avLst/>
          </a:prstGeom>
          <a:noFill/>
          <a:ln>
            <a:noFill/>
          </a:ln>
        </p:spPr>
      </p:pic>
      <p:pic>
        <p:nvPicPr>
          <p:cNvPr id="810" name="Google Shape;810;p70"/>
          <p:cNvPicPr preferRelativeResize="0"/>
          <p:nvPr/>
        </p:nvPicPr>
        <p:blipFill>
          <a:blip r:embed="rId5">
            <a:alphaModFix/>
          </a:blip>
          <a:stretch>
            <a:fillRect/>
          </a:stretch>
        </p:blipFill>
        <p:spPr>
          <a:xfrm>
            <a:off x="6350625" y="3690625"/>
            <a:ext cx="1403950" cy="746800"/>
          </a:xfrm>
          <a:prstGeom prst="rect">
            <a:avLst/>
          </a:prstGeom>
          <a:noFill/>
          <a:ln>
            <a:noFill/>
          </a:ln>
        </p:spPr>
      </p:pic>
      <p:sp>
        <p:nvSpPr>
          <p:cNvPr id="811" name="Google Shape;811;p70"/>
          <p:cNvSpPr/>
          <p:nvPr/>
        </p:nvSpPr>
        <p:spPr>
          <a:xfrm>
            <a:off x="2983850" y="2089075"/>
            <a:ext cx="1085100" cy="746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K8s autoscaler</a:t>
            </a:r>
            <a:endParaRPr/>
          </a:p>
        </p:txBody>
      </p:sp>
      <p:cxnSp>
        <p:nvCxnSpPr>
          <p:cNvPr id="812" name="Google Shape;812;p70"/>
          <p:cNvCxnSpPr>
            <a:stCxn id="809" idx="3"/>
            <a:endCxn id="811" idx="1"/>
          </p:cNvCxnSpPr>
          <p:nvPr/>
        </p:nvCxnSpPr>
        <p:spPr>
          <a:xfrm>
            <a:off x="2692333" y="2462425"/>
            <a:ext cx="291600" cy="0"/>
          </a:xfrm>
          <a:prstGeom prst="straightConnector1">
            <a:avLst/>
          </a:prstGeom>
          <a:noFill/>
          <a:ln cap="flat" cmpd="sng" w="9525">
            <a:solidFill>
              <a:schemeClr val="dk2"/>
            </a:solidFill>
            <a:prstDash val="solid"/>
            <a:round/>
            <a:headEnd len="med" w="med" type="none"/>
            <a:tailEnd len="med" w="med" type="triangle"/>
          </a:ln>
        </p:spPr>
      </p:cxnSp>
      <p:pic>
        <p:nvPicPr>
          <p:cNvPr id="813" name="Google Shape;813;p70"/>
          <p:cNvPicPr preferRelativeResize="0"/>
          <p:nvPr/>
        </p:nvPicPr>
        <p:blipFill rotWithShape="1">
          <a:blip r:embed="rId6">
            <a:alphaModFix/>
          </a:blip>
          <a:srcRect b="6036" l="33743" r="29208" t="11270"/>
          <a:stretch/>
        </p:blipFill>
        <p:spPr>
          <a:xfrm>
            <a:off x="4614800" y="1189281"/>
            <a:ext cx="994500" cy="1273144"/>
          </a:xfrm>
          <a:prstGeom prst="rect">
            <a:avLst/>
          </a:prstGeom>
          <a:noFill/>
          <a:ln>
            <a:noFill/>
          </a:ln>
        </p:spPr>
      </p:pic>
      <p:cxnSp>
        <p:nvCxnSpPr>
          <p:cNvPr id="814" name="Google Shape;814;p70"/>
          <p:cNvCxnSpPr>
            <a:stCxn id="811" idx="3"/>
            <a:endCxn id="813" idx="1"/>
          </p:cNvCxnSpPr>
          <p:nvPr/>
        </p:nvCxnSpPr>
        <p:spPr>
          <a:xfrm flipH="1" rot="10800000">
            <a:off x="4068950" y="1825825"/>
            <a:ext cx="546000" cy="636600"/>
          </a:xfrm>
          <a:prstGeom prst="straightConnector1">
            <a:avLst/>
          </a:prstGeom>
          <a:noFill/>
          <a:ln cap="flat" cmpd="sng" w="9525">
            <a:solidFill>
              <a:schemeClr val="dk2"/>
            </a:solidFill>
            <a:prstDash val="solid"/>
            <a:round/>
            <a:headEnd len="med" w="med" type="none"/>
            <a:tailEnd len="med" w="med" type="triangle"/>
          </a:ln>
        </p:spPr>
      </p:cxnSp>
      <p:pic>
        <p:nvPicPr>
          <p:cNvPr id="815" name="Google Shape;815;p70"/>
          <p:cNvPicPr preferRelativeResize="0"/>
          <p:nvPr/>
        </p:nvPicPr>
        <p:blipFill>
          <a:blip r:embed="rId3">
            <a:alphaModFix/>
          </a:blip>
          <a:stretch>
            <a:fillRect/>
          </a:stretch>
        </p:blipFill>
        <p:spPr>
          <a:xfrm>
            <a:off x="5991574" y="2089084"/>
            <a:ext cx="881499" cy="1181466"/>
          </a:xfrm>
          <a:prstGeom prst="rect">
            <a:avLst/>
          </a:prstGeom>
          <a:noFill/>
          <a:ln>
            <a:noFill/>
          </a:ln>
        </p:spPr>
      </p:pic>
      <p:pic>
        <p:nvPicPr>
          <p:cNvPr id="816" name="Google Shape;816;p70"/>
          <p:cNvPicPr preferRelativeResize="0"/>
          <p:nvPr/>
        </p:nvPicPr>
        <p:blipFill>
          <a:blip r:embed="rId3">
            <a:alphaModFix/>
          </a:blip>
          <a:stretch>
            <a:fillRect/>
          </a:stretch>
        </p:blipFill>
        <p:spPr>
          <a:xfrm>
            <a:off x="6425674" y="2509159"/>
            <a:ext cx="881499" cy="1181466"/>
          </a:xfrm>
          <a:prstGeom prst="rect">
            <a:avLst/>
          </a:prstGeom>
          <a:noFill/>
          <a:ln>
            <a:noFill/>
          </a:ln>
        </p:spPr>
      </p:pic>
      <p:cxnSp>
        <p:nvCxnSpPr>
          <p:cNvPr id="817" name="Google Shape;817;p70"/>
          <p:cNvCxnSpPr>
            <a:stCxn id="813" idx="3"/>
            <a:endCxn id="815" idx="0"/>
          </p:cNvCxnSpPr>
          <p:nvPr/>
        </p:nvCxnSpPr>
        <p:spPr>
          <a:xfrm>
            <a:off x="5609300" y="1825853"/>
            <a:ext cx="822900" cy="263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1" name="Shape 821"/>
        <p:cNvGrpSpPr/>
        <p:nvPr/>
      </p:nvGrpSpPr>
      <p:grpSpPr>
        <a:xfrm>
          <a:off x="0" y="0"/>
          <a:ext cx="0" cy="0"/>
          <a:chOff x="0" y="0"/>
          <a:chExt cx="0" cy="0"/>
        </a:xfrm>
      </p:grpSpPr>
      <p:pic>
        <p:nvPicPr>
          <p:cNvPr id="822" name="Google Shape;822;p71"/>
          <p:cNvPicPr preferRelativeResize="0"/>
          <p:nvPr/>
        </p:nvPicPr>
        <p:blipFill>
          <a:blip r:embed="rId3">
            <a:alphaModFix/>
          </a:blip>
          <a:stretch>
            <a:fillRect/>
          </a:stretch>
        </p:blipFill>
        <p:spPr>
          <a:xfrm>
            <a:off x="6873074" y="2089072"/>
            <a:ext cx="881499" cy="1181466"/>
          </a:xfrm>
          <a:prstGeom prst="rect">
            <a:avLst/>
          </a:prstGeom>
          <a:noFill/>
          <a:ln>
            <a:noFill/>
          </a:ln>
        </p:spPr>
      </p:pic>
      <p:sp>
        <p:nvSpPr>
          <p:cNvPr id="823" name="Google Shape;823;p71"/>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824" name="Google Shape;824;p71"/>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825" name="Google Shape;825;p71"/>
          <p:cNvGrpSpPr/>
          <p:nvPr/>
        </p:nvGrpSpPr>
        <p:grpSpPr>
          <a:xfrm>
            <a:off x="496446" y="2833693"/>
            <a:ext cx="994509" cy="1487654"/>
            <a:chOff x="7028300" y="1590925"/>
            <a:chExt cx="1635975" cy="2682875"/>
          </a:xfrm>
        </p:grpSpPr>
        <p:grpSp>
          <p:nvGrpSpPr>
            <p:cNvPr id="826" name="Google Shape;826;p71"/>
            <p:cNvGrpSpPr/>
            <p:nvPr/>
          </p:nvGrpSpPr>
          <p:grpSpPr>
            <a:xfrm>
              <a:off x="7180125" y="1590925"/>
              <a:ext cx="1073100" cy="2682875"/>
              <a:chOff x="3607725" y="1796025"/>
              <a:chExt cx="1073100" cy="2682875"/>
            </a:xfrm>
          </p:grpSpPr>
          <p:sp>
            <p:nvSpPr>
              <p:cNvPr id="827" name="Google Shape;827;p71"/>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8" name="Google Shape;828;p71"/>
              <p:cNvCxnSpPr>
                <a:stCxn id="827"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829" name="Google Shape;829;p71"/>
              <p:cNvCxnSpPr/>
              <p:nvPr/>
            </p:nvCxnSpPr>
            <p:spPr>
              <a:xfrm flipH="1">
                <a:off x="4157711" y="3082873"/>
                <a:ext cx="506700" cy="336000"/>
              </a:xfrm>
              <a:prstGeom prst="straightConnector1">
                <a:avLst/>
              </a:prstGeom>
              <a:noFill/>
              <a:ln cap="flat" cmpd="sng" w="9525">
                <a:solidFill>
                  <a:srgbClr val="000000"/>
                </a:solidFill>
                <a:prstDash val="solid"/>
                <a:round/>
                <a:headEnd len="med" w="med" type="none"/>
                <a:tailEnd len="med" w="med" type="none"/>
              </a:ln>
            </p:spPr>
          </p:cxnSp>
          <p:cxnSp>
            <p:nvCxnSpPr>
              <p:cNvPr id="830" name="Google Shape;830;p71"/>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831" name="Google Shape;831;p71"/>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832" name="Google Shape;832;p71"/>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833" name="Google Shape;833;p71"/>
            <p:cNvGrpSpPr/>
            <p:nvPr/>
          </p:nvGrpSpPr>
          <p:grpSpPr>
            <a:xfrm>
              <a:off x="7028300" y="1604375"/>
              <a:ext cx="1635975" cy="1348025"/>
              <a:chOff x="7028300" y="1604375"/>
              <a:chExt cx="1635975" cy="1348025"/>
            </a:xfrm>
          </p:grpSpPr>
          <p:sp>
            <p:nvSpPr>
              <p:cNvPr id="834" name="Google Shape;834;p71"/>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835" name="Google Shape;835;p71"/>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pic>
        <p:nvPicPr>
          <p:cNvPr id="836" name="Google Shape;836;p71"/>
          <p:cNvPicPr preferRelativeResize="0"/>
          <p:nvPr/>
        </p:nvPicPr>
        <p:blipFill>
          <a:blip r:embed="rId4">
            <a:alphaModFix/>
          </a:blip>
          <a:stretch>
            <a:fillRect/>
          </a:stretch>
        </p:blipFill>
        <p:spPr>
          <a:xfrm>
            <a:off x="1444258" y="1853325"/>
            <a:ext cx="1248075" cy="1218200"/>
          </a:xfrm>
          <a:prstGeom prst="rect">
            <a:avLst/>
          </a:prstGeom>
          <a:noFill/>
          <a:ln>
            <a:noFill/>
          </a:ln>
        </p:spPr>
      </p:pic>
      <p:sp>
        <p:nvSpPr>
          <p:cNvPr id="837" name="Google Shape;837;p71"/>
          <p:cNvSpPr/>
          <p:nvPr/>
        </p:nvSpPr>
        <p:spPr>
          <a:xfrm>
            <a:off x="2983850" y="2089075"/>
            <a:ext cx="1085100" cy="746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K8s autoscaler</a:t>
            </a:r>
            <a:endParaRPr/>
          </a:p>
        </p:txBody>
      </p:sp>
      <p:cxnSp>
        <p:nvCxnSpPr>
          <p:cNvPr id="838" name="Google Shape;838;p71"/>
          <p:cNvCxnSpPr>
            <a:stCxn id="836" idx="3"/>
            <a:endCxn id="837" idx="1"/>
          </p:cNvCxnSpPr>
          <p:nvPr/>
        </p:nvCxnSpPr>
        <p:spPr>
          <a:xfrm>
            <a:off x="2692333" y="2462425"/>
            <a:ext cx="291600" cy="0"/>
          </a:xfrm>
          <a:prstGeom prst="straightConnector1">
            <a:avLst/>
          </a:prstGeom>
          <a:noFill/>
          <a:ln cap="flat" cmpd="sng" w="9525">
            <a:solidFill>
              <a:schemeClr val="dk2"/>
            </a:solidFill>
            <a:prstDash val="solid"/>
            <a:round/>
            <a:headEnd len="med" w="med" type="none"/>
            <a:tailEnd len="med" w="med" type="triangle"/>
          </a:ln>
        </p:spPr>
      </p:cxnSp>
      <p:pic>
        <p:nvPicPr>
          <p:cNvPr id="839" name="Google Shape;839;p71"/>
          <p:cNvPicPr preferRelativeResize="0"/>
          <p:nvPr/>
        </p:nvPicPr>
        <p:blipFill rotWithShape="1">
          <a:blip r:embed="rId5">
            <a:alphaModFix/>
          </a:blip>
          <a:srcRect b="6036" l="33743" r="29208" t="11270"/>
          <a:stretch/>
        </p:blipFill>
        <p:spPr>
          <a:xfrm>
            <a:off x="4614800" y="1189281"/>
            <a:ext cx="994500" cy="1273144"/>
          </a:xfrm>
          <a:prstGeom prst="rect">
            <a:avLst/>
          </a:prstGeom>
          <a:noFill/>
          <a:ln>
            <a:noFill/>
          </a:ln>
        </p:spPr>
      </p:pic>
      <p:cxnSp>
        <p:nvCxnSpPr>
          <p:cNvPr id="840" name="Google Shape;840;p71"/>
          <p:cNvCxnSpPr>
            <a:stCxn id="837" idx="3"/>
            <a:endCxn id="839" idx="1"/>
          </p:cNvCxnSpPr>
          <p:nvPr/>
        </p:nvCxnSpPr>
        <p:spPr>
          <a:xfrm flipH="1" rot="10800000">
            <a:off x="4068950" y="1825825"/>
            <a:ext cx="546000" cy="636600"/>
          </a:xfrm>
          <a:prstGeom prst="straightConnector1">
            <a:avLst/>
          </a:prstGeom>
          <a:noFill/>
          <a:ln cap="flat" cmpd="sng" w="9525">
            <a:solidFill>
              <a:schemeClr val="dk2"/>
            </a:solidFill>
            <a:prstDash val="solid"/>
            <a:round/>
            <a:headEnd len="med" w="med" type="none"/>
            <a:tailEnd len="med" w="med" type="triangle"/>
          </a:ln>
        </p:spPr>
      </p:cxnSp>
      <p:pic>
        <p:nvPicPr>
          <p:cNvPr id="841" name="Google Shape;841;p71"/>
          <p:cNvPicPr preferRelativeResize="0"/>
          <p:nvPr/>
        </p:nvPicPr>
        <p:blipFill>
          <a:blip r:embed="rId3">
            <a:alphaModFix/>
          </a:blip>
          <a:stretch>
            <a:fillRect/>
          </a:stretch>
        </p:blipFill>
        <p:spPr>
          <a:xfrm>
            <a:off x="5991574" y="2089084"/>
            <a:ext cx="881499" cy="1181466"/>
          </a:xfrm>
          <a:prstGeom prst="rect">
            <a:avLst/>
          </a:prstGeom>
          <a:noFill/>
          <a:ln>
            <a:noFill/>
          </a:ln>
        </p:spPr>
      </p:pic>
      <p:pic>
        <p:nvPicPr>
          <p:cNvPr id="842" name="Google Shape;842;p71"/>
          <p:cNvPicPr preferRelativeResize="0"/>
          <p:nvPr/>
        </p:nvPicPr>
        <p:blipFill>
          <a:blip r:embed="rId3">
            <a:alphaModFix/>
          </a:blip>
          <a:stretch>
            <a:fillRect/>
          </a:stretch>
        </p:blipFill>
        <p:spPr>
          <a:xfrm>
            <a:off x="6425674" y="2509159"/>
            <a:ext cx="881499" cy="1181466"/>
          </a:xfrm>
          <a:prstGeom prst="rect">
            <a:avLst/>
          </a:prstGeom>
          <a:noFill/>
          <a:ln>
            <a:noFill/>
          </a:ln>
        </p:spPr>
      </p:pic>
      <p:cxnSp>
        <p:nvCxnSpPr>
          <p:cNvPr id="843" name="Google Shape;843;p71"/>
          <p:cNvCxnSpPr>
            <a:stCxn id="839" idx="3"/>
            <a:endCxn id="841" idx="0"/>
          </p:cNvCxnSpPr>
          <p:nvPr/>
        </p:nvCxnSpPr>
        <p:spPr>
          <a:xfrm>
            <a:off x="5609300" y="1825853"/>
            <a:ext cx="822900" cy="263100"/>
          </a:xfrm>
          <a:prstGeom prst="straightConnector1">
            <a:avLst/>
          </a:prstGeom>
          <a:noFill/>
          <a:ln cap="flat" cmpd="sng" w="9525">
            <a:solidFill>
              <a:schemeClr val="dk2"/>
            </a:solidFill>
            <a:prstDash val="solid"/>
            <a:round/>
            <a:headEnd len="med" w="med" type="none"/>
            <a:tailEnd len="med" w="med" type="triangle"/>
          </a:ln>
        </p:spPr>
      </p:cxnSp>
      <p:sp>
        <p:nvSpPr>
          <p:cNvPr id="844" name="Google Shape;844;p71"/>
          <p:cNvSpPr/>
          <p:nvPr/>
        </p:nvSpPr>
        <p:spPr>
          <a:xfrm>
            <a:off x="3641150" y="1523225"/>
            <a:ext cx="594600" cy="4383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8" name="Shape 848"/>
        <p:cNvGrpSpPr/>
        <p:nvPr/>
      </p:nvGrpSpPr>
      <p:grpSpPr>
        <a:xfrm>
          <a:off x="0" y="0"/>
          <a:ext cx="0" cy="0"/>
          <a:chOff x="0" y="0"/>
          <a:chExt cx="0" cy="0"/>
        </a:xfrm>
      </p:grpSpPr>
      <p:sp>
        <p:nvSpPr>
          <p:cNvPr id="849" name="Google Shape;849;p7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grpSp>
        <p:nvGrpSpPr>
          <p:cNvPr id="850" name="Google Shape;850;p72"/>
          <p:cNvGrpSpPr/>
          <p:nvPr/>
        </p:nvGrpSpPr>
        <p:grpSpPr>
          <a:xfrm>
            <a:off x="496446" y="2833693"/>
            <a:ext cx="994509" cy="1487654"/>
            <a:chOff x="7028300" y="1590925"/>
            <a:chExt cx="1635975" cy="2682875"/>
          </a:xfrm>
        </p:grpSpPr>
        <p:grpSp>
          <p:nvGrpSpPr>
            <p:cNvPr id="851" name="Google Shape;851;p72"/>
            <p:cNvGrpSpPr/>
            <p:nvPr/>
          </p:nvGrpSpPr>
          <p:grpSpPr>
            <a:xfrm>
              <a:off x="7180125" y="1590925"/>
              <a:ext cx="1073100" cy="2682875"/>
              <a:chOff x="3607725" y="1796025"/>
              <a:chExt cx="1073100" cy="2682875"/>
            </a:xfrm>
          </p:grpSpPr>
          <p:sp>
            <p:nvSpPr>
              <p:cNvPr id="852" name="Google Shape;852;p72"/>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3" name="Google Shape;853;p72"/>
              <p:cNvCxnSpPr>
                <a:stCxn id="852"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854" name="Google Shape;854;p72"/>
              <p:cNvCxnSpPr/>
              <p:nvPr/>
            </p:nvCxnSpPr>
            <p:spPr>
              <a:xfrm flipH="1">
                <a:off x="4157711" y="3082873"/>
                <a:ext cx="506700" cy="336000"/>
              </a:xfrm>
              <a:prstGeom prst="straightConnector1">
                <a:avLst/>
              </a:prstGeom>
              <a:noFill/>
              <a:ln cap="flat" cmpd="sng" w="9525">
                <a:solidFill>
                  <a:srgbClr val="000000"/>
                </a:solidFill>
                <a:prstDash val="solid"/>
                <a:round/>
                <a:headEnd len="med" w="med" type="none"/>
                <a:tailEnd len="med" w="med" type="none"/>
              </a:ln>
            </p:spPr>
          </p:cxnSp>
          <p:cxnSp>
            <p:nvCxnSpPr>
              <p:cNvPr id="855" name="Google Shape;855;p72"/>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856" name="Google Shape;856;p72"/>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857" name="Google Shape;857;p72"/>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858" name="Google Shape;858;p72"/>
            <p:cNvGrpSpPr/>
            <p:nvPr/>
          </p:nvGrpSpPr>
          <p:grpSpPr>
            <a:xfrm>
              <a:off x="7028300" y="1604375"/>
              <a:ext cx="1635975" cy="1348025"/>
              <a:chOff x="7028300" y="1604375"/>
              <a:chExt cx="1635975" cy="1348025"/>
            </a:xfrm>
          </p:grpSpPr>
          <p:sp>
            <p:nvSpPr>
              <p:cNvPr id="859" name="Google Shape;859;p72"/>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860" name="Google Shape;860;p72"/>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pic>
        <p:nvPicPr>
          <p:cNvPr id="861" name="Google Shape;861;p72"/>
          <p:cNvPicPr preferRelativeResize="0"/>
          <p:nvPr/>
        </p:nvPicPr>
        <p:blipFill>
          <a:blip r:embed="rId3">
            <a:alphaModFix/>
          </a:blip>
          <a:stretch>
            <a:fillRect/>
          </a:stretch>
        </p:blipFill>
        <p:spPr>
          <a:xfrm>
            <a:off x="1444258" y="1853325"/>
            <a:ext cx="1248075" cy="1218200"/>
          </a:xfrm>
          <a:prstGeom prst="rect">
            <a:avLst/>
          </a:prstGeom>
          <a:noFill/>
          <a:ln>
            <a:noFill/>
          </a:ln>
        </p:spPr>
      </p:pic>
      <p:sp>
        <p:nvSpPr>
          <p:cNvPr id="862" name="Google Shape;862;p72"/>
          <p:cNvSpPr/>
          <p:nvPr/>
        </p:nvSpPr>
        <p:spPr>
          <a:xfrm>
            <a:off x="2983850" y="2089075"/>
            <a:ext cx="1085100" cy="746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K8s autoscaler</a:t>
            </a:r>
            <a:endParaRPr/>
          </a:p>
        </p:txBody>
      </p:sp>
      <p:cxnSp>
        <p:nvCxnSpPr>
          <p:cNvPr id="863" name="Google Shape;863;p72"/>
          <p:cNvCxnSpPr>
            <a:stCxn id="861" idx="3"/>
            <a:endCxn id="862" idx="1"/>
          </p:cNvCxnSpPr>
          <p:nvPr/>
        </p:nvCxnSpPr>
        <p:spPr>
          <a:xfrm>
            <a:off x="2692333" y="2462425"/>
            <a:ext cx="291600" cy="0"/>
          </a:xfrm>
          <a:prstGeom prst="straightConnector1">
            <a:avLst/>
          </a:prstGeom>
          <a:noFill/>
          <a:ln cap="flat" cmpd="sng" w="9525">
            <a:solidFill>
              <a:schemeClr val="dk2"/>
            </a:solidFill>
            <a:prstDash val="solid"/>
            <a:round/>
            <a:headEnd len="med" w="med" type="none"/>
            <a:tailEnd len="med" w="med" type="triangle"/>
          </a:ln>
        </p:spPr>
      </p:cxnSp>
      <p:sp>
        <p:nvSpPr>
          <p:cNvPr id="864" name="Google Shape;864;p72"/>
          <p:cNvSpPr/>
          <p:nvPr/>
        </p:nvSpPr>
        <p:spPr>
          <a:xfrm>
            <a:off x="3641150" y="1523225"/>
            <a:ext cx="594600" cy="4383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pic>
        <p:nvPicPr>
          <p:cNvPr id="869" name="Google Shape;869;p73"/>
          <p:cNvPicPr preferRelativeResize="0"/>
          <p:nvPr/>
        </p:nvPicPr>
        <p:blipFill>
          <a:blip r:embed="rId3">
            <a:alphaModFix/>
          </a:blip>
          <a:stretch>
            <a:fillRect/>
          </a:stretch>
        </p:blipFill>
        <p:spPr>
          <a:xfrm>
            <a:off x="6873074" y="2089072"/>
            <a:ext cx="881499" cy="1181466"/>
          </a:xfrm>
          <a:prstGeom prst="rect">
            <a:avLst/>
          </a:prstGeom>
          <a:noFill/>
          <a:ln>
            <a:noFill/>
          </a:ln>
        </p:spPr>
      </p:pic>
      <p:sp>
        <p:nvSpPr>
          <p:cNvPr id="870" name="Google Shape;870;p7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871" name="Google Shape;871;p73"/>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grpSp>
        <p:nvGrpSpPr>
          <p:cNvPr id="872" name="Google Shape;872;p73"/>
          <p:cNvGrpSpPr/>
          <p:nvPr/>
        </p:nvGrpSpPr>
        <p:grpSpPr>
          <a:xfrm>
            <a:off x="496446" y="2833693"/>
            <a:ext cx="994509" cy="1487654"/>
            <a:chOff x="7028300" y="1590925"/>
            <a:chExt cx="1635975" cy="2682875"/>
          </a:xfrm>
        </p:grpSpPr>
        <p:grpSp>
          <p:nvGrpSpPr>
            <p:cNvPr id="873" name="Google Shape;873;p73"/>
            <p:cNvGrpSpPr/>
            <p:nvPr/>
          </p:nvGrpSpPr>
          <p:grpSpPr>
            <a:xfrm>
              <a:off x="7180125" y="1590925"/>
              <a:ext cx="1073100" cy="2682875"/>
              <a:chOff x="3607725" y="1796025"/>
              <a:chExt cx="1073100" cy="2682875"/>
            </a:xfrm>
          </p:grpSpPr>
          <p:sp>
            <p:nvSpPr>
              <p:cNvPr id="874" name="Google Shape;874;p73"/>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75" name="Google Shape;875;p73"/>
              <p:cNvCxnSpPr>
                <a:stCxn id="874" idx="4"/>
              </p:cNvCxnSpPr>
              <p:nvPr/>
            </p:nvCxnSpPr>
            <p:spPr>
              <a:xfrm>
                <a:off x="4144275" y="2816925"/>
                <a:ext cx="13200" cy="1190700"/>
              </a:xfrm>
              <a:prstGeom prst="straightConnector1">
                <a:avLst/>
              </a:prstGeom>
              <a:noFill/>
              <a:ln cap="flat" cmpd="sng" w="9525">
                <a:solidFill>
                  <a:srgbClr val="000000"/>
                </a:solidFill>
                <a:prstDash val="solid"/>
                <a:round/>
                <a:headEnd len="med" w="med" type="none"/>
                <a:tailEnd len="med" w="med" type="none"/>
              </a:ln>
            </p:spPr>
          </p:cxnSp>
          <p:cxnSp>
            <p:nvCxnSpPr>
              <p:cNvPr id="876" name="Google Shape;876;p73"/>
              <p:cNvCxnSpPr/>
              <p:nvPr/>
            </p:nvCxnSpPr>
            <p:spPr>
              <a:xfrm flipH="1">
                <a:off x="4157711" y="3082873"/>
                <a:ext cx="506700" cy="336000"/>
              </a:xfrm>
              <a:prstGeom prst="straightConnector1">
                <a:avLst/>
              </a:prstGeom>
              <a:noFill/>
              <a:ln cap="flat" cmpd="sng" w="9525">
                <a:solidFill>
                  <a:srgbClr val="000000"/>
                </a:solidFill>
                <a:prstDash val="solid"/>
                <a:round/>
                <a:headEnd len="med" w="med" type="none"/>
                <a:tailEnd len="med" w="med" type="none"/>
              </a:ln>
            </p:spPr>
          </p:cxnSp>
          <p:cxnSp>
            <p:nvCxnSpPr>
              <p:cNvPr id="877" name="Google Shape;877;p73"/>
              <p:cNvCxnSpPr/>
              <p:nvPr/>
            </p:nvCxnSpPr>
            <p:spPr>
              <a:xfrm flipH="1" rot="10800000">
                <a:off x="3678763" y="3431746"/>
                <a:ext cx="465300" cy="339900"/>
              </a:xfrm>
              <a:prstGeom prst="straightConnector1">
                <a:avLst/>
              </a:prstGeom>
              <a:noFill/>
              <a:ln cap="flat" cmpd="sng" w="9525">
                <a:solidFill>
                  <a:srgbClr val="000000"/>
                </a:solidFill>
                <a:prstDash val="solid"/>
                <a:round/>
                <a:headEnd len="med" w="med" type="none"/>
                <a:tailEnd len="med" w="med" type="none"/>
              </a:ln>
            </p:spPr>
          </p:cxnSp>
          <p:cxnSp>
            <p:nvCxnSpPr>
              <p:cNvPr id="878" name="Google Shape;878;p73"/>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879" name="Google Shape;879;p73"/>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880" name="Google Shape;880;p73"/>
            <p:cNvGrpSpPr/>
            <p:nvPr/>
          </p:nvGrpSpPr>
          <p:grpSpPr>
            <a:xfrm>
              <a:off x="7028300" y="1604375"/>
              <a:ext cx="1635975" cy="1348025"/>
              <a:chOff x="7028300" y="1604375"/>
              <a:chExt cx="1635975" cy="1348025"/>
            </a:xfrm>
          </p:grpSpPr>
          <p:sp>
            <p:nvSpPr>
              <p:cNvPr id="881" name="Google Shape;881;p73"/>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882" name="Google Shape;882;p73"/>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pic>
        <p:nvPicPr>
          <p:cNvPr id="883" name="Google Shape;883;p73"/>
          <p:cNvPicPr preferRelativeResize="0"/>
          <p:nvPr/>
        </p:nvPicPr>
        <p:blipFill>
          <a:blip r:embed="rId4">
            <a:alphaModFix/>
          </a:blip>
          <a:stretch>
            <a:fillRect/>
          </a:stretch>
        </p:blipFill>
        <p:spPr>
          <a:xfrm>
            <a:off x="1444258" y="1853325"/>
            <a:ext cx="1248075" cy="1218200"/>
          </a:xfrm>
          <a:prstGeom prst="rect">
            <a:avLst/>
          </a:prstGeom>
          <a:noFill/>
          <a:ln>
            <a:noFill/>
          </a:ln>
        </p:spPr>
      </p:pic>
      <p:sp>
        <p:nvSpPr>
          <p:cNvPr id="884" name="Google Shape;884;p73"/>
          <p:cNvSpPr/>
          <p:nvPr/>
        </p:nvSpPr>
        <p:spPr>
          <a:xfrm>
            <a:off x="2983850" y="2089075"/>
            <a:ext cx="1085100" cy="746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K8s autoscaler</a:t>
            </a:r>
            <a:endParaRPr/>
          </a:p>
        </p:txBody>
      </p:sp>
      <p:cxnSp>
        <p:nvCxnSpPr>
          <p:cNvPr id="885" name="Google Shape;885;p73"/>
          <p:cNvCxnSpPr>
            <a:stCxn id="883" idx="3"/>
            <a:endCxn id="884" idx="1"/>
          </p:cNvCxnSpPr>
          <p:nvPr/>
        </p:nvCxnSpPr>
        <p:spPr>
          <a:xfrm>
            <a:off x="2692333" y="2462425"/>
            <a:ext cx="291600" cy="0"/>
          </a:xfrm>
          <a:prstGeom prst="straightConnector1">
            <a:avLst/>
          </a:prstGeom>
          <a:noFill/>
          <a:ln cap="flat" cmpd="sng" w="9525">
            <a:solidFill>
              <a:schemeClr val="dk2"/>
            </a:solidFill>
            <a:prstDash val="solid"/>
            <a:round/>
            <a:headEnd len="med" w="med" type="none"/>
            <a:tailEnd len="med" w="med" type="triangle"/>
          </a:ln>
        </p:spPr>
      </p:cxnSp>
      <p:pic>
        <p:nvPicPr>
          <p:cNvPr id="886" name="Google Shape;886;p73"/>
          <p:cNvPicPr preferRelativeResize="0"/>
          <p:nvPr/>
        </p:nvPicPr>
        <p:blipFill rotWithShape="1">
          <a:blip r:embed="rId5">
            <a:alphaModFix/>
          </a:blip>
          <a:srcRect b="6036" l="33743" r="29208" t="11270"/>
          <a:stretch/>
        </p:blipFill>
        <p:spPr>
          <a:xfrm>
            <a:off x="4614800" y="1189281"/>
            <a:ext cx="994500" cy="1273144"/>
          </a:xfrm>
          <a:prstGeom prst="rect">
            <a:avLst/>
          </a:prstGeom>
          <a:noFill/>
          <a:ln>
            <a:noFill/>
          </a:ln>
        </p:spPr>
      </p:pic>
      <p:cxnSp>
        <p:nvCxnSpPr>
          <p:cNvPr id="887" name="Google Shape;887;p73"/>
          <p:cNvCxnSpPr>
            <a:stCxn id="884" idx="3"/>
            <a:endCxn id="886" idx="1"/>
          </p:cNvCxnSpPr>
          <p:nvPr/>
        </p:nvCxnSpPr>
        <p:spPr>
          <a:xfrm flipH="1" rot="10800000">
            <a:off x="4068950" y="1825825"/>
            <a:ext cx="546000" cy="636600"/>
          </a:xfrm>
          <a:prstGeom prst="straightConnector1">
            <a:avLst/>
          </a:prstGeom>
          <a:noFill/>
          <a:ln cap="flat" cmpd="sng" w="9525">
            <a:solidFill>
              <a:schemeClr val="dk2"/>
            </a:solidFill>
            <a:prstDash val="solid"/>
            <a:round/>
            <a:headEnd len="med" w="med" type="none"/>
            <a:tailEnd len="med" w="med" type="triangle"/>
          </a:ln>
        </p:spPr>
      </p:cxnSp>
      <p:pic>
        <p:nvPicPr>
          <p:cNvPr id="888" name="Google Shape;888;p73"/>
          <p:cNvPicPr preferRelativeResize="0"/>
          <p:nvPr/>
        </p:nvPicPr>
        <p:blipFill>
          <a:blip r:embed="rId3">
            <a:alphaModFix/>
          </a:blip>
          <a:stretch>
            <a:fillRect/>
          </a:stretch>
        </p:blipFill>
        <p:spPr>
          <a:xfrm>
            <a:off x="5991574" y="2089084"/>
            <a:ext cx="881499" cy="1181466"/>
          </a:xfrm>
          <a:prstGeom prst="rect">
            <a:avLst/>
          </a:prstGeom>
          <a:noFill/>
          <a:ln>
            <a:noFill/>
          </a:ln>
        </p:spPr>
      </p:pic>
      <p:pic>
        <p:nvPicPr>
          <p:cNvPr id="889" name="Google Shape;889;p73"/>
          <p:cNvPicPr preferRelativeResize="0"/>
          <p:nvPr/>
        </p:nvPicPr>
        <p:blipFill>
          <a:blip r:embed="rId3">
            <a:alphaModFix/>
          </a:blip>
          <a:stretch>
            <a:fillRect/>
          </a:stretch>
        </p:blipFill>
        <p:spPr>
          <a:xfrm>
            <a:off x="6425674" y="2509159"/>
            <a:ext cx="881499" cy="1181466"/>
          </a:xfrm>
          <a:prstGeom prst="rect">
            <a:avLst/>
          </a:prstGeom>
          <a:noFill/>
          <a:ln>
            <a:noFill/>
          </a:ln>
        </p:spPr>
      </p:pic>
      <p:cxnSp>
        <p:nvCxnSpPr>
          <p:cNvPr id="890" name="Google Shape;890;p73"/>
          <p:cNvCxnSpPr>
            <a:stCxn id="886" idx="3"/>
            <a:endCxn id="888" idx="0"/>
          </p:cNvCxnSpPr>
          <p:nvPr/>
        </p:nvCxnSpPr>
        <p:spPr>
          <a:xfrm>
            <a:off x="5609300" y="1825853"/>
            <a:ext cx="822900" cy="263100"/>
          </a:xfrm>
          <a:prstGeom prst="straightConnector1">
            <a:avLst/>
          </a:prstGeom>
          <a:noFill/>
          <a:ln cap="flat" cmpd="sng" w="9525">
            <a:solidFill>
              <a:schemeClr val="dk2"/>
            </a:solidFill>
            <a:prstDash val="solid"/>
            <a:round/>
            <a:headEnd len="med" w="med" type="none"/>
            <a:tailEnd len="med" w="med" type="triangle"/>
          </a:ln>
        </p:spPr>
      </p:cxnSp>
      <p:pic>
        <p:nvPicPr>
          <p:cNvPr id="891" name="Google Shape;891;p73"/>
          <p:cNvPicPr preferRelativeResize="0"/>
          <p:nvPr/>
        </p:nvPicPr>
        <p:blipFill>
          <a:blip r:embed="rId6">
            <a:alphaModFix/>
          </a:blip>
          <a:stretch>
            <a:fillRect/>
          </a:stretch>
        </p:blipFill>
        <p:spPr>
          <a:xfrm>
            <a:off x="6350625" y="3690625"/>
            <a:ext cx="1403950" cy="74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Earshot: Enabling public sphere search</a:t>
            </a:r>
            <a:endParaRPr/>
          </a:p>
        </p:txBody>
      </p:sp>
      <p:pic>
        <p:nvPicPr>
          <p:cNvPr id="141" name="Google Shape;141;p29"/>
          <p:cNvPicPr preferRelativeResize="0"/>
          <p:nvPr/>
        </p:nvPicPr>
        <p:blipFill rotWithShape="1">
          <a:blip r:embed="rId3">
            <a:alphaModFix/>
          </a:blip>
          <a:srcRect b="0" l="0" r="0" t="3836"/>
          <a:stretch/>
        </p:blipFill>
        <p:spPr>
          <a:xfrm>
            <a:off x="1144000" y="865325"/>
            <a:ext cx="7008426" cy="3820975"/>
          </a:xfrm>
          <a:prstGeom prst="rect">
            <a:avLst/>
          </a:prstGeom>
          <a:noFill/>
          <a:ln>
            <a:noFill/>
          </a:ln>
        </p:spPr>
      </p:pic>
      <p:sp>
        <p:nvSpPr>
          <p:cNvPr id="142" name="Google Shape;142;p29"/>
          <p:cNvSpPr txBox="1"/>
          <p:nvPr/>
        </p:nvSpPr>
        <p:spPr>
          <a:xfrm>
            <a:off x="7678725" y="4465350"/>
            <a:ext cx="1393800" cy="3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Boston, </a:t>
            </a:r>
            <a:r>
              <a:rPr lang="en" sz="1200"/>
              <a:t>Oct. 22</a:t>
            </a:r>
            <a:endParaRPr sz="1200"/>
          </a:p>
        </p:txBody>
      </p:sp>
      <p:grpSp>
        <p:nvGrpSpPr>
          <p:cNvPr id="143" name="Google Shape;143;p29"/>
          <p:cNvGrpSpPr/>
          <p:nvPr/>
        </p:nvGrpSpPr>
        <p:grpSpPr>
          <a:xfrm>
            <a:off x="0" y="2243100"/>
            <a:ext cx="8912950" cy="2738100"/>
            <a:chOff x="0" y="2243100"/>
            <a:chExt cx="8912950" cy="2738100"/>
          </a:xfrm>
        </p:grpSpPr>
        <p:grpSp>
          <p:nvGrpSpPr>
            <p:cNvPr id="144" name="Google Shape;144;p29"/>
            <p:cNvGrpSpPr/>
            <p:nvPr/>
          </p:nvGrpSpPr>
          <p:grpSpPr>
            <a:xfrm>
              <a:off x="6227074" y="2243100"/>
              <a:ext cx="2685876" cy="2210700"/>
              <a:chOff x="6227074" y="2243100"/>
              <a:chExt cx="2685876" cy="2210700"/>
            </a:xfrm>
          </p:grpSpPr>
          <p:pic>
            <p:nvPicPr>
              <p:cNvPr id="145" name="Google Shape;145;p29"/>
              <p:cNvPicPr preferRelativeResize="0"/>
              <p:nvPr/>
            </p:nvPicPr>
            <p:blipFill>
              <a:blip r:embed="rId4">
                <a:alphaModFix/>
              </a:blip>
              <a:stretch>
                <a:fillRect/>
              </a:stretch>
            </p:blipFill>
            <p:spPr>
              <a:xfrm>
                <a:off x="6227074" y="2243100"/>
                <a:ext cx="2685876" cy="1817601"/>
              </a:xfrm>
              <a:prstGeom prst="rect">
                <a:avLst/>
              </a:prstGeom>
              <a:noFill/>
              <a:ln cap="flat" cmpd="sng" w="9525">
                <a:solidFill>
                  <a:schemeClr val="dk2"/>
                </a:solidFill>
                <a:prstDash val="solid"/>
                <a:round/>
                <a:headEnd len="sm" w="sm" type="none"/>
                <a:tailEnd len="sm" w="sm" type="none"/>
              </a:ln>
            </p:spPr>
          </p:pic>
          <p:sp>
            <p:nvSpPr>
              <p:cNvPr id="146" name="Google Shape;146;p29"/>
              <p:cNvSpPr txBox="1"/>
              <p:nvPr/>
            </p:nvSpPr>
            <p:spPr>
              <a:xfrm>
                <a:off x="6939300" y="4086600"/>
                <a:ext cx="1345800" cy="3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Boston Globe, 10/15</a:t>
                </a:r>
                <a:endParaRPr sz="1000"/>
              </a:p>
            </p:txBody>
          </p:sp>
        </p:grpSp>
        <p:sp>
          <p:nvSpPr>
            <p:cNvPr id="147" name="Google Shape;147;p29"/>
            <p:cNvSpPr txBox="1"/>
            <p:nvPr/>
          </p:nvSpPr>
          <p:spPr>
            <a:xfrm>
              <a:off x="0" y="4614000"/>
              <a:ext cx="6614400" cy="3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u="sng">
                  <a:solidFill>
                    <a:schemeClr val="hlink"/>
                  </a:solidFill>
                  <a:hlinkClick r:id="rId5"/>
                </a:rPr>
                <a:t>https://www.bostonglobe.com/news/politics/2018/10/15/warren-addresses-native-american-issue/YEUaGzsefB0gPBe2AbmSVO/story.html</a:t>
              </a:r>
              <a:endParaRPr sz="8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3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5" name="Shape 895"/>
        <p:cNvGrpSpPr/>
        <p:nvPr/>
      </p:nvGrpSpPr>
      <p:grpSpPr>
        <a:xfrm>
          <a:off x="0" y="0"/>
          <a:ext cx="0" cy="0"/>
          <a:chOff x="0" y="0"/>
          <a:chExt cx="0" cy="0"/>
        </a:xfrm>
      </p:grpSpPr>
      <p:pic>
        <p:nvPicPr>
          <p:cNvPr id="896" name="Google Shape;896;p74"/>
          <p:cNvPicPr preferRelativeResize="0"/>
          <p:nvPr/>
        </p:nvPicPr>
        <p:blipFill>
          <a:blip r:embed="rId3">
            <a:alphaModFix/>
          </a:blip>
          <a:stretch>
            <a:fillRect/>
          </a:stretch>
        </p:blipFill>
        <p:spPr>
          <a:xfrm>
            <a:off x="6873074" y="2089072"/>
            <a:ext cx="881499" cy="1181466"/>
          </a:xfrm>
          <a:prstGeom prst="rect">
            <a:avLst/>
          </a:prstGeom>
          <a:noFill/>
          <a:ln>
            <a:noFill/>
          </a:ln>
        </p:spPr>
      </p:pic>
      <p:sp>
        <p:nvSpPr>
          <p:cNvPr id="897" name="Google Shape;897;p7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sp>
        <p:nvSpPr>
          <p:cNvPr id="898" name="Google Shape;898;p74"/>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99" name="Google Shape;899;p74"/>
          <p:cNvPicPr preferRelativeResize="0"/>
          <p:nvPr/>
        </p:nvPicPr>
        <p:blipFill>
          <a:blip r:embed="rId4">
            <a:alphaModFix/>
          </a:blip>
          <a:stretch>
            <a:fillRect/>
          </a:stretch>
        </p:blipFill>
        <p:spPr>
          <a:xfrm>
            <a:off x="1444258" y="1853325"/>
            <a:ext cx="1248075" cy="1218200"/>
          </a:xfrm>
          <a:prstGeom prst="rect">
            <a:avLst/>
          </a:prstGeom>
          <a:noFill/>
          <a:ln>
            <a:noFill/>
          </a:ln>
        </p:spPr>
      </p:pic>
      <p:pic>
        <p:nvPicPr>
          <p:cNvPr id="900" name="Google Shape;900;p74"/>
          <p:cNvPicPr preferRelativeResize="0"/>
          <p:nvPr/>
        </p:nvPicPr>
        <p:blipFill>
          <a:blip r:embed="rId5">
            <a:alphaModFix/>
          </a:blip>
          <a:stretch>
            <a:fillRect/>
          </a:stretch>
        </p:blipFill>
        <p:spPr>
          <a:xfrm>
            <a:off x="6350625" y="3690625"/>
            <a:ext cx="1403950" cy="746800"/>
          </a:xfrm>
          <a:prstGeom prst="rect">
            <a:avLst/>
          </a:prstGeom>
          <a:noFill/>
          <a:ln>
            <a:noFill/>
          </a:ln>
        </p:spPr>
      </p:pic>
      <p:sp>
        <p:nvSpPr>
          <p:cNvPr id="901" name="Google Shape;901;p74"/>
          <p:cNvSpPr/>
          <p:nvPr/>
        </p:nvSpPr>
        <p:spPr>
          <a:xfrm>
            <a:off x="2983850" y="2089075"/>
            <a:ext cx="1085100" cy="746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K8s autoscaler</a:t>
            </a:r>
            <a:endParaRPr/>
          </a:p>
        </p:txBody>
      </p:sp>
      <p:cxnSp>
        <p:nvCxnSpPr>
          <p:cNvPr id="902" name="Google Shape;902;p74"/>
          <p:cNvCxnSpPr>
            <a:stCxn id="899" idx="3"/>
            <a:endCxn id="901" idx="1"/>
          </p:cNvCxnSpPr>
          <p:nvPr/>
        </p:nvCxnSpPr>
        <p:spPr>
          <a:xfrm>
            <a:off x="2692333" y="2462425"/>
            <a:ext cx="291600" cy="0"/>
          </a:xfrm>
          <a:prstGeom prst="straightConnector1">
            <a:avLst/>
          </a:prstGeom>
          <a:noFill/>
          <a:ln cap="flat" cmpd="sng" w="9525">
            <a:solidFill>
              <a:schemeClr val="dk2"/>
            </a:solidFill>
            <a:prstDash val="solid"/>
            <a:round/>
            <a:headEnd len="med" w="med" type="none"/>
            <a:tailEnd len="med" w="med" type="triangle"/>
          </a:ln>
        </p:spPr>
      </p:cxnSp>
      <p:pic>
        <p:nvPicPr>
          <p:cNvPr id="903" name="Google Shape;903;p74"/>
          <p:cNvPicPr preferRelativeResize="0"/>
          <p:nvPr/>
        </p:nvPicPr>
        <p:blipFill rotWithShape="1">
          <a:blip r:embed="rId6">
            <a:alphaModFix/>
          </a:blip>
          <a:srcRect b="6036" l="33743" r="29208" t="11270"/>
          <a:stretch/>
        </p:blipFill>
        <p:spPr>
          <a:xfrm>
            <a:off x="4614800" y="1189281"/>
            <a:ext cx="994500" cy="1273144"/>
          </a:xfrm>
          <a:prstGeom prst="rect">
            <a:avLst/>
          </a:prstGeom>
          <a:noFill/>
          <a:ln>
            <a:noFill/>
          </a:ln>
        </p:spPr>
      </p:pic>
      <p:cxnSp>
        <p:nvCxnSpPr>
          <p:cNvPr id="904" name="Google Shape;904;p74"/>
          <p:cNvCxnSpPr>
            <a:stCxn id="901" idx="3"/>
            <a:endCxn id="903" idx="1"/>
          </p:cNvCxnSpPr>
          <p:nvPr/>
        </p:nvCxnSpPr>
        <p:spPr>
          <a:xfrm flipH="1" rot="10800000">
            <a:off x="4068950" y="1825825"/>
            <a:ext cx="546000" cy="636600"/>
          </a:xfrm>
          <a:prstGeom prst="straightConnector1">
            <a:avLst/>
          </a:prstGeom>
          <a:noFill/>
          <a:ln cap="flat" cmpd="sng" w="9525">
            <a:solidFill>
              <a:schemeClr val="dk2"/>
            </a:solidFill>
            <a:prstDash val="solid"/>
            <a:round/>
            <a:headEnd len="med" w="med" type="none"/>
            <a:tailEnd len="med" w="med" type="triangle"/>
          </a:ln>
        </p:spPr>
      </p:cxnSp>
      <p:pic>
        <p:nvPicPr>
          <p:cNvPr id="905" name="Google Shape;905;p74"/>
          <p:cNvPicPr preferRelativeResize="0"/>
          <p:nvPr/>
        </p:nvPicPr>
        <p:blipFill>
          <a:blip r:embed="rId3">
            <a:alphaModFix/>
          </a:blip>
          <a:stretch>
            <a:fillRect/>
          </a:stretch>
        </p:blipFill>
        <p:spPr>
          <a:xfrm>
            <a:off x="5991574" y="2089084"/>
            <a:ext cx="881499" cy="1181466"/>
          </a:xfrm>
          <a:prstGeom prst="rect">
            <a:avLst/>
          </a:prstGeom>
          <a:noFill/>
          <a:ln>
            <a:noFill/>
          </a:ln>
        </p:spPr>
      </p:pic>
      <p:pic>
        <p:nvPicPr>
          <p:cNvPr id="906" name="Google Shape;906;p74"/>
          <p:cNvPicPr preferRelativeResize="0"/>
          <p:nvPr/>
        </p:nvPicPr>
        <p:blipFill>
          <a:blip r:embed="rId3">
            <a:alphaModFix/>
          </a:blip>
          <a:stretch>
            <a:fillRect/>
          </a:stretch>
        </p:blipFill>
        <p:spPr>
          <a:xfrm>
            <a:off x="6425674" y="2509159"/>
            <a:ext cx="881499" cy="1181466"/>
          </a:xfrm>
          <a:prstGeom prst="rect">
            <a:avLst/>
          </a:prstGeom>
          <a:noFill/>
          <a:ln>
            <a:noFill/>
          </a:ln>
        </p:spPr>
      </p:pic>
      <p:cxnSp>
        <p:nvCxnSpPr>
          <p:cNvPr id="907" name="Google Shape;907;p74"/>
          <p:cNvCxnSpPr>
            <a:stCxn id="903" idx="3"/>
            <a:endCxn id="905" idx="0"/>
          </p:cNvCxnSpPr>
          <p:nvPr/>
        </p:nvCxnSpPr>
        <p:spPr>
          <a:xfrm>
            <a:off x="5609300" y="1825853"/>
            <a:ext cx="822900" cy="263100"/>
          </a:xfrm>
          <a:prstGeom prst="straightConnector1">
            <a:avLst/>
          </a:prstGeom>
          <a:noFill/>
          <a:ln cap="flat" cmpd="sng" w="9525">
            <a:solidFill>
              <a:schemeClr val="dk2"/>
            </a:solidFill>
            <a:prstDash val="solid"/>
            <a:round/>
            <a:headEnd len="med" w="med" type="none"/>
            <a:tailEnd len="med" w="med" type="triangle"/>
          </a:ln>
        </p:spPr>
      </p:cxnSp>
      <p:pic>
        <p:nvPicPr>
          <p:cNvPr id="908" name="Google Shape;908;p74"/>
          <p:cNvPicPr preferRelativeResize="0"/>
          <p:nvPr/>
        </p:nvPicPr>
        <p:blipFill>
          <a:blip r:embed="rId7">
            <a:alphaModFix/>
          </a:blip>
          <a:stretch>
            <a:fillRect/>
          </a:stretch>
        </p:blipFill>
        <p:spPr>
          <a:xfrm>
            <a:off x="529473" y="3071533"/>
            <a:ext cx="822900" cy="819242"/>
          </a:xfrm>
          <a:prstGeom prst="rect">
            <a:avLst/>
          </a:prstGeom>
          <a:noFill/>
          <a:ln>
            <a:noFill/>
          </a:ln>
        </p:spPr>
      </p:pic>
      <p:cxnSp>
        <p:nvCxnSpPr>
          <p:cNvPr id="909" name="Google Shape;909;p74"/>
          <p:cNvCxnSpPr/>
          <p:nvPr/>
        </p:nvCxnSpPr>
        <p:spPr>
          <a:xfrm flipH="1" rot="10800000">
            <a:off x="1210225" y="2795975"/>
            <a:ext cx="386100" cy="386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3" name="Shape 913"/>
        <p:cNvGrpSpPr/>
        <p:nvPr/>
      </p:nvGrpSpPr>
      <p:grpSpPr>
        <a:xfrm>
          <a:off x="0" y="0"/>
          <a:ext cx="0" cy="0"/>
          <a:chOff x="0" y="0"/>
          <a:chExt cx="0" cy="0"/>
        </a:xfrm>
      </p:grpSpPr>
      <p:pic>
        <p:nvPicPr>
          <p:cNvPr id="914" name="Google Shape;914;p75"/>
          <p:cNvPicPr preferRelativeResize="0"/>
          <p:nvPr/>
        </p:nvPicPr>
        <p:blipFill>
          <a:blip r:embed="rId3">
            <a:alphaModFix/>
          </a:blip>
          <a:stretch>
            <a:fillRect/>
          </a:stretch>
        </p:blipFill>
        <p:spPr>
          <a:xfrm>
            <a:off x="6873074" y="2089072"/>
            <a:ext cx="881499" cy="1181466"/>
          </a:xfrm>
          <a:prstGeom prst="rect">
            <a:avLst/>
          </a:prstGeom>
          <a:noFill/>
          <a:ln>
            <a:noFill/>
          </a:ln>
        </p:spPr>
      </p:pic>
      <p:sp>
        <p:nvSpPr>
          <p:cNvPr id="915" name="Google Shape;915;p7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Spark cluster</a:t>
            </a:r>
            <a:endParaRPr/>
          </a:p>
        </p:txBody>
      </p:sp>
      <p:pic>
        <p:nvPicPr>
          <p:cNvPr id="916" name="Google Shape;916;p75"/>
          <p:cNvPicPr preferRelativeResize="0"/>
          <p:nvPr/>
        </p:nvPicPr>
        <p:blipFill>
          <a:blip r:embed="rId4">
            <a:alphaModFix/>
          </a:blip>
          <a:stretch>
            <a:fillRect/>
          </a:stretch>
        </p:blipFill>
        <p:spPr>
          <a:xfrm>
            <a:off x="1444258" y="1853325"/>
            <a:ext cx="1248075" cy="1218200"/>
          </a:xfrm>
          <a:prstGeom prst="rect">
            <a:avLst/>
          </a:prstGeom>
          <a:noFill/>
          <a:ln>
            <a:noFill/>
          </a:ln>
        </p:spPr>
      </p:pic>
      <p:pic>
        <p:nvPicPr>
          <p:cNvPr id="917" name="Google Shape;917;p75"/>
          <p:cNvPicPr preferRelativeResize="0"/>
          <p:nvPr/>
        </p:nvPicPr>
        <p:blipFill>
          <a:blip r:embed="rId5">
            <a:alphaModFix/>
          </a:blip>
          <a:stretch>
            <a:fillRect/>
          </a:stretch>
        </p:blipFill>
        <p:spPr>
          <a:xfrm>
            <a:off x="6350625" y="3690625"/>
            <a:ext cx="1403950" cy="746800"/>
          </a:xfrm>
          <a:prstGeom prst="rect">
            <a:avLst/>
          </a:prstGeom>
          <a:noFill/>
          <a:ln>
            <a:noFill/>
          </a:ln>
        </p:spPr>
      </p:pic>
      <p:sp>
        <p:nvSpPr>
          <p:cNvPr id="918" name="Google Shape;918;p75"/>
          <p:cNvSpPr/>
          <p:nvPr/>
        </p:nvSpPr>
        <p:spPr>
          <a:xfrm>
            <a:off x="2983850" y="2089075"/>
            <a:ext cx="1085100" cy="746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K8s autoscaler</a:t>
            </a:r>
            <a:endParaRPr/>
          </a:p>
        </p:txBody>
      </p:sp>
      <p:cxnSp>
        <p:nvCxnSpPr>
          <p:cNvPr id="919" name="Google Shape;919;p75"/>
          <p:cNvCxnSpPr>
            <a:stCxn id="916" idx="3"/>
            <a:endCxn id="918" idx="1"/>
          </p:cNvCxnSpPr>
          <p:nvPr/>
        </p:nvCxnSpPr>
        <p:spPr>
          <a:xfrm>
            <a:off x="2692333" y="2462425"/>
            <a:ext cx="291600" cy="0"/>
          </a:xfrm>
          <a:prstGeom prst="straightConnector1">
            <a:avLst/>
          </a:prstGeom>
          <a:noFill/>
          <a:ln cap="flat" cmpd="sng" w="9525">
            <a:solidFill>
              <a:schemeClr val="dk2"/>
            </a:solidFill>
            <a:prstDash val="solid"/>
            <a:round/>
            <a:headEnd len="med" w="med" type="none"/>
            <a:tailEnd len="med" w="med" type="triangle"/>
          </a:ln>
        </p:spPr>
      </p:cxnSp>
      <p:pic>
        <p:nvPicPr>
          <p:cNvPr id="920" name="Google Shape;920;p75"/>
          <p:cNvPicPr preferRelativeResize="0"/>
          <p:nvPr/>
        </p:nvPicPr>
        <p:blipFill rotWithShape="1">
          <a:blip r:embed="rId6">
            <a:alphaModFix/>
          </a:blip>
          <a:srcRect b="6036" l="33743" r="29208" t="11270"/>
          <a:stretch/>
        </p:blipFill>
        <p:spPr>
          <a:xfrm>
            <a:off x="4614800" y="1189281"/>
            <a:ext cx="994500" cy="1273144"/>
          </a:xfrm>
          <a:prstGeom prst="rect">
            <a:avLst/>
          </a:prstGeom>
          <a:noFill/>
          <a:ln>
            <a:noFill/>
          </a:ln>
        </p:spPr>
      </p:pic>
      <p:cxnSp>
        <p:nvCxnSpPr>
          <p:cNvPr id="921" name="Google Shape;921;p75"/>
          <p:cNvCxnSpPr>
            <a:stCxn id="918" idx="3"/>
            <a:endCxn id="920" idx="1"/>
          </p:cNvCxnSpPr>
          <p:nvPr/>
        </p:nvCxnSpPr>
        <p:spPr>
          <a:xfrm flipH="1" rot="10800000">
            <a:off x="4068950" y="1825825"/>
            <a:ext cx="546000" cy="636600"/>
          </a:xfrm>
          <a:prstGeom prst="straightConnector1">
            <a:avLst/>
          </a:prstGeom>
          <a:noFill/>
          <a:ln cap="flat" cmpd="sng" w="9525">
            <a:solidFill>
              <a:schemeClr val="dk2"/>
            </a:solidFill>
            <a:prstDash val="solid"/>
            <a:round/>
            <a:headEnd len="med" w="med" type="none"/>
            <a:tailEnd len="med" w="med" type="triangle"/>
          </a:ln>
        </p:spPr>
      </p:cxnSp>
      <p:pic>
        <p:nvPicPr>
          <p:cNvPr id="922" name="Google Shape;922;p75"/>
          <p:cNvPicPr preferRelativeResize="0"/>
          <p:nvPr/>
        </p:nvPicPr>
        <p:blipFill>
          <a:blip r:embed="rId3">
            <a:alphaModFix/>
          </a:blip>
          <a:stretch>
            <a:fillRect/>
          </a:stretch>
        </p:blipFill>
        <p:spPr>
          <a:xfrm>
            <a:off x="5991574" y="2089084"/>
            <a:ext cx="881499" cy="1181466"/>
          </a:xfrm>
          <a:prstGeom prst="rect">
            <a:avLst/>
          </a:prstGeom>
          <a:noFill/>
          <a:ln>
            <a:noFill/>
          </a:ln>
        </p:spPr>
      </p:pic>
      <p:pic>
        <p:nvPicPr>
          <p:cNvPr id="923" name="Google Shape;923;p75"/>
          <p:cNvPicPr preferRelativeResize="0"/>
          <p:nvPr/>
        </p:nvPicPr>
        <p:blipFill>
          <a:blip r:embed="rId3">
            <a:alphaModFix/>
          </a:blip>
          <a:stretch>
            <a:fillRect/>
          </a:stretch>
        </p:blipFill>
        <p:spPr>
          <a:xfrm>
            <a:off x="6425674" y="2509159"/>
            <a:ext cx="881499" cy="1181466"/>
          </a:xfrm>
          <a:prstGeom prst="rect">
            <a:avLst/>
          </a:prstGeom>
          <a:noFill/>
          <a:ln>
            <a:noFill/>
          </a:ln>
        </p:spPr>
      </p:pic>
      <p:cxnSp>
        <p:nvCxnSpPr>
          <p:cNvPr id="924" name="Google Shape;924;p75"/>
          <p:cNvCxnSpPr>
            <a:stCxn id="920" idx="3"/>
            <a:endCxn id="922" idx="0"/>
          </p:cNvCxnSpPr>
          <p:nvPr/>
        </p:nvCxnSpPr>
        <p:spPr>
          <a:xfrm>
            <a:off x="5609300" y="1825853"/>
            <a:ext cx="822900" cy="263100"/>
          </a:xfrm>
          <a:prstGeom prst="straightConnector1">
            <a:avLst/>
          </a:prstGeom>
          <a:noFill/>
          <a:ln cap="flat" cmpd="sng" w="9525">
            <a:solidFill>
              <a:schemeClr val="dk2"/>
            </a:solidFill>
            <a:prstDash val="solid"/>
            <a:round/>
            <a:headEnd len="med" w="med" type="none"/>
            <a:tailEnd len="med" w="med" type="triangle"/>
          </a:ln>
        </p:spPr>
      </p:cxnSp>
      <p:pic>
        <p:nvPicPr>
          <p:cNvPr id="925" name="Google Shape;925;p75"/>
          <p:cNvPicPr preferRelativeResize="0"/>
          <p:nvPr/>
        </p:nvPicPr>
        <p:blipFill>
          <a:blip r:embed="rId7">
            <a:alphaModFix/>
          </a:blip>
          <a:stretch>
            <a:fillRect/>
          </a:stretch>
        </p:blipFill>
        <p:spPr>
          <a:xfrm>
            <a:off x="529473" y="3071533"/>
            <a:ext cx="822900" cy="819242"/>
          </a:xfrm>
          <a:prstGeom prst="rect">
            <a:avLst/>
          </a:prstGeom>
          <a:noFill/>
          <a:ln>
            <a:noFill/>
          </a:ln>
        </p:spPr>
      </p:pic>
      <p:cxnSp>
        <p:nvCxnSpPr>
          <p:cNvPr id="926" name="Google Shape;926;p75"/>
          <p:cNvCxnSpPr/>
          <p:nvPr/>
        </p:nvCxnSpPr>
        <p:spPr>
          <a:xfrm flipH="1" rot="10800000">
            <a:off x="1210225" y="2795975"/>
            <a:ext cx="386100" cy="386100"/>
          </a:xfrm>
          <a:prstGeom prst="straightConnector1">
            <a:avLst/>
          </a:prstGeom>
          <a:noFill/>
          <a:ln cap="flat" cmpd="sng" w="9525">
            <a:solidFill>
              <a:schemeClr val="dk2"/>
            </a:solidFill>
            <a:prstDash val="solid"/>
            <a:round/>
            <a:headEnd len="med" w="med" type="none"/>
            <a:tailEnd len="med" w="med" type="triangle"/>
          </a:ln>
        </p:spPr>
      </p:cxnSp>
      <p:grpSp>
        <p:nvGrpSpPr>
          <p:cNvPr id="927" name="Google Shape;927;p75"/>
          <p:cNvGrpSpPr/>
          <p:nvPr/>
        </p:nvGrpSpPr>
        <p:grpSpPr>
          <a:xfrm>
            <a:off x="4571989" y="2973412"/>
            <a:ext cx="1037863" cy="1623676"/>
            <a:chOff x="5640988" y="3495925"/>
            <a:chExt cx="1635975" cy="2682875"/>
          </a:xfrm>
        </p:grpSpPr>
        <p:grpSp>
          <p:nvGrpSpPr>
            <p:cNvPr id="928" name="Google Shape;928;p75"/>
            <p:cNvGrpSpPr/>
            <p:nvPr/>
          </p:nvGrpSpPr>
          <p:grpSpPr>
            <a:xfrm>
              <a:off x="5640988" y="3495925"/>
              <a:ext cx="1635975" cy="2682875"/>
              <a:chOff x="7028300" y="1590925"/>
              <a:chExt cx="1635975" cy="2682875"/>
            </a:xfrm>
          </p:grpSpPr>
          <p:grpSp>
            <p:nvGrpSpPr>
              <p:cNvPr id="929" name="Google Shape;929;p75"/>
              <p:cNvGrpSpPr/>
              <p:nvPr/>
            </p:nvGrpSpPr>
            <p:grpSpPr>
              <a:xfrm>
                <a:off x="7180125" y="1590925"/>
                <a:ext cx="1073100" cy="2682875"/>
                <a:chOff x="3607725" y="1796025"/>
                <a:chExt cx="1073100" cy="2682875"/>
              </a:xfrm>
            </p:grpSpPr>
            <p:sp>
              <p:nvSpPr>
                <p:cNvPr id="930" name="Google Shape;930;p75"/>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1" name="Google Shape;931;p75"/>
                <p:cNvCxnSpPr>
                  <a:stCxn id="930" idx="4"/>
                </p:cNvCxnSpPr>
                <p:nvPr/>
              </p:nvCxnSpPr>
              <p:spPr>
                <a:xfrm>
                  <a:off x="4144275" y="2816925"/>
                  <a:ext cx="13200" cy="1191300"/>
                </a:xfrm>
                <a:prstGeom prst="straightConnector1">
                  <a:avLst/>
                </a:prstGeom>
                <a:noFill/>
                <a:ln cap="flat" cmpd="sng" w="9525">
                  <a:solidFill>
                    <a:srgbClr val="000000"/>
                  </a:solidFill>
                  <a:prstDash val="solid"/>
                  <a:round/>
                  <a:headEnd len="med" w="med" type="none"/>
                  <a:tailEnd len="med" w="med" type="none"/>
                </a:ln>
              </p:spPr>
            </p:cxnSp>
            <p:cxnSp>
              <p:nvCxnSpPr>
                <p:cNvPr id="932" name="Google Shape;932;p75"/>
                <p:cNvCxnSpPr/>
                <p:nvPr/>
              </p:nvCxnSpPr>
              <p:spPr>
                <a:xfrm flipH="1">
                  <a:off x="4157400" y="3170250"/>
                  <a:ext cx="458100" cy="248700"/>
                </a:xfrm>
                <a:prstGeom prst="straightConnector1">
                  <a:avLst/>
                </a:prstGeom>
                <a:noFill/>
                <a:ln cap="flat" cmpd="sng" w="9525">
                  <a:solidFill>
                    <a:srgbClr val="000000"/>
                  </a:solidFill>
                  <a:prstDash val="solid"/>
                  <a:round/>
                  <a:headEnd len="med" w="med" type="none"/>
                  <a:tailEnd len="med" w="med" type="none"/>
                </a:ln>
              </p:spPr>
            </p:cxnSp>
            <p:cxnSp>
              <p:nvCxnSpPr>
                <p:cNvPr id="933" name="Google Shape;933;p75"/>
                <p:cNvCxnSpPr/>
                <p:nvPr/>
              </p:nvCxnSpPr>
              <p:spPr>
                <a:xfrm>
                  <a:off x="3699350" y="3170250"/>
                  <a:ext cx="444900" cy="261900"/>
                </a:xfrm>
                <a:prstGeom prst="straightConnector1">
                  <a:avLst/>
                </a:prstGeom>
                <a:noFill/>
                <a:ln cap="flat" cmpd="sng" w="9525">
                  <a:solidFill>
                    <a:srgbClr val="000000"/>
                  </a:solidFill>
                  <a:prstDash val="solid"/>
                  <a:round/>
                  <a:headEnd len="med" w="med" type="none"/>
                  <a:tailEnd len="med" w="med" type="none"/>
                </a:ln>
              </p:spPr>
            </p:cxnSp>
            <p:cxnSp>
              <p:nvCxnSpPr>
                <p:cNvPr id="934" name="Google Shape;934;p75"/>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935" name="Google Shape;935;p75"/>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936" name="Google Shape;936;p75"/>
              <p:cNvGrpSpPr/>
              <p:nvPr/>
            </p:nvGrpSpPr>
            <p:grpSpPr>
              <a:xfrm>
                <a:off x="7028300" y="1604375"/>
                <a:ext cx="1635975" cy="1348025"/>
                <a:chOff x="7028300" y="1604375"/>
                <a:chExt cx="1635975" cy="1348025"/>
              </a:xfrm>
            </p:grpSpPr>
            <p:sp>
              <p:nvSpPr>
                <p:cNvPr id="937" name="Google Shape;937;p75"/>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938" name="Google Shape;938;p75"/>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sp>
          <p:nvSpPr>
            <p:cNvPr id="939" name="Google Shape;939;p75"/>
            <p:cNvSpPr/>
            <p:nvPr/>
          </p:nvSpPr>
          <p:spPr>
            <a:xfrm>
              <a:off x="6140650" y="3829325"/>
              <a:ext cx="78600" cy="78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75"/>
            <p:cNvSpPr/>
            <p:nvPr/>
          </p:nvSpPr>
          <p:spPr>
            <a:xfrm>
              <a:off x="6521650" y="3829325"/>
              <a:ext cx="78600" cy="78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75"/>
            <p:cNvSpPr/>
            <p:nvPr/>
          </p:nvSpPr>
          <p:spPr>
            <a:xfrm>
              <a:off x="5996700" y="4091075"/>
              <a:ext cx="746000" cy="166750"/>
            </a:xfrm>
            <a:custGeom>
              <a:rect b="b" l="l" r="r" t="t"/>
              <a:pathLst>
                <a:path extrusionOk="0" h="6670" w="29840">
                  <a:moveTo>
                    <a:pt x="0" y="1047"/>
                  </a:moveTo>
                  <a:cubicBezTo>
                    <a:pt x="5970" y="9010"/>
                    <a:pt x="24318" y="8280"/>
                    <a:pt x="29840" y="0"/>
                  </a:cubicBezTo>
                </a:path>
              </a:pathLst>
            </a:custGeom>
            <a:noFill/>
            <a:ln cap="flat" cmpd="sng" w="9525">
              <a:solidFill>
                <a:srgbClr val="000000"/>
              </a:solidFill>
              <a:prstDash val="solid"/>
              <a:round/>
              <a:headEnd len="med" w="med" type="none"/>
              <a:tailEnd len="med" w="med" type="none"/>
            </a:ln>
          </p:spPr>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5" name="Shape 945"/>
        <p:cNvGrpSpPr/>
        <p:nvPr/>
      </p:nvGrpSpPr>
      <p:grpSpPr>
        <a:xfrm>
          <a:off x="0" y="0"/>
          <a:ext cx="0" cy="0"/>
          <a:chOff x="0" y="0"/>
          <a:chExt cx="0" cy="0"/>
        </a:xfrm>
      </p:grpSpPr>
      <p:sp>
        <p:nvSpPr>
          <p:cNvPr id="946" name="Google Shape;946;p76"/>
          <p:cNvSpPr txBox="1"/>
          <p:nvPr>
            <p:ph idx="4294967295" type="subTitle"/>
          </p:nvPr>
        </p:nvSpPr>
        <p:spPr>
          <a:xfrm>
            <a:off x="3167250" y="1007850"/>
            <a:ext cx="3541500" cy="312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9E9E9E"/>
                </a:solidFill>
              </a:rPr>
              <a:t>Introduction</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Looking for a Solution</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Existing Tools</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Our Solution</a:t>
            </a:r>
            <a:endParaRPr sz="2400">
              <a:solidFill>
                <a:srgbClr val="9E9E9E"/>
              </a:solidFill>
            </a:endParaRPr>
          </a:p>
          <a:p>
            <a:pPr indent="0" lvl="0" marL="457200" rtl="0" algn="l">
              <a:lnSpc>
                <a:spcPct val="115000"/>
              </a:lnSpc>
              <a:spcBef>
                <a:spcPts val="0"/>
              </a:spcBef>
              <a:spcAft>
                <a:spcPts val="0"/>
              </a:spcAft>
              <a:buNone/>
            </a:pPr>
            <a:r>
              <a:rPr lang="en" sz="2000">
                <a:solidFill>
                  <a:srgbClr val="9E9E9E"/>
                </a:solidFill>
              </a:rPr>
              <a:t>Algorithm</a:t>
            </a:r>
            <a:endParaRPr sz="2000">
              <a:solidFill>
                <a:srgbClr val="9E9E9E"/>
              </a:solidFill>
            </a:endParaRPr>
          </a:p>
          <a:p>
            <a:pPr indent="0" lvl="0" marL="457200" rtl="0" algn="l">
              <a:lnSpc>
                <a:spcPct val="115000"/>
              </a:lnSpc>
              <a:spcBef>
                <a:spcPts val="0"/>
              </a:spcBef>
              <a:spcAft>
                <a:spcPts val="0"/>
              </a:spcAft>
              <a:buNone/>
            </a:pPr>
            <a:r>
              <a:rPr lang="en" sz="2000">
                <a:solidFill>
                  <a:srgbClr val="9E9E9E"/>
                </a:solidFill>
              </a:rPr>
              <a:t>Infrastructure</a:t>
            </a:r>
            <a:endParaRPr sz="2000">
              <a:solidFill>
                <a:srgbClr val="9E9E9E"/>
              </a:solidFill>
            </a:endParaRPr>
          </a:p>
          <a:p>
            <a:pPr indent="0" lvl="0" marL="0" rtl="0" algn="l">
              <a:lnSpc>
                <a:spcPct val="115000"/>
              </a:lnSpc>
              <a:spcBef>
                <a:spcPts val="0"/>
              </a:spcBef>
              <a:spcAft>
                <a:spcPts val="0"/>
              </a:spcAft>
              <a:buNone/>
            </a:pPr>
            <a:r>
              <a:rPr b="1" lang="en" sz="2400">
                <a:latin typeface="Roboto"/>
                <a:ea typeface="Roboto"/>
                <a:cs typeface="Roboto"/>
                <a:sym typeface="Roboto"/>
              </a:rPr>
              <a:t>Results</a:t>
            </a:r>
            <a:endParaRPr b="1" sz="2400">
              <a:latin typeface="Roboto"/>
              <a:ea typeface="Roboto"/>
              <a:cs typeface="Roboto"/>
              <a:sym typeface="Roboto"/>
            </a:endParaRPr>
          </a:p>
        </p:txBody>
      </p:sp>
      <p:sp>
        <p:nvSpPr>
          <p:cNvPr id="947" name="Google Shape;947;p76"/>
          <p:cNvSpPr/>
          <p:nvPr/>
        </p:nvSpPr>
        <p:spPr>
          <a:xfrm>
            <a:off x="2446125" y="3568000"/>
            <a:ext cx="579300" cy="2433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1" name="Shape 951"/>
        <p:cNvGrpSpPr/>
        <p:nvPr/>
      </p:nvGrpSpPr>
      <p:grpSpPr>
        <a:xfrm>
          <a:off x="0" y="0"/>
          <a:ext cx="0" cy="0"/>
          <a:chOff x="0" y="0"/>
          <a:chExt cx="0" cy="0"/>
        </a:xfrm>
      </p:grpSpPr>
      <p:sp>
        <p:nvSpPr>
          <p:cNvPr id="952" name="Google Shape;952;p7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Initial Results</a:t>
            </a:r>
            <a:endParaRPr/>
          </a:p>
        </p:txBody>
      </p:sp>
      <p:pic>
        <p:nvPicPr>
          <p:cNvPr id="953" name="Google Shape;953;p77"/>
          <p:cNvPicPr preferRelativeResize="0"/>
          <p:nvPr/>
        </p:nvPicPr>
        <p:blipFill>
          <a:blip r:embed="rId3">
            <a:alphaModFix/>
          </a:blip>
          <a:stretch>
            <a:fillRect/>
          </a:stretch>
        </p:blipFill>
        <p:spPr>
          <a:xfrm>
            <a:off x="1182625" y="865323"/>
            <a:ext cx="6778750" cy="3701626"/>
          </a:xfrm>
          <a:prstGeom prst="rect">
            <a:avLst/>
          </a:prstGeom>
          <a:noFill/>
          <a:ln>
            <a:noFill/>
          </a:ln>
        </p:spPr>
      </p:pic>
      <p:sp>
        <p:nvSpPr>
          <p:cNvPr id="954" name="Google Shape;954;p77"/>
          <p:cNvSpPr txBox="1"/>
          <p:nvPr/>
        </p:nvSpPr>
        <p:spPr>
          <a:xfrm>
            <a:off x="7230125" y="4381875"/>
            <a:ext cx="1914000" cy="49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4"/>
              </a:rPr>
              <a:t>http://bit.ly/madison-radio</a:t>
            </a:r>
            <a:endParaRPr sz="1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8" name="Shape 958"/>
        <p:cNvGrpSpPr/>
        <p:nvPr/>
      </p:nvGrpSpPr>
      <p:grpSpPr>
        <a:xfrm>
          <a:off x="0" y="0"/>
          <a:ext cx="0" cy="0"/>
          <a:chOff x="0" y="0"/>
          <a:chExt cx="0" cy="0"/>
        </a:xfrm>
      </p:grpSpPr>
      <p:sp>
        <p:nvSpPr>
          <p:cNvPr id="959" name="Google Shape;959;p78"/>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Initial Results</a:t>
            </a:r>
            <a:endParaRPr/>
          </a:p>
        </p:txBody>
      </p:sp>
      <p:sp>
        <p:nvSpPr>
          <p:cNvPr id="960" name="Google Shape;960;p78"/>
          <p:cNvSpPr txBox="1"/>
          <p:nvPr/>
        </p:nvSpPr>
        <p:spPr>
          <a:xfrm>
            <a:off x="7374900" y="4381875"/>
            <a:ext cx="1769100" cy="49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3"/>
              </a:rPr>
              <a:t>http://bit.ly/radio-graph</a:t>
            </a:r>
            <a:endParaRPr sz="1200"/>
          </a:p>
        </p:txBody>
      </p:sp>
      <p:pic>
        <p:nvPicPr>
          <p:cNvPr id="961" name="Google Shape;961;p78"/>
          <p:cNvPicPr preferRelativeResize="0"/>
          <p:nvPr/>
        </p:nvPicPr>
        <p:blipFill>
          <a:blip r:embed="rId4">
            <a:alphaModFix/>
          </a:blip>
          <a:stretch>
            <a:fillRect/>
          </a:stretch>
        </p:blipFill>
        <p:spPr>
          <a:xfrm>
            <a:off x="1714500" y="865325"/>
            <a:ext cx="5715000" cy="3810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5" name="Shape 965"/>
        <p:cNvGrpSpPr/>
        <p:nvPr/>
      </p:nvGrpSpPr>
      <p:grpSpPr>
        <a:xfrm>
          <a:off x="0" y="0"/>
          <a:ext cx="0" cy="0"/>
          <a:chOff x="0" y="0"/>
          <a:chExt cx="0" cy="0"/>
        </a:xfrm>
      </p:grpSpPr>
      <p:sp>
        <p:nvSpPr>
          <p:cNvPr id="966" name="Google Shape;966;p79"/>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work</a:t>
            </a:r>
            <a:endParaRPr/>
          </a:p>
        </p:txBody>
      </p:sp>
      <p:sp>
        <p:nvSpPr>
          <p:cNvPr id="967" name="Google Shape;967;p79"/>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Commercial detection (i.e. frequently repeating 30 second clips)</a:t>
            </a:r>
            <a:endParaRPr/>
          </a:p>
          <a:p>
            <a:pPr indent="-342900" lvl="0" marL="457200" rtl="0" algn="l">
              <a:spcBef>
                <a:spcPts val="0"/>
              </a:spcBef>
              <a:spcAft>
                <a:spcPts val="0"/>
              </a:spcAft>
              <a:buSzPts val="1800"/>
              <a:buChar char="●"/>
            </a:pPr>
            <a:r>
              <a:rPr lang="en"/>
              <a:t>Remove syndicated content to train/test on accents from different parts of the country</a:t>
            </a:r>
            <a:endParaRPr/>
          </a:p>
          <a:p>
            <a:pPr indent="0" lvl="0" marL="0" rtl="0" algn="l">
              <a:spcBef>
                <a:spcPts val="1600"/>
              </a:spcBef>
              <a:spcAft>
                <a:spcPts val="160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1" name="Shape 971"/>
        <p:cNvGrpSpPr/>
        <p:nvPr/>
      </p:nvGrpSpPr>
      <p:grpSpPr>
        <a:xfrm>
          <a:off x="0" y="0"/>
          <a:ext cx="0" cy="0"/>
          <a:chOff x="0" y="0"/>
          <a:chExt cx="0" cy="0"/>
        </a:xfrm>
      </p:grpSpPr>
      <p:sp>
        <p:nvSpPr>
          <p:cNvPr id="972" name="Google Shape;972;p8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Relevant Links</a:t>
            </a:r>
            <a:endParaRPr/>
          </a:p>
        </p:txBody>
      </p:sp>
      <p:sp>
        <p:nvSpPr>
          <p:cNvPr id="973" name="Google Shape;973;p80"/>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Making Radio Searchable: </a:t>
            </a:r>
            <a:r>
              <a:rPr lang="en" u="sng">
                <a:solidFill>
                  <a:schemeClr val="hlink"/>
                </a:solidFill>
                <a:hlinkClick r:id="rId3"/>
              </a:rPr>
              <a:t>https://medium.com/cortico/making-radio-searchable-f337de9fa325</a:t>
            </a:r>
            <a:endParaRPr/>
          </a:p>
          <a:p>
            <a:pPr indent="0" lvl="0" marL="0" rtl="0" algn="l">
              <a:spcBef>
                <a:spcPts val="1600"/>
              </a:spcBef>
              <a:spcAft>
                <a:spcPts val="0"/>
              </a:spcAft>
              <a:buNone/>
            </a:pPr>
            <a:r>
              <a:rPr lang="en"/>
              <a:t>Dejavu (Python library):</a:t>
            </a:r>
            <a:r>
              <a:rPr lang="en"/>
              <a:t> </a:t>
            </a:r>
            <a:r>
              <a:rPr lang="en" u="sng">
                <a:solidFill>
                  <a:schemeClr val="accent5"/>
                </a:solidFill>
                <a:hlinkClick r:id="rId4"/>
              </a:rPr>
              <a:t>https://github.com/worldveil/dejavu</a:t>
            </a:r>
            <a:endParaRPr/>
          </a:p>
          <a:p>
            <a:pPr indent="0" lvl="0" marL="0" rtl="0" algn="l">
              <a:spcBef>
                <a:spcPts val="1600"/>
              </a:spcBef>
              <a:spcAft>
                <a:spcPts val="0"/>
              </a:spcAft>
              <a:buClr>
                <a:schemeClr val="dk1"/>
              </a:buClr>
              <a:buSzPts val="1100"/>
              <a:buFont typeface="Arial"/>
              <a:buNone/>
            </a:pPr>
            <a:r>
              <a:rPr lang="en"/>
              <a:t>Running Kubernetes jobs on EC2 Spot Instances: </a:t>
            </a:r>
            <a:r>
              <a:rPr lang="en" u="sng">
                <a:solidFill>
                  <a:schemeClr val="accent5"/>
                </a:solidFill>
                <a:hlinkClick r:id="rId5"/>
              </a:rPr>
              <a:t>https://aws.amazon.com/blogs/compute/run-your-kubernetes-workloads-on-amazon-ec2-spot-instances-with-amazon-eks/</a:t>
            </a:r>
            <a:endParaRPr/>
          </a:p>
          <a:p>
            <a:pPr indent="0" lvl="0" marL="0" rtl="0" algn="l">
              <a:spcBef>
                <a:spcPts val="1600"/>
              </a:spcBef>
              <a:spcAft>
                <a:spcPts val="0"/>
              </a:spcAft>
              <a:buNone/>
            </a:pPr>
            <a:r>
              <a:rPr lang="en"/>
              <a:t>Seminal pop song of the early 2000’s, “Oops!... I Did it Again”: </a:t>
            </a:r>
            <a:r>
              <a:rPr lang="en" u="sng">
                <a:solidFill>
                  <a:schemeClr val="hlink"/>
                </a:solidFill>
                <a:hlinkClick r:id="rId6"/>
              </a:rPr>
              <a:t>https://www.youtube.com/watch?v=CduA0TULnow</a:t>
            </a:r>
            <a:endParaRPr/>
          </a:p>
          <a:p>
            <a:pPr indent="0" lvl="0" marL="0" rtl="0" algn="l">
              <a:spcBef>
                <a:spcPts val="1600"/>
              </a:spcBef>
              <a:spcAft>
                <a:spcPts val="0"/>
              </a:spcAft>
              <a:buClr>
                <a:srgbClr val="000000"/>
              </a:buClr>
              <a:buSzPts val="1100"/>
              <a:buFont typeface="Arial"/>
              <a:buNone/>
            </a:pPr>
            <a:r>
              <a:t/>
            </a:r>
            <a:endParaRPr sz="1400"/>
          </a:p>
          <a:p>
            <a:pPr indent="0" lvl="0" marL="0" rtl="0" algn="l">
              <a:spcBef>
                <a:spcPts val="1600"/>
              </a:spcBef>
              <a:spcAft>
                <a:spcPts val="160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7" name="Shape 977"/>
        <p:cNvGrpSpPr/>
        <p:nvPr/>
      </p:nvGrpSpPr>
      <p:grpSpPr>
        <a:xfrm>
          <a:off x="0" y="0"/>
          <a:ext cx="0" cy="0"/>
          <a:chOff x="0" y="0"/>
          <a:chExt cx="0" cy="0"/>
        </a:xfrm>
      </p:grpSpPr>
      <p:sp>
        <p:nvSpPr>
          <p:cNvPr id="978" name="Google Shape;978;p81"/>
          <p:cNvSpPr txBox="1"/>
          <p:nvPr>
            <p:ph idx="1" type="body"/>
          </p:nvPr>
        </p:nvSpPr>
        <p:spPr>
          <a:xfrm>
            <a:off x="311700" y="2868975"/>
            <a:ext cx="8520600" cy="1623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u="sng">
                <a:solidFill>
                  <a:schemeClr val="hlink"/>
                </a:solidFill>
                <a:hlinkClick r:id="rId3"/>
              </a:rPr>
              <a:t>allison@cortico.ai</a:t>
            </a:r>
            <a:br>
              <a:rPr lang="en"/>
            </a:br>
            <a:r>
              <a:rPr lang="en"/>
              <a:t>@allisonjking</a:t>
            </a:r>
            <a:endParaRPr/>
          </a:p>
        </p:txBody>
      </p:sp>
      <p:grpSp>
        <p:nvGrpSpPr>
          <p:cNvPr id="979" name="Google Shape;979;p81"/>
          <p:cNvGrpSpPr/>
          <p:nvPr/>
        </p:nvGrpSpPr>
        <p:grpSpPr>
          <a:xfrm>
            <a:off x="4053064" y="1246337"/>
            <a:ext cx="1037863" cy="1623676"/>
            <a:chOff x="5640988" y="3495925"/>
            <a:chExt cx="1635975" cy="2682875"/>
          </a:xfrm>
        </p:grpSpPr>
        <p:grpSp>
          <p:nvGrpSpPr>
            <p:cNvPr id="980" name="Google Shape;980;p81"/>
            <p:cNvGrpSpPr/>
            <p:nvPr/>
          </p:nvGrpSpPr>
          <p:grpSpPr>
            <a:xfrm>
              <a:off x="5640988" y="3495925"/>
              <a:ext cx="1635975" cy="2682875"/>
              <a:chOff x="7028300" y="1590925"/>
              <a:chExt cx="1635975" cy="2682875"/>
            </a:xfrm>
          </p:grpSpPr>
          <p:grpSp>
            <p:nvGrpSpPr>
              <p:cNvPr id="981" name="Google Shape;981;p81"/>
              <p:cNvGrpSpPr/>
              <p:nvPr/>
            </p:nvGrpSpPr>
            <p:grpSpPr>
              <a:xfrm>
                <a:off x="7180125" y="1590925"/>
                <a:ext cx="1073100" cy="2682875"/>
                <a:chOff x="3607725" y="1796025"/>
                <a:chExt cx="1073100" cy="2682875"/>
              </a:xfrm>
            </p:grpSpPr>
            <p:sp>
              <p:nvSpPr>
                <p:cNvPr id="982" name="Google Shape;982;p81"/>
                <p:cNvSpPr/>
                <p:nvPr/>
              </p:nvSpPr>
              <p:spPr>
                <a:xfrm>
                  <a:off x="3607725" y="1796025"/>
                  <a:ext cx="1073100" cy="1020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3" name="Google Shape;983;p81"/>
                <p:cNvCxnSpPr>
                  <a:stCxn id="982" idx="4"/>
                </p:cNvCxnSpPr>
                <p:nvPr/>
              </p:nvCxnSpPr>
              <p:spPr>
                <a:xfrm>
                  <a:off x="4144275" y="2816925"/>
                  <a:ext cx="13200" cy="1191300"/>
                </a:xfrm>
                <a:prstGeom prst="straightConnector1">
                  <a:avLst/>
                </a:prstGeom>
                <a:noFill/>
                <a:ln cap="flat" cmpd="sng" w="9525">
                  <a:solidFill>
                    <a:srgbClr val="000000"/>
                  </a:solidFill>
                  <a:prstDash val="solid"/>
                  <a:round/>
                  <a:headEnd len="med" w="med" type="none"/>
                  <a:tailEnd len="med" w="med" type="none"/>
                </a:ln>
              </p:spPr>
            </p:cxnSp>
            <p:cxnSp>
              <p:nvCxnSpPr>
                <p:cNvPr id="984" name="Google Shape;984;p81"/>
                <p:cNvCxnSpPr/>
                <p:nvPr/>
              </p:nvCxnSpPr>
              <p:spPr>
                <a:xfrm flipH="1">
                  <a:off x="4157400" y="3170250"/>
                  <a:ext cx="458100" cy="248700"/>
                </a:xfrm>
                <a:prstGeom prst="straightConnector1">
                  <a:avLst/>
                </a:prstGeom>
                <a:noFill/>
                <a:ln cap="flat" cmpd="sng" w="9525">
                  <a:solidFill>
                    <a:srgbClr val="000000"/>
                  </a:solidFill>
                  <a:prstDash val="solid"/>
                  <a:round/>
                  <a:headEnd len="med" w="med" type="none"/>
                  <a:tailEnd len="med" w="med" type="none"/>
                </a:ln>
              </p:spPr>
            </p:cxnSp>
            <p:cxnSp>
              <p:nvCxnSpPr>
                <p:cNvPr id="985" name="Google Shape;985;p81"/>
                <p:cNvCxnSpPr/>
                <p:nvPr/>
              </p:nvCxnSpPr>
              <p:spPr>
                <a:xfrm>
                  <a:off x="3699350" y="3170250"/>
                  <a:ext cx="444900" cy="261900"/>
                </a:xfrm>
                <a:prstGeom prst="straightConnector1">
                  <a:avLst/>
                </a:prstGeom>
                <a:noFill/>
                <a:ln cap="flat" cmpd="sng" w="9525">
                  <a:solidFill>
                    <a:srgbClr val="000000"/>
                  </a:solidFill>
                  <a:prstDash val="solid"/>
                  <a:round/>
                  <a:headEnd len="med" w="med" type="none"/>
                  <a:tailEnd len="med" w="med" type="none"/>
                </a:ln>
              </p:spPr>
            </p:cxnSp>
            <p:cxnSp>
              <p:nvCxnSpPr>
                <p:cNvPr id="986" name="Google Shape;986;p81"/>
                <p:cNvCxnSpPr/>
                <p:nvPr/>
              </p:nvCxnSpPr>
              <p:spPr>
                <a:xfrm flipH="1">
                  <a:off x="3804025" y="3994775"/>
                  <a:ext cx="353400" cy="432000"/>
                </a:xfrm>
                <a:prstGeom prst="straightConnector1">
                  <a:avLst/>
                </a:prstGeom>
                <a:noFill/>
                <a:ln cap="flat" cmpd="sng" w="9525">
                  <a:solidFill>
                    <a:srgbClr val="000000"/>
                  </a:solidFill>
                  <a:prstDash val="solid"/>
                  <a:round/>
                  <a:headEnd len="med" w="med" type="none"/>
                  <a:tailEnd len="med" w="med" type="none"/>
                </a:ln>
              </p:spPr>
            </p:cxnSp>
            <p:cxnSp>
              <p:nvCxnSpPr>
                <p:cNvPr id="987" name="Google Shape;987;p81"/>
                <p:cNvCxnSpPr/>
                <p:nvPr/>
              </p:nvCxnSpPr>
              <p:spPr>
                <a:xfrm>
                  <a:off x="4157425" y="3968600"/>
                  <a:ext cx="484200" cy="510300"/>
                </a:xfrm>
                <a:prstGeom prst="straightConnector1">
                  <a:avLst/>
                </a:prstGeom>
                <a:noFill/>
                <a:ln cap="flat" cmpd="sng" w="9525">
                  <a:solidFill>
                    <a:srgbClr val="000000"/>
                  </a:solidFill>
                  <a:prstDash val="solid"/>
                  <a:round/>
                  <a:headEnd len="med" w="med" type="none"/>
                  <a:tailEnd len="med" w="med" type="none"/>
                </a:ln>
              </p:spPr>
            </p:cxnSp>
          </p:grpSp>
          <p:grpSp>
            <p:nvGrpSpPr>
              <p:cNvPr id="988" name="Google Shape;988;p81"/>
              <p:cNvGrpSpPr/>
              <p:nvPr/>
            </p:nvGrpSpPr>
            <p:grpSpPr>
              <a:xfrm>
                <a:off x="7028300" y="1604375"/>
                <a:ext cx="1635975" cy="1348025"/>
                <a:chOff x="7028300" y="1604375"/>
                <a:chExt cx="1635975" cy="1348025"/>
              </a:xfrm>
            </p:grpSpPr>
            <p:sp>
              <p:nvSpPr>
                <p:cNvPr id="989" name="Google Shape;989;p81"/>
                <p:cNvSpPr/>
                <p:nvPr/>
              </p:nvSpPr>
              <p:spPr>
                <a:xfrm>
                  <a:off x="7028300" y="1604375"/>
                  <a:ext cx="602025" cy="1348025"/>
                </a:xfrm>
                <a:custGeom>
                  <a:rect b="b" l="l" r="r" t="t"/>
                  <a:pathLst>
                    <a:path extrusionOk="0" h="53921" w="24081">
                      <a:moveTo>
                        <a:pt x="24081" y="0"/>
                      </a:moveTo>
                      <a:cubicBezTo>
                        <a:pt x="17768" y="1262"/>
                        <a:pt x="11422" y="5113"/>
                        <a:pt x="7852" y="10470"/>
                      </a:cubicBezTo>
                      <a:cubicBezTo>
                        <a:pt x="-310" y="22718"/>
                        <a:pt x="10407" y="43514"/>
                        <a:pt x="0" y="53921"/>
                      </a:cubicBezTo>
                    </a:path>
                  </a:pathLst>
                </a:custGeom>
                <a:noFill/>
                <a:ln cap="flat" cmpd="sng" w="9525">
                  <a:solidFill>
                    <a:srgbClr val="000000"/>
                  </a:solidFill>
                  <a:prstDash val="solid"/>
                  <a:round/>
                  <a:headEnd len="med" w="med" type="none"/>
                  <a:tailEnd len="med" w="med" type="none"/>
                </a:ln>
              </p:spPr>
            </p:sp>
            <p:sp>
              <p:nvSpPr>
                <p:cNvPr id="990" name="Google Shape;990;p81"/>
                <p:cNvSpPr/>
                <p:nvPr/>
              </p:nvSpPr>
              <p:spPr>
                <a:xfrm>
                  <a:off x="7656500" y="1604375"/>
                  <a:ext cx="1007775" cy="1282600"/>
                </a:xfrm>
                <a:custGeom>
                  <a:rect b="b" l="l" r="r" t="t"/>
                  <a:pathLst>
                    <a:path extrusionOk="0" h="51304" w="40311">
                      <a:moveTo>
                        <a:pt x="0" y="0"/>
                      </a:moveTo>
                      <a:cubicBezTo>
                        <a:pt x="9009" y="0"/>
                        <a:pt x="20848" y="5396"/>
                        <a:pt x="23035" y="14135"/>
                      </a:cubicBezTo>
                      <a:cubicBezTo>
                        <a:pt x="26352" y="27389"/>
                        <a:pt x="28093" y="45189"/>
                        <a:pt x="40311" y="51304"/>
                      </a:cubicBezTo>
                    </a:path>
                  </a:pathLst>
                </a:custGeom>
                <a:noFill/>
                <a:ln cap="flat" cmpd="sng" w="9525">
                  <a:solidFill>
                    <a:srgbClr val="000000"/>
                  </a:solidFill>
                  <a:prstDash val="solid"/>
                  <a:round/>
                  <a:headEnd len="med" w="med" type="none"/>
                  <a:tailEnd len="med" w="med" type="none"/>
                </a:ln>
              </p:spPr>
            </p:sp>
          </p:grpSp>
        </p:grpSp>
        <p:sp>
          <p:nvSpPr>
            <p:cNvPr id="991" name="Google Shape;991;p81"/>
            <p:cNvSpPr/>
            <p:nvPr/>
          </p:nvSpPr>
          <p:spPr>
            <a:xfrm>
              <a:off x="6140650" y="3829325"/>
              <a:ext cx="78600" cy="78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81"/>
            <p:cNvSpPr/>
            <p:nvPr/>
          </p:nvSpPr>
          <p:spPr>
            <a:xfrm>
              <a:off x="6521650" y="3829325"/>
              <a:ext cx="78600" cy="78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81"/>
            <p:cNvSpPr/>
            <p:nvPr/>
          </p:nvSpPr>
          <p:spPr>
            <a:xfrm>
              <a:off x="5996700" y="4091075"/>
              <a:ext cx="746000" cy="166750"/>
            </a:xfrm>
            <a:custGeom>
              <a:rect b="b" l="l" r="r" t="t"/>
              <a:pathLst>
                <a:path extrusionOk="0" h="6670" w="29840">
                  <a:moveTo>
                    <a:pt x="0" y="1047"/>
                  </a:moveTo>
                  <a:cubicBezTo>
                    <a:pt x="5970" y="9010"/>
                    <a:pt x="24318" y="8280"/>
                    <a:pt x="29840" y="0"/>
                  </a:cubicBezTo>
                </a:path>
              </a:pathLst>
            </a:custGeom>
            <a:noFill/>
            <a:ln cap="flat" cmpd="sng" w="9525">
              <a:solidFill>
                <a:srgbClr val="000000"/>
              </a:solidFill>
              <a:prstDash val="solid"/>
              <a:round/>
              <a:headEnd len="med" w="med" type="none"/>
              <a:tailEnd len="med" w="med" type="none"/>
            </a:ln>
          </p:spPr>
        </p:sp>
      </p:gr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7" name="Shape 997"/>
        <p:cNvGrpSpPr/>
        <p:nvPr/>
      </p:nvGrpSpPr>
      <p:grpSpPr>
        <a:xfrm>
          <a:off x="0" y="0"/>
          <a:ext cx="0" cy="0"/>
          <a:chOff x="0" y="0"/>
          <a:chExt cx="0" cy="0"/>
        </a:xfrm>
      </p:grpSpPr>
      <p:sp>
        <p:nvSpPr>
          <p:cNvPr id="998" name="Google Shape;998;p8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Backup</a:t>
            </a:r>
            <a:endParaRPr/>
          </a:p>
        </p:txBody>
      </p:sp>
      <p:sp>
        <p:nvSpPr>
          <p:cNvPr id="999" name="Google Shape;999;p82"/>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3" name="Shape 1003"/>
        <p:cNvGrpSpPr/>
        <p:nvPr/>
      </p:nvGrpSpPr>
      <p:grpSpPr>
        <a:xfrm>
          <a:off x="0" y="0"/>
          <a:ext cx="0" cy="0"/>
          <a:chOff x="0" y="0"/>
          <a:chExt cx="0" cy="0"/>
        </a:xfrm>
      </p:grpSpPr>
      <p:sp>
        <p:nvSpPr>
          <p:cNvPr id="1004" name="Google Shape;1004;p8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Abstract</a:t>
            </a:r>
            <a:endParaRPr/>
          </a:p>
        </p:txBody>
      </p:sp>
      <p:sp>
        <p:nvSpPr>
          <p:cNvPr id="1005" name="Google Shape;1005;p83"/>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At Cortico, we are making talk radio searchable in order to surface local voices and the range of issues and opinions being discussed across the country. With that comes a host of problems, including lots of duplicate content ranging from syndicated shows to repeated commercials. This talk will go through how we adapted the technology used in identifying popular songs to automatically detect duplicate content within roughly 4000 hours of audio collected per day from nearly 200 radio stations. By utilizing audio fingerprinting, we encode and compare subsequences of audio to identify near duplicates. To do this at scale, we set up an ephemeral Spark cluster within Kubernetes to find duplicates once a day. From this data, we can begin to map out the space of American talk radio.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3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Earshot: Enabling public sphere search</a:t>
            </a:r>
            <a:endParaRPr/>
          </a:p>
        </p:txBody>
      </p:sp>
      <p:pic>
        <p:nvPicPr>
          <p:cNvPr id="153" name="Google Shape;153;p30"/>
          <p:cNvPicPr preferRelativeResize="0"/>
          <p:nvPr/>
        </p:nvPicPr>
        <p:blipFill rotWithShape="1">
          <a:blip r:embed="rId3">
            <a:alphaModFix/>
          </a:blip>
          <a:srcRect b="4743" l="0" r="0" t="0"/>
          <a:stretch/>
        </p:blipFill>
        <p:spPr>
          <a:xfrm>
            <a:off x="1201475" y="865332"/>
            <a:ext cx="7008424" cy="3925918"/>
          </a:xfrm>
          <a:prstGeom prst="rect">
            <a:avLst/>
          </a:prstGeom>
          <a:noFill/>
          <a:ln>
            <a:noFill/>
          </a:ln>
        </p:spPr>
      </p:pic>
      <p:sp>
        <p:nvSpPr>
          <p:cNvPr id="154" name="Google Shape;154;p30"/>
          <p:cNvSpPr txBox="1"/>
          <p:nvPr/>
        </p:nvSpPr>
        <p:spPr>
          <a:xfrm>
            <a:off x="7678725" y="4465350"/>
            <a:ext cx="1393800" cy="3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Atlanta</a:t>
            </a:r>
            <a:r>
              <a:rPr lang="en" sz="1200"/>
              <a:t>, Oct. 22</a:t>
            </a:r>
            <a:endParaRPr sz="1200"/>
          </a:p>
        </p:txBody>
      </p:sp>
      <p:grpSp>
        <p:nvGrpSpPr>
          <p:cNvPr id="155" name="Google Shape;155;p30"/>
          <p:cNvGrpSpPr/>
          <p:nvPr/>
        </p:nvGrpSpPr>
        <p:grpSpPr>
          <a:xfrm>
            <a:off x="0" y="2284825"/>
            <a:ext cx="8966875" cy="2696375"/>
            <a:chOff x="0" y="2284825"/>
            <a:chExt cx="8966875" cy="2696375"/>
          </a:xfrm>
        </p:grpSpPr>
        <p:pic>
          <p:nvPicPr>
            <p:cNvPr id="156" name="Google Shape;156;p30"/>
            <p:cNvPicPr preferRelativeResize="0"/>
            <p:nvPr/>
          </p:nvPicPr>
          <p:blipFill>
            <a:blip r:embed="rId4">
              <a:alphaModFix/>
            </a:blip>
            <a:stretch>
              <a:fillRect/>
            </a:stretch>
          </p:blipFill>
          <p:spPr>
            <a:xfrm>
              <a:off x="5743550" y="2284825"/>
              <a:ext cx="3223099" cy="1830857"/>
            </a:xfrm>
            <a:prstGeom prst="rect">
              <a:avLst/>
            </a:prstGeom>
            <a:noFill/>
            <a:ln cap="flat" cmpd="sng" w="9525">
              <a:solidFill>
                <a:schemeClr val="dk2"/>
              </a:solidFill>
              <a:prstDash val="solid"/>
              <a:round/>
              <a:headEnd len="sm" w="sm" type="none"/>
              <a:tailEnd len="sm" w="sm" type="none"/>
            </a:ln>
          </p:spPr>
        </p:pic>
        <p:sp>
          <p:nvSpPr>
            <p:cNvPr id="157" name="Google Shape;157;p30"/>
            <p:cNvSpPr txBox="1"/>
            <p:nvPr/>
          </p:nvSpPr>
          <p:spPr>
            <a:xfrm>
              <a:off x="5743675" y="4086600"/>
              <a:ext cx="3223200" cy="36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t>Connect Savannah</a:t>
              </a:r>
              <a:r>
                <a:rPr lang="en" sz="1000"/>
                <a:t>, 10/21</a:t>
              </a:r>
              <a:endParaRPr sz="1000"/>
            </a:p>
            <a:p>
              <a:pPr indent="0" lvl="0" marL="0" rtl="0" algn="l">
                <a:spcBef>
                  <a:spcPts val="0"/>
                </a:spcBef>
                <a:spcAft>
                  <a:spcPts val="0"/>
                </a:spcAft>
                <a:buNone/>
              </a:pPr>
              <a:br>
                <a:rPr lang="en" sz="1000"/>
              </a:br>
              <a:endParaRPr sz="800"/>
            </a:p>
            <a:p>
              <a:pPr indent="0" lvl="0" marL="0" rtl="0" algn="l">
                <a:spcBef>
                  <a:spcPts val="0"/>
                </a:spcBef>
                <a:spcAft>
                  <a:spcPts val="0"/>
                </a:spcAft>
                <a:buNone/>
              </a:pPr>
              <a:r>
                <a:t/>
              </a:r>
              <a:endParaRPr sz="1000"/>
            </a:p>
          </p:txBody>
        </p:sp>
        <p:sp>
          <p:nvSpPr>
            <p:cNvPr id="158" name="Google Shape;158;p30"/>
            <p:cNvSpPr txBox="1"/>
            <p:nvPr/>
          </p:nvSpPr>
          <p:spPr>
            <a:xfrm>
              <a:off x="0" y="4614000"/>
              <a:ext cx="6614400" cy="3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u="sng">
                  <a:solidFill>
                    <a:schemeClr val="accent5"/>
                  </a:solidFill>
                  <a:hlinkClick r:id="rId5"/>
                </a:rPr>
                <a:t>https://www.connectsavannah.com/savannah/georgia-public-broadcasting-brings-troy-davis-project-play-to-radio/Content?oid=10541762</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9" name="Shape 1009"/>
        <p:cNvGrpSpPr/>
        <p:nvPr/>
      </p:nvGrpSpPr>
      <p:grpSpPr>
        <a:xfrm>
          <a:off x="0" y="0"/>
          <a:ext cx="0" cy="0"/>
          <a:chOff x="0" y="0"/>
          <a:chExt cx="0" cy="0"/>
        </a:xfrm>
      </p:grpSpPr>
      <p:pic>
        <p:nvPicPr>
          <p:cNvPr id="1010" name="Google Shape;1010;p84"/>
          <p:cNvPicPr preferRelativeResize="0"/>
          <p:nvPr/>
        </p:nvPicPr>
        <p:blipFill>
          <a:blip r:embed="rId3">
            <a:alphaModFix/>
          </a:blip>
          <a:stretch>
            <a:fillRect/>
          </a:stretch>
        </p:blipFill>
        <p:spPr>
          <a:xfrm>
            <a:off x="944685" y="865326"/>
            <a:ext cx="7254641" cy="4044201"/>
          </a:xfrm>
          <a:prstGeom prst="rect">
            <a:avLst/>
          </a:prstGeom>
          <a:noFill/>
          <a:ln>
            <a:noFill/>
          </a:ln>
        </p:spPr>
      </p:pic>
      <p:sp>
        <p:nvSpPr>
          <p:cNvPr id="1011" name="Google Shape;1011;p8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Hashes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5" name="Shape 1015"/>
        <p:cNvGrpSpPr/>
        <p:nvPr/>
      </p:nvGrpSpPr>
      <p:grpSpPr>
        <a:xfrm>
          <a:off x="0" y="0"/>
          <a:ext cx="0" cy="0"/>
          <a:chOff x="0" y="0"/>
          <a:chExt cx="0" cy="0"/>
        </a:xfrm>
      </p:grpSpPr>
      <p:sp>
        <p:nvSpPr>
          <p:cNvPr id="1016" name="Google Shape;1016;p8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Problem</a:t>
            </a:r>
            <a:endParaRPr/>
          </a:p>
        </p:txBody>
      </p:sp>
      <p:sp>
        <p:nvSpPr>
          <p:cNvPr id="1017" name="Google Shape;1017;p85"/>
          <p:cNvSpPr txBox="1"/>
          <p:nvPr/>
        </p:nvSpPr>
        <p:spPr>
          <a:xfrm>
            <a:off x="506125" y="3351175"/>
            <a:ext cx="8040900" cy="1461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Not an entire match-- parts of a clip match parts of another clip</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Multiple matches-- duplicate portions in multiple clips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Time boxing-- need to know which time ranges matched, not just that it matched</a:t>
            </a:r>
            <a:endParaRPr sz="1800">
              <a:solidFill>
                <a:schemeClr val="dk2"/>
              </a:solidFill>
            </a:endParaRPr>
          </a:p>
        </p:txBody>
      </p:sp>
      <p:grpSp>
        <p:nvGrpSpPr>
          <p:cNvPr id="1018" name="Google Shape;1018;p85"/>
          <p:cNvGrpSpPr/>
          <p:nvPr/>
        </p:nvGrpSpPr>
        <p:grpSpPr>
          <a:xfrm>
            <a:off x="321313" y="1278275"/>
            <a:ext cx="3869675" cy="1903075"/>
            <a:chOff x="321313" y="1278275"/>
            <a:chExt cx="3869675" cy="1903075"/>
          </a:xfrm>
        </p:grpSpPr>
        <p:grpSp>
          <p:nvGrpSpPr>
            <p:cNvPr id="1019" name="Google Shape;1019;p85"/>
            <p:cNvGrpSpPr/>
            <p:nvPr/>
          </p:nvGrpSpPr>
          <p:grpSpPr>
            <a:xfrm>
              <a:off x="321313" y="1278275"/>
              <a:ext cx="3869675" cy="1903075"/>
              <a:chOff x="702325" y="897275"/>
              <a:chExt cx="3869675" cy="1903075"/>
            </a:xfrm>
          </p:grpSpPr>
          <p:sp>
            <p:nvSpPr>
              <p:cNvPr id="1020" name="Google Shape;1020;p85"/>
              <p:cNvSpPr/>
              <p:nvPr/>
            </p:nvSpPr>
            <p:spPr>
              <a:xfrm>
                <a:off x="1401300" y="897275"/>
                <a:ext cx="31707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sp>
            <p:nvSpPr>
              <p:cNvPr id="1021" name="Google Shape;1021;p85"/>
              <p:cNvSpPr/>
              <p:nvPr/>
            </p:nvSpPr>
            <p:spPr>
              <a:xfrm>
                <a:off x="702325" y="1722325"/>
                <a:ext cx="31707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Match in Database</a:t>
                </a:r>
                <a:endParaRPr/>
              </a:p>
            </p:txBody>
          </p:sp>
          <p:sp>
            <p:nvSpPr>
              <p:cNvPr id="1022" name="Google Shape;1022;p85"/>
              <p:cNvSpPr txBox="1"/>
              <p:nvPr/>
            </p:nvSpPr>
            <p:spPr>
              <a:xfrm>
                <a:off x="1304863" y="2367750"/>
                <a:ext cx="2664600" cy="43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Song matching use case</a:t>
                </a:r>
                <a:endParaRPr/>
              </a:p>
            </p:txBody>
          </p:sp>
        </p:grpSp>
        <p:cxnSp>
          <p:nvCxnSpPr>
            <p:cNvPr id="1023" name="Google Shape;1023;p85"/>
            <p:cNvCxnSpPr>
              <a:stCxn id="1020" idx="2"/>
              <a:endCxn id="1021" idx="0"/>
            </p:cNvCxnSpPr>
            <p:nvPr/>
          </p:nvCxnSpPr>
          <p:spPr>
            <a:xfrm flipH="1">
              <a:off x="1906638" y="1536575"/>
              <a:ext cx="699000" cy="566700"/>
            </a:xfrm>
            <a:prstGeom prst="straightConnector1">
              <a:avLst/>
            </a:prstGeom>
            <a:noFill/>
            <a:ln cap="flat" cmpd="sng" w="9525">
              <a:solidFill>
                <a:schemeClr val="dk2"/>
              </a:solidFill>
              <a:prstDash val="solid"/>
              <a:round/>
              <a:headEnd len="med" w="med" type="none"/>
              <a:tailEnd len="med" w="med" type="triangle"/>
            </a:ln>
          </p:spPr>
        </p:cxnSp>
      </p:grpSp>
      <p:grpSp>
        <p:nvGrpSpPr>
          <p:cNvPr id="1024" name="Google Shape;1024;p85"/>
          <p:cNvGrpSpPr/>
          <p:nvPr/>
        </p:nvGrpSpPr>
        <p:grpSpPr>
          <a:xfrm>
            <a:off x="4842600" y="1102625"/>
            <a:ext cx="3704425" cy="2078725"/>
            <a:chOff x="4842600" y="1102625"/>
            <a:chExt cx="3704425" cy="2078725"/>
          </a:xfrm>
        </p:grpSpPr>
        <p:sp>
          <p:nvSpPr>
            <p:cNvPr id="1025" name="Google Shape;1025;p85"/>
            <p:cNvSpPr/>
            <p:nvPr/>
          </p:nvSpPr>
          <p:spPr>
            <a:xfrm>
              <a:off x="5984800" y="2218025"/>
              <a:ext cx="8541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026" name="Google Shape;1026;p85"/>
            <p:cNvCxnSpPr>
              <a:stCxn id="1027" idx="2"/>
              <a:endCxn id="1028" idx="0"/>
            </p:cNvCxnSpPr>
            <p:nvPr/>
          </p:nvCxnSpPr>
          <p:spPr>
            <a:xfrm>
              <a:off x="5984800" y="1360925"/>
              <a:ext cx="1510500" cy="857100"/>
            </a:xfrm>
            <a:prstGeom prst="straightConnector1">
              <a:avLst/>
            </a:prstGeom>
            <a:noFill/>
            <a:ln cap="flat" cmpd="sng" w="9525">
              <a:solidFill>
                <a:schemeClr val="dk2"/>
              </a:solidFill>
              <a:prstDash val="solid"/>
              <a:round/>
              <a:headEnd len="med" w="med" type="none"/>
              <a:tailEnd len="med" w="med" type="triangle"/>
            </a:ln>
          </p:spPr>
        </p:cxnSp>
        <p:grpSp>
          <p:nvGrpSpPr>
            <p:cNvPr id="1029" name="Google Shape;1029;p85"/>
            <p:cNvGrpSpPr/>
            <p:nvPr/>
          </p:nvGrpSpPr>
          <p:grpSpPr>
            <a:xfrm>
              <a:off x="4842600" y="1102625"/>
              <a:ext cx="3704425" cy="2078725"/>
              <a:chOff x="4842600" y="1102625"/>
              <a:chExt cx="3704425" cy="2078725"/>
            </a:xfrm>
          </p:grpSpPr>
          <p:grpSp>
            <p:nvGrpSpPr>
              <p:cNvPr id="1030" name="Google Shape;1030;p85"/>
              <p:cNvGrpSpPr/>
              <p:nvPr/>
            </p:nvGrpSpPr>
            <p:grpSpPr>
              <a:xfrm>
                <a:off x="4842600" y="1102625"/>
                <a:ext cx="3704425" cy="2078725"/>
                <a:chOff x="4842600" y="569225"/>
                <a:chExt cx="3704425" cy="2078725"/>
              </a:xfrm>
            </p:grpSpPr>
            <p:grpSp>
              <p:nvGrpSpPr>
                <p:cNvPr id="1031" name="Google Shape;1031;p85"/>
                <p:cNvGrpSpPr/>
                <p:nvPr/>
              </p:nvGrpSpPr>
              <p:grpSpPr>
                <a:xfrm>
                  <a:off x="4842600" y="569225"/>
                  <a:ext cx="3704425" cy="2078725"/>
                  <a:chOff x="4842600" y="569225"/>
                  <a:chExt cx="3704425" cy="2078725"/>
                </a:xfrm>
              </p:grpSpPr>
              <p:grpSp>
                <p:nvGrpSpPr>
                  <p:cNvPr id="1032" name="Google Shape;1032;p85"/>
                  <p:cNvGrpSpPr/>
                  <p:nvPr/>
                </p:nvGrpSpPr>
                <p:grpSpPr>
                  <a:xfrm>
                    <a:off x="4842600" y="569225"/>
                    <a:ext cx="3704425" cy="1776600"/>
                    <a:chOff x="4842600" y="1102625"/>
                    <a:chExt cx="3704425" cy="1776600"/>
                  </a:xfrm>
                </p:grpSpPr>
                <p:sp>
                  <p:nvSpPr>
                    <p:cNvPr id="1033" name="Google Shape;1033;p85"/>
                    <p:cNvSpPr/>
                    <p:nvPr/>
                  </p:nvSpPr>
                  <p:spPr>
                    <a:xfrm>
                      <a:off x="5022650" y="1755775"/>
                      <a:ext cx="8541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4" name="Google Shape;1034;p85"/>
                    <p:cNvSpPr/>
                    <p:nvPr/>
                  </p:nvSpPr>
                  <p:spPr>
                    <a:xfrm>
                      <a:off x="7292350" y="1102625"/>
                      <a:ext cx="8541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5" name="Google Shape;1035;p85"/>
                    <p:cNvSpPr/>
                    <p:nvPr/>
                  </p:nvSpPr>
                  <p:spPr>
                    <a:xfrm>
                      <a:off x="4842600" y="1755775"/>
                      <a:ext cx="31707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Match in Database</a:t>
                      </a:r>
                      <a:endParaRPr/>
                    </a:p>
                  </p:txBody>
                </p:sp>
                <p:sp>
                  <p:nvSpPr>
                    <p:cNvPr id="1036" name="Google Shape;1036;p85"/>
                    <p:cNvSpPr/>
                    <p:nvPr/>
                  </p:nvSpPr>
                  <p:spPr>
                    <a:xfrm>
                      <a:off x="5376325" y="1102625"/>
                      <a:ext cx="31707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sp>
                  <p:nvSpPr>
                    <p:cNvPr id="1037" name="Google Shape;1037;p85"/>
                    <p:cNvSpPr/>
                    <p:nvPr/>
                  </p:nvSpPr>
                  <p:spPr>
                    <a:xfrm>
                      <a:off x="4842600" y="2218025"/>
                      <a:ext cx="31707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Match in Database</a:t>
                      </a:r>
                      <a:endParaRPr/>
                    </a:p>
                  </p:txBody>
                </p:sp>
                <p:sp>
                  <p:nvSpPr>
                    <p:cNvPr id="1028" name="Google Shape;1028;p85"/>
                    <p:cNvSpPr/>
                    <p:nvPr/>
                  </p:nvSpPr>
                  <p:spPr>
                    <a:xfrm>
                      <a:off x="7249100" y="2218025"/>
                      <a:ext cx="492300" cy="258300"/>
                    </a:xfrm>
                    <a:prstGeom prst="roundRect">
                      <a:avLst>
                        <a:gd fmla="val 16667" name="adj"/>
                      </a:avLst>
                    </a:prstGeom>
                    <a:gradFill>
                      <a:gsLst>
                        <a:gs pos="0">
                          <a:srgbClr val="DFE9FB"/>
                        </a:gs>
                        <a:gs pos="100000">
                          <a:srgbClr val="6E9BE7"/>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7" name="Google Shape;1027;p85"/>
                    <p:cNvSpPr/>
                    <p:nvPr/>
                  </p:nvSpPr>
                  <p:spPr>
                    <a:xfrm>
                      <a:off x="5738650" y="1102625"/>
                      <a:ext cx="492300" cy="258300"/>
                    </a:xfrm>
                    <a:prstGeom prst="roundRect">
                      <a:avLst>
                        <a:gd fmla="val 16667" name="adj"/>
                      </a:avLst>
                    </a:prstGeom>
                    <a:gradFill>
                      <a:gsLst>
                        <a:gs pos="0">
                          <a:srgbClr val="DFE9FB"/>
                        </a:gs>
                        <a:gs pos="100000">
                          <a:srgbClr val="6E9BE7"/>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8" name="Google Shape;1038;p85"/>
                    <p:cNvSpPr txBox="1"/>
                    <p:nvPr/>
                  </p:nvSpPr>
                  <p:spPr>
                    <a:xfrm>
                      <a:off x="6372575" y="2476325"/>
                      <a:ext cx="7023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t>
                      </a:r>
                      <a:endParaRPr b="1"/>
                    </a:p>
                  </p:txBody>
                </p:sp>
              </p:grpSp>
              <p:sp>
                <p:nvSpPr>
                  <p:cNvPr id="1039" name="Google Shape;1039;p85"/>
                  <p:cNvSpPr txBox="1"/>
                  <p:nvPr/>
                </p:nvSpPr>
                <p:spPr>
                  <a:xfrm>
                    <a:off x="5235050" y="2209050"/>
                    <a:ext cx="2664600" cy="4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Our use case</a:t>
                    </a:r>
                    <a:endParaRPr/>
                  </a:p>
                </p:txBody>
              </p:sp>
            </p:grpSp>
            <p:cxnSp>
              <p:nvCxnSpPr>
                <p:cNvPr id="1040" name="Google Shape;1040;p85"/>
                <p:cNvCxnSpPr/>
                <p:nvPr/>
              </p:nvCxnSpPr>
              <p:spPr>
                <a:xfrm flipH="1">
                  <a:off x="5401725" y="836600"/>
                  <a:ext cx="2344500" cy="382200"/>
                </a:xfrm>
                <a:prstGeom prst="straightConnector1">
                  <a:avLst/>
                </a:prstGeom>
                <a:noFill/>
                <a:ln cap="flat" cmpd="sng" w="9525">
                  <a:solidFill>
                    <a:schemeClr val="dk2"/>
                  </a:solidFill>
                  <a:prstDash val="solid"/>
                  <a:round/>
                  <a:headEnd len="med" w="med" type="none"/>
                  <a:tailEnd len="med" w="med" type="triangle"/>
                </a:ln>
              </p:spPr>
            </p:cxnSp>
          </p:grpSp>
          <p:cxnSp>
            <p:nvCxnSpPr>
              <p:cNvPr id="1041" name="Google Shape;1041;p85"/>
              <p:cNvCxnSpPr>
                <a:endCxn id="1037" idx="0"/>
              </p:cNvCxnSpPr>
              <p:nvPr/>
            </p:nvCxnSpPr>
            <p:spPr>
              <a:xfrm flipH="1">
                <a:off x="6427950" y="1373525"/>
                <a:ext cx="1308000" cy="844500"/>
              </a:xfrm>
              <a:prstGeom prst="straightConnector1">
                <a:avLst/>
              </a:prstGeom>
              <a:noFill/>
              <a:ln cap="flat" cmpd="sng" w="9525">
                <a:solidFill>
                  <a:schemeClr val="dk2"/>
                </a:solidFill>
                <a:prstDash val="solid"/>
                <a:round/>
                <a:headEnd len="med" w="med" type="none"/>
                <a:tailEnd len="med" w="med" type="triangle"/>
              </a:ln>
            </p:spPr>
          </p:cxnSp>
        </p:gr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5" name="Shape 1045"/>
        <p:cNvGrpSpPr/>
        <p:nvPr/>
      </p:nvGrpSpPr>
      <p:grpSpPr>
        <a:xfrm>
          <a:off x="0" y="0"/>
          <a:ext cx="0" cy="0"/>
          <a:chOff x="0" y="0"/>
          <a:chExt cx="0" cy="0"/>
        </a:xfrm>
      </p:grpSpPr>
      <p:sp>
        <p:nvSpPr>
          <p:cNvPr id="1046" name="Google Shape;1046;p8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Problem</a:t>
            </a:r>
            <a:endParaRPr/>
          </a:p>
        </p:txBody>
      </p:sp>
      <p:sp>
        <p:nvSpPr>
          <p:cNvPr id="1047" name="Google Shape;1047;p86"/>
          <p:cNvSpPr txBox="1"/>
          <p:nvPr/>
        </p:nvSpPr>
        <p:spPr>
          <a:xfrm>
            <a:off x="506125" y="3351175"/>
            <a:ext cx="8040900" cy="1461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Not an entire match-- parts of a clip match parts of another clip</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Multiple matches-- duplicate portions in multiple clips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Time boxing-- need to know which time ranges matched, not just that it matched</a:t>
            </a:r>
            <a:endParaRPr sz="1800">
              <a:solidFill>
                <a:schemeClr val="dk2"/>
              </a:solidFill>
            </a:endParaRPr>
          </a:p>
        </p:txBody>
      </p:sp>
      <p:sp>
        <p:nvSpPr>
          <p:cNvPr id="1048" name="Google Shape;1048;p86"/>
          <p:cNvSpPr/>
          <p:nvPr/>
        </p:nvSpPr>
        <p:spPr>
          <a:xfrm>
            <a:off x="330864" y="1817725"/>
            <a:ext cx="61555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9" name="Google Shape;1049;p86"/>
          <p:cNvSpPr/>
          <p:nvPr/>
        </p:nvSpPr>
        <p:spPr>
          <a:xfrm>
            <a:off x="1052236" y="1164575"/>
            <a:ext cx="61555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0" name="Google Shape;1050;p86"/>
          <p:cNvSpPr/>
          <p:nvPr/>
        </p:nvSpPr>
        <p:spPr>
          <a:xfrm>
            <a:off x="204757" y="1164575"/>
            <a:ext cx="2285123"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sp>
        <p:nvSpPr>
          <p:cNvPr id="1051" name="Google Shape;1051;p86"/>
          <p:cNvSpPr txBox="1"/>
          <p:nvPr/>
        </p:nvSpPr>
        <p:spPr>
          <a:xfrm>
            <a:off x="268525" y="2241250"/>
            <a:ext cx="2616600" cy="694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a:t>Align hashes by</a:t>
            </a:r>
            <a:br>
              <a:rPr lang="en"/>
            </a:br>
            <a:r>
              <a:rPr lang="en"/>
              <a:t>same offset</a:t>
            </a:r>
            <a:endParaRPr/>
          </a:p>
          <a:p>
            <a:pPr indent="0" lvl="0" marL="0" rtl="0" algn="l">
              <a:spcBef>
                <a:spcPts val="0"/>
              </a:spcBef>
              <a:spcAft>
                <a:spcPts val="0"/>
              </a:spcAft>
              <a:buNone/>
            </a:pPr>
            <a:r>
              <a:rPr lang="en"/>
              <a:t>   (G - G = H - H = I - I….)</a:t>
            </a:r>
            <a:endParaRPr/>
          </a:p>
        </p:txBody>
      </p:sp>
      <p:sp>
        <p:nvSpPr>
          <p:cNvPr id="1052" name="Google Shape;1052;p86"/>
          <p:cNvSpPr txBox="1"/>
          <p:nvPr/>
        </p:nvSpPr>
        <p:spPr>
          <a:xfrm>
            <a:off x="201025" y="1303900"/>
            <a:ext cx="2356200" cy="1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A B C D E F </a:t>
            </a:r>
            <a:r>
              <a:rPr b="1" lang="en" sz="1000"/>
              <a:t>G H I J K L</a:t>
            </a:r>
            <a:r>
              <a:rPr lang="en" sz="1000"/>
              <a:t> M N O P Q R </a:t>
            </a:r>
            <a:endParaRPr sz="1000"/>
          </a:p>
        </p:txBody>
      </p:sp>
      <p:grpSp>
        <p:nvGrpSpPr>
          <p:cNvPr id="1053" name="Google Shape;1053;p86"/>
          <p:cNvGrpSpPr/>
          <p:nvPr/>
        </p:nvGrpSpPr>
        <p:grpSpPr>
          <a:xfrm>
            <a:off x="124825" y="1817725"/>
            <a:ext cx="2432400" cy="357600"/>
            <a:chOff x="124825" y="1817725"/>
            <a:chExt cx="2432400" cy="357600"/>
          </a:xfrm>
        </p:grpSpPr>
        <p:sp>
          <p:nvSpPr>
            <p:cNvPr id="1054" name="Google Shape;1054;p86"/>
            <p:cNvSpPr/>
            <p:nvPr/>
          </p:nvSpPr>
          <p:spPr>
            <a:xfrm>
              <a:off x="201102" y="1817725"/>
              <a:ext cx="2285123"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Database Song</a:t>
              </a:r>
              <a:endParaRPr/>
            </a:p>
          </p:txBody>
        </p:sp>
        <p:sp>
          <p:nvSpPr>
            <p:cNvPr id="1055" name="Google Shape;1055;p86"/>
            <p:cNvSpPr txBox="1"/>
            <p:nvPr/>
          </p:nvSpPr>
          <p:spPr>
            <a:xfrm>
              <a:off x="124825" y="1999825"/>
              <a:ext cx="2432400" cy="1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Z </a:t>
              </a:r>
              <a:r>
                <a:rPr b="1" lang="en" sz="1000"/>
                <a:t>G H I J K L</a:t>
              </a:r>
              <a:r>
                <a:rPr lang="en" sz="1000"/>
                <a:t> Y K J M N P Q W E R F</a:t>
              </a:r>
              <a:endParaRPr sz="1000"/>
            </a:p>
          </p:txBody>
        </p:sp>
      </p:grpSp>
      <p:sp>
        <p:nvSpPr>
          <p:cNvPr id="1056" name="Google Shape;1056;p86"/>
          <p:cNvSpPr txBox="1"/>
          <p:nvPr/>
        </p:nvSpPr>
        <p:spPr>
          <a:xfrm>
            <a:off x="3548700" y="2241250"/>
            <a:ext cx="4944000" cy="694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2"/>
            </a:pPr>
            <a:r>
              <a:rPr lang="en"/>
              <a:t>Find time range matches by smoothing out hashes and only taking chunks above a threshold (low pass filter)</a:t>
            </a:r>
            <a:endParaRPr/>
          </a:p>
        </p:txBody>
      </p:sp>
      <p:grpSp>
        <p:nvGrpSpPr>
          <p:cNvPr id="1057" name="Google Shape;1057;p86"/>
          <p:cNvGrpSpPr/>
          <p:nvPr/>
        </p:nvGrpSpPr>
        <p:grpSpPr>
          <a:xfrm>
            <a:off x="3118957" y="1316975"/>
            <a:ext cx="2285100" cy="258300"/>
            <a:chOff x="3042757" y="1164575"/>
            <a:chExt cx="2285100" cy="258300"/>
          </a:xfrm>
        </p:grpSpPr>
        <p:sp>
          <p:nvSpPr>
            <p:cNvPr id="1058" name="Google Shape;1058;p86"/>
            <p:cNvSpPr/>
            <p:nvPr/>
          </p:nvSpPr>
          <p:spPr>
            <a:xfrm>
              <a:off x="32832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9" name="Google Shape;1059;p86"/>
            <p:cNvSpPr/>
            <p:nvPr/>
          </p:nvSpPr>
          <p:spPr>
            <a:xfrm>
              <a:off x="35118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0" name="Google Shape;1060;p86"/>
            <p:cNvSpPr/>
            <p:nvPr/>
          </p:nvSpPr>
          <p:spPr>
            <a:xfrm>
              <a:off x="39690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1" name="Google Shape;1061;p86"/>
            <p:cNvSpPr/>
            <p:nvPr/>
          </p:nvSpPr>
          <p:spPr>
            <a:xfrm>
              <a:off x="40452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2" name="Google Shape;1062;p86"/>
            <p:cNvSpPr/>
            <p:nvPr/>
          </p:nvSpPr>
          <p:spPr>
            <a:xfrm>
              <a:off x="41214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3" name="Google Shape;1063;p86"/>
            <p:cNvSpPr/>
            <p:nvPr/>
          </p:nvSpPr>
          <p:spPr>
            <a:xfrm>
              <a:off x="41976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4" name="Google Shape;1064;p86"/>
            <p:cNvSpPr/>
            <p:nvPr/>
          </p:nvSpPr>
          <p:spPr>
            <a:xfrm>
              <a:off x="43500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5" name="Google Shape;1065;p86"/>
            <p:cNvSpPr/>
            <p:nvPr/>
          </p:nvSpPr>
          <p:spPr>
            <a:xfrm>
              <a:off x="44262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6" name="Google Shape;1066;p86"/>
            <p:cNvSpPr/>
            <p:nvPr/>
          </p:nvSpPr>
          <p:spPr>
            <a:xfrm>
              <a:off x="3042757" y="116457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grpSp>
      <p:cxnSp>
        <p:nvCxnSpPr>
          <p:cNvPr id="1067" name="Google Shape;1067;p86"/>
          <p:cNvCxnSpPr/>
          <p:nvPr/>
        </p:nvCxnSpPr>
        <p:spPr>
          <a:xfrm flipH="1" rot="10800000">
            <a:off x="5404057" y="1443425"/>
            <a:ext cx="427500" cy="2700"/>
          </a:xfrm>
          <a:prstGeom prst="straightConnector1">
            <a:avLst/>
          </a:prstGeom>
          <a:noFill/>
          <a:ln cap="flat" cmpd="sng" w="9525">
            <a:solidFill>
              <a:schemeClr val="dk2"/>
            </a:solidFill>
            <a:prstDash val="solid"/>
            <a:round/>
            <a:headEnd len="med" w="med" type="none"/>
            <a:tailEnd len="med" w="med" type="triangle"/>
          </a:ln>
        </p:spPr>
      </p:cxnSp>
      <p:sp>
        <p:nvSpPr>
          <p:cNvPr id="1068" name="Google Shape;1068;p86"/>
          <p:cNvSpPr/>
          <p:nvPr/>
        </p:nvSpPr>
        <p:spPr>
          <a:xfrm>
            <a:off x="6258950" y="1340150"/>
            <a:ext cx="2272225" cy="227225"/>
          </a:xfrm>
          <a:custGeom>
            <a:rect b="b" l="l" r="r" t="t"/>
            <a:pathLst>
              <a:path extrusionOk="0" h="9089" w="90889">
                <a:moveTo>
                  <a:pt x="0" y="9089"/>
                </a:moveTo>
                <a:lnTo>
                  <a:pt x="7437" y="7023"/>
                </a:lnTo>
                <a:lnTo>
                  <a:pt x="14460" y="8676"/>
                </a:lnTo>
                <a:lnTo>
                  <a:pt x="21483" y="6610"/>
                </a:lnTo>
                <a:lnTo>
                  <a:pt x="30159" y="8676"/>
                </a:lnTo>
                <a:lnTo>
                  <a:pt x="37595" y="8676"/>
                </a:lnTo>
                <a:lnTo>
                  <a:pt x="40900" y="4958"/>
                </a:lnTo>
                <a:lnTo>
                  <a:pt x="45032" y="1653"/>
                </a:lnTo>
                <a:lnTo>
                  <a:pt x="51229" y="0"/>
                </a:lnTo>
                <a:lnTo>
                  <a:pt x="61144" y="0"/>
                </a:lnTo>
                <a:lnTo>
                  <a:pt x="67341" y="2892"/>
                </a:lnTo>
                <a:lnTo>
                  <a:pt x="72712" y="6197"/>
                </a:lnTo>
                <a:lnTo>
                  <a:pt x="76843" y="8676"/>
                </a:lnTo>
                <a:lnTo>
                  <a:pt x="84692" y="8263"/>
                </a:lnTo>
                <a:lnTo>
                  <a:pt x="90889" y="8263"/>
                </a:lnTo>
                <a:close/>
              </a:path>
            </a:pathLst>
          </a:custGeom>
          <a:gradFill>
            <a:gsLst>
              <a:gs pos="0">
                <a:srgbClr val="FDECDB"/>
              </a:gs>
              <a:gs pos="100000">
                <a:srgbClr val="F0A963"/>
              </a:gs>
            </a:gsLst>
            <a:lin ang="5400012" scaled="0"/>
          </a:gradFill>
          <a:ln cap="flat" cmpd="sng" w="9525">
            <a:solidFill>
              <a:schemeClr val="dk2"/>
            </a:solidFill>
            <a:prstDash val="solid"/>
            <a:round/>
            <a:headEnd len="med" w="med" type="none"/>
            <a:tailEnd len="med" w="med" type="none"/>
          </a:ln>
        </p:spPr>
      </p:sp>
      <p:sp>
        <p:nvSpPr>
          <p:cNvPr id="1069" name="Google Shape;1069;p86"/>
          <p:cNvSpPr/>
          <p:nvPr/>
        </p:nvSpPr>
        <p:spPr>
          <a:xfrm>
            <a:off x="6224557" y="131697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cxnSp>
        <p:nvCxnSpPr>
          <p:cNvPr id="1070" name="Google Shape;1070;p86"/>
          <p:cNvCxnSpPr/>
          <p:nvPr/>
        </p:nvCxnSpPr>
        <p:spPr>
          <a:xfrm flipH="1" rot="10800000">
            <a:off x="5980100" y="1505525"/>
            <a:ext cx="2912700" cy="10200"/>
          </a:xfrm>
          <a:prstGeom prst="straightConnector1">
            <a:avLst/>
          </a:prstGeom>
          <a:noFill/>
          <a:ln cap="flat" cmpd="sng" w="28575">
            <a:solidFill>
              <a:schemeClr val="dk2"/>
            </a:solidFill>
            <a:prstDash val="dash"/>
            <a:round/>
            <a:headEnd len="med" w="med" type="none"/>
            <a:tailEnd len="med" w="med" type="none"/>
          </a:ln>
        </p:spPr>
      </p:cxnSp>
      <p:cxnSp>
        <p:nvCxnSpPr>
          <p:cNvPr id="1071" name="Google Shape;1071;p86"/>
          <p:cNvCxnSpPr/>
          <p:nvPr/>
        </p:nvCxnSpPr>
        <p:spPr>
          <a:xfrm>
            <a:off x="7271125" y="1164575"/>
            <a:ext cx="10200" cy="650700"/>
          </a:xfrm>
          <a:prstGeom prst="straightConnector1">
            <a:avLst/>
          </a:prstGeom>
          <a:noFill/>
          <a:ln cap="flat" cmpd="sng" w="9525">
            <a:solidFill>
              <a:schemeClr val="dk2"/>
            </a:solidFill>
            <a:prstDash val="solid"/>
            <a:round/>
            <a:headEnd len="med" w="med" type="none"/>
            <a:tailEnd len="med" w="med" type="none"/>
          </a:ln>
        </p:spPr>
      </p:cxnSp>
      <p:cxnSp>
        <p:nvCxnSpPr>
          <p:cNvPr id="1072" name="Google Shape;1072;p86"/>
          <p:cNvCxnSpPr/>
          <p:nvPr/>
        </p:nvCxnSpPr>
        <p:spPr>
          <a:xfrm>
            <a:off x="8063900" y="1164575"/>
            <a:ext cx="10200" cy="650700"/>
          </a:xfrm>
          <a:prstGeom prst="straightConnector1">
            <a:avLst/>
          </a:prstGeom>
          <a:noFill/>
          <a:ln cap="flat" cmpd="sng" w="9525">
            <a:solidFill>
              <a:schemeClr val="dk2"/>
            </a:solidFill>
            <a:prstDash val="solid"/>
            <a:round/>
            <a:headEnd len="med" w="med" type="none"/>
            <a:tailEnd len="med" w="med" type="none"/>
          </a:ln>
        </p:spPr>
      </p:cxnSp>
      <p:sp>
        <p:nvSpPr>
          <p:cNvPr id="1073" name="Google Shape;1073;p86"/>
          <p:cNvSpPr/>
          <p:nvPr/>
        </p:nvSpPr>
        <p:spPr>
          <a:xfrm rot="-5400000">
            <a:off x="7553400" y="1522750"/>
            <a:ext cx="251400" cy="795300"/>
          </a:xfrm>
          <a:prstGeom prst="leftBrace">
            <a:avLst>
              <a:gd fmla="val 54276"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3"/>
                                        </p:tgtEl>
                                        <p:attrNameLst>
                                          <p:attrName>style.visibility</p:attrName>
                                        </p:attrNameLst>
                                      </p:cBhvr>
                                      <p:to>
                                        <p:strVal val="visible"/>
                                      </p:to>
                                    </p:set>
                                    <p:animEffect filter="fade" transition="in">
                                      <p:cBhvr>
                                        <p:cTn dur="1000"/>
                                        <p:tgtEl>
                                          <p:spTgt spid="10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7" name="Shape 1077"/>
        <p:cNvGrpSpPr/>
        <p:nvPr/>
      </p:nvGrpSpPr>
      <p:grpSpPr>
        <a:xfrm>
          <a:off x="0" y="0"/>
          <a:ext cx="0" cy="0"/>
          <a:chOff x="0" y="0"/>
          <a:chExt cx="0" cy="0"/>
        </a:xfrm>
      </p:grpSpPr>
      <p:sp>
        <p:nvSpPr>
          <p:cNvPr id="1078" name="Google Shape;1078;p8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Problem</a:t>
            </a:r>
            <a:endParaRPr/>
          </a:p>
        </p:txBody>
      </p:sp>
      <p:sp>
        <p:nvSpPr>
          <p:cNvPr id="1079" name="Google Shape;1079;p87"/>
          <p:cNvSpPr txBox="1"/>
          <p:nvPr/>
        </p:nvSpPr>
        <p:spPr>
          <a:xfrm>
            <a:off x="506125" y="3351175"/>
            <a:ext cx="8040900" cy="1461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Not an entire match-- parts of a clip match parts of another clip</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Multiple matches-- duplicate portions in multiple clips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Time boxing-- need to know which time ranges matched, not just that it matched</a:t>
            </a:r>
            <a:endParaRPr sz="1800">
              <a:solidFill>
                <a:schemeClr val="dk2"/>
              </a:solidFill>
            </a:endParaRPr>
          </a:p>
        </p:txBody>
      </p:sp>
      <p:sp>
        <p:nvSpPr>
          <p:cNvPr id="1080" name="Google Shape;1080;p87"/>
          <p:cNvSpPr/>
          <p:nvPr/>
        </p:nvSpPr>
        <p:spPr>
          <a:xfrm>
            <a:off x="1092864" y="1817725"/>
            <a:ext cx="6156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1" name="Google Shape;1081;p87"/>
          <p:cNvSpPr/>
          <p:nvPr/>
        </p:nvSpPr>
        <p:spPr>
          <a:xfrm>
            <a:off x="1052236" y="1164575"/>
            <a:ext cx="6156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2" name="Google Shape;1082;p87"/>
          <p:cNvSpPr/>
          <p:nvPr/>
        </p:nvSpPr>
        <p:spPr>
          <a:xfrm>
            <a:off x="204757" y="116457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sp>
        <p:nvSpPr>
          <p:cNvPr id="1083" name="Google Shape;1083;p87"/>
          <p:cNvSpPr txBox="1"/>
          <p:nvPr/>
        </p:nvSpPr>
        <p:spPr>
          <a:xfrm>
            <a:off x="268525" y="2241250"/>
            <a:ext cx="2616600" cy="694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a:t>Align hashes by</a:t>
            </a:r>
            <a:br>
              <a:rPr lang="en"/>
            </a:br>
            <a:r>
              <a:rPr lang="en"/>
              <a:t>same offset</a:t>
            </a:r>
            <a:endParaRPr/>
          </a:p>
          <a:p>
            <a:pPr indent="0" lvl="0" marL="0" rtl="0" algn="l">
              <a:spcBef>
                <a:spcPts val="0"/>
              </a:spcBef>
              <a:spcAft>
                <a:spcPts val="0"/>
              </a:spcAft>
              <a:buNone/>
            </a:pPr>
            <a:r>
              <a:rPr lang="en"/>
              <a:t>   (G - G = H - H = I - I….)</a:t>
            </a:r>
            <a:endParaRPr/>
          </a:p>
        </p:txBody>
      </p:sp>
      <p:sp>
        <p:nvSpPr>
          <p:cNvPr id="1084" name="Google Shape;1084;p87"/>
          <p:cNvSpPr txBox="1"/>
          <p:nvPr/>
        </p:nvSpPr>
        <p:spPr>
          <a:xfrm>
            <a:off x="201025" y="1303900"/>
            <a:ext cx="2356200" cy="1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A B C D E F </a:t>
            </a:r>
            <a:r>
              <a:rPr b="1" lang="en" sz="1000"/>
              <a:t>G H I J K L</a:t>
            </a:r>
            <a:r>
              <a:rPr lang="en" sz="1000"/>
              <a:t> M N O P Q R </a:t>
            </a:r>
            <a:endParaRPr sz="1000"/>
          </a:p>
        </p:txBody>
      </p:sp>
      <p:sp>
        <p:nvSpPr>
          <p:cNvPr id="1085" name="Google Shape;1085;p87"/>
          <p:cNvSpPr/>
          <p:nvPr/>
        </p:nvSpPr>
        <p:spPr>
          <a:xfrm>
            <a:off x="886902" y="181772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Database Song</a:t>
            </a:r>
            <a:endParaRPr/>
          </a:p>
        </p:txBody>
      </p:sp>
      <p:sp>
        <p:nvSpPr>
          <p:cNvPr id="1086" name="Google Shape;1086;p87"/>
          <p:cNvSpPr txBox="1"/>
          <p:nvPr/>
        </p:nvSpPr>
        <p:spPr>
          <a:xfrm>
            <a:off x="810625" y="1999825"/>
            <a:ext cx="2432400" cy="1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Z </a:t>
            </a:r>
            <a:r>
              <a:rPr b="1" lang="en" sz="1000"/>
              <a:t>G H I J K L</a:t>
            </a:r>
            <a:r>
              <a:rPr lang="en" sz="1000"/>
              <a:t> Y K J M N P Q W E R F</a:t>
            </a:r>
            <a:endParaRPr sz="1000"/>
          </a:p>
        </p:txBody>
      </p:sp>
      <p:sp>
        <p:nvSpPr>
          <p:cNvPr id="1087" name="Google Shape;1087;p87"/>
          <p:cNvSpPr txBox="1"/>
          <p:nvPr/>
        </p:nvSpPr>
        <p:spPr>
          <a:xfrm>
            <a:off x="3548700" y="2241250"/>
            <a:ext cx="4944000" cy="694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2"/>
            </a:pPr>
            <a:r>
              <a:rPr lang="en"/>
              <a:t>Find time range matches by smoothing out hashes and only taking chunks above a threshold (low pass filter)</a:t>
            </a:r>
            <a:endParaRPr/>
          </a:p>
        </p:txBody>
      </p:sp>
      <p:grpSp>
        <p:nvGrpSpPr>
          <p:cNvPr id="1088" name="Google Shape;1088;p87"/>
          <p:cNvGrpSpPr/>
          <p:nvPr/>
        </p:nvGrpSpPr>
        <p:grpSpPr>
          <a:xfrm>
            <a:off x="3118957" y="1316975"/>
            <a:ext cx="2285100" cy="258300"/>
            <a:chOff x="3042757" y="1164575"/>
            <a:chExt cx="2285100" cy="258300"/>
          </a:xfrm>
        </p:grpSpPr>
        <p:sp>
          <p:nvSpPr>
            <p:cNvPr id="1089" name="Google Shape;1089;p87"/>
            <p:cNvSpPr/>
            <p:nvPr/>
          </p:nvSpPr>
          <p:spPr>
            <a:xfrm>
              <a:off x="32832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0" name="Google Shape;1090;p87"/>
            <p:cNvSpPr/>
            <p:nvPr/>
          </p:nvSpPr>
          <p:spPr>
            <a:xfrm>
              <a:off x="35118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1" name="Google Shape;1091;p87"/>
            <p:cNvSpPr/>
            <p:nvPr/>
          </p:nvSpPr>
          <p:spPr>
            <a:xfrm>
              <a:off x="39690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2" name="Google Shape;1092;p87"/>
            <p:cNvSpPr/>
            <p:nvPr/>
          </p:nvSpPr>
          <p:spPr>
            <a:xfrm>
              <a:off x="40452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3" name="Google Shape;1093;p87"/>
            <p:cNvSpPr/>
            <p:nvPr/>
          </p:nvSpPr>
          <p:spPr>
            <a:xfrm>
              <a:off x="41214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4" name="Google Shape;1094;p87"/>
            <p:cNvSpPr/>
            <p:nvPr/>
          </p:nvSpPr>
          <p:spPr>
            <a:xfrm>
              <a:off x="41976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5" name="Google Shape;1095;p87"/>
            <p:cNvSpPr/>
            <p:nvPr/>
          </p:nvSpPr>
          <p:spPr>
            <a:xfrm>
              <a:off x="43500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6" name="Google Shape;1096;p87"/>
            <p:cNvSpPr/>
            <p:nvPr/>
          </p:nvSpPr>
          <p:spPr>
            <a:xfrm>
              <a:off x="4426255" y="1164575"/>
              <a:ext cx="31200" cy="258300"/>
            </a:xfrm>
            <a:prstGeom prst="roundRect">
              <a:avLst>
                <a:gd fmla="val 16667" name="adj"/>
              </a:avLst>
            </a:prstGeom>
            <a:gradFill>
              <a:gsLst>
                <a:gs pos="0">
                  <a:srgbClr val="FDECDB"/>
                </a:gs>
                <a:gs pos="100000">
                  <a:srgbClr val="F0A96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7" name="Google Shape;1097;p87"/>
            <p:cNvSpPr/>
            <p:nvPr/>
          </p:nvSpPr>
          <p:spPr>
            <a:xfrm>
              <a:off x="3042757" y="116457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grpSp>
      <p:cxnSp>
        <p:nvCxnSpPr>
          <p:cNvPr id="1098" name="Google Shape;1098;p87"/>
          <p:cNvCxnSpPr/>
          <p:nvPr/>
        </p:nvCxnSpPr>
        <p:spPr>
          <a:xfrm flipH="1" rot="10800000">
            <a:off x="5404057" y="1443425"/>
            <a:ext cx="427500" cy="2700"/>
          </a:xfrm>
          <a:prstGeom prst="straightConnector1">
            <a:avLst/>
          </a:prstGeom>
          <a:noFill/>
          <a:ln cap="flat" cmpd="sng" w="9525">
            <a:solidFill>
              <a:schemeClr val="dk2"/>
            </a:solidFill>
            <a:prstDash val="solid"/>
            <a:round/>
            <a:headEnd len="med" w="med" type="none"/>
            <a:tailEnd len="med" w="med" type="triangle"/>
          </a:ln>
        </p:spPr>
      </p:cxnSp>
      <p:sp>
        <p:nvSpPr>
          <p:cNvPr id="1099" name="Google Shape;1099;p87"/>
          <p:cNvSpPr/>
          <p:nvPr/>
        </p:nvSpPr>
        <p:spPr>
          <a:xfrm>
            <a:off x="6258950" y="1340150"/>
            <a:ext cx="2272225" cy="227225"/>
          </a:xfrm>
          <a:custGeom>
            <a:rect b="b" l="l" r="r" t="t"/>
            <a:pathLst>
              <a:path extrusionOk="0" h="9089" w="90889">
                <a:moveTo>
                  <a:pt x="0" y="9089"/>
                </a:moveTo>
                <a:lnTo>
                  <a:pt x="7437" y="7023"/>
                </a:lnTo>
                <a:lnTo>
                  <a:pt x="14460" y="8676"/>
                </a:lnTo>
                <a:lnTo>
                  <a:pt x="21483" y="6610"/>
                </a:lnTo>
                <a:lnTo>
                  <a:pt x="30159" y="8676"/>
                </a:lnTo>
                <a:lnTo>
                  <a:pt x="37595" y="8676"/>
                </a:lnTo>
                <a:lnTo>
                  <a:pt x="40900" y="4958"/>
                </a:lnTo>
                <a:lnTo>
                  <a:pt x="45032" y="1653"/>
                </a:lnTo>
                <a:lnTo>
                  <a:pt x="51229" y="0"/>
                </a:lnTo>
                <a:lnTo>
                  <a:pt x="61144" y="0"/>
                </a:lnTo>
                <a:lnTo>
                  <a:pt x="67341" y="2892"/>
                </a:lnTo>
                <a:lnTo>
                  <a:pt x="72712" y="6197"/>
                </a:lnTo>
                <a:lnTo>
                  <a:pt x="76843" y="8676"/>
                </a:lnTo>
                <a:lnTo>
                  <a:pt x="84692" y="8263"/>
                </a:lnTo>
                <a:lnTo>
                  <a:pt x="90889" y="8263"/>
                </a:lnTo>
                <a:close/>
              </a:path>
            </a:pathLst>
          </a:custGeom>
          <a:gradFill>
            <a:gsLst>
              <a:gs pos="0">
                <a:srgbClr val="FDECDB"/>
              </a:gs>
              <a:gs pos="100000">
                <a:srgbClr val="F0A963"/>
              </a:gs>
            </a:gsLst>
            <a:lin ang="5400012" scaled="0"/>
          </a:gradFill>
          <a:ln cap="flat" cmpd="sng" w="9525">
            <a:solidFill>
              <a:schemeClr val="dk2"/>
            </a:solidFill>
            <a:prstDash val="solid"/>
            <a:round/>
            <a:headEnd len="med" w="med" type="none"/>
            <a:tailEnd len="med" w="med" type="none"/>
          </a:ln>
        </p:spPr>
      </p:sp>
      <p:sp>
        <p:nvSpPr>
          <p:cNvPr id="1100" name="Google Shape;1100;p87"/>
          <p:cNvSpPr/>
          <p:nvPr/>
        </p:nvSpPr>
        <p:spPr>
          <a:xfrm>
            <a:off x="6224557" y="1316975"/>
            <a:ext cx="2285100" cy="2583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Query Song</a:t>
            </a:r>
            <a:endParaRPr/>
          </a:p>
        </p:txBody>
      </p:sp>
      <p:cxnSp>
        <p:nvCxnSpPr>
          <p:cNvPr id="1101" name="Google Shape;1101;p87"/>
          <p:cNvCxnSpPr/>
          <p:nvPr/>
        </p:nvCxnSpPr>
        <p:spPr>
          <a:xfrm flipH="1" rot="10800000">
            <a:off x="5980100" y="1505525"/>
            <a:ext cx="2912700" cy="10200"/>
          </a:xfrm>
          <a:prstGeom prst="straightConnector1">
            <a:avLst/>
          </a:prstGeom>
          <a:noFill/>
          <a:ln cap="flat" cmpd="sng" w="28575">
            <a:solidFill>
              <a:schemeClr val="dk2"/>
            </a:solidFill>
            <a:prstDash val="dash"/>
            <a:round/>
            <a:headEnd len="med" w="med" type="none"/>
            <a:tailEnd len="med" w="med" type="none"/>
          </a:ln>
        </p:spPr>
      </p:cxnSp>
      <p:cxnSp>
        <p:nvCxnSpPr>
          <p:cNvPr id="1102" name="Google Shape;1102;p87"/>
          <p:cNvCxnSpPr/>
          <p:nvPr/>
        </p:nvCxnSpPr>
        <p:spPr>
          <a:xfrm>
            <a:off x="7271125" y="1164575"/>
            <a:ext cx="10200" cy="650700"/>
          </a:xfrm>
          <a:prstGeom prst="straightConnector1">
            <a:avLst/>
          </a:prstGeom>
          <a:noFill/>
          <a:ln cap="flat" cmpd="sng" w="9525">
            <a:solidFill>
              <a:schemeClr val="dk2"/>
            </a:solidFill>
            <a:prstDash val="solid"/>
            <a:round/>
            <a:headEnd len="med" w="med" type="none"/>
            <a:tailEnd len="med" w="med" type="none"/>
          </a:ln>
        </p:spPr>
      </p:cxnSp>
      <p:cxnSp>
        <p:nvCxnSpPr>
          <p:cNvPr id="1103" name="Google Shape;1103;p87"/>
          <p:cNvCxnSpPr/>
          <p:nvPr/>
        </p:nvCxnSpPr>
        <p:spPr>
          <a:xfrm>
            <a:off x="8063900" y="1164575"/>
            <a:ext cx="10200" cy="650700"/>
          </a:xfrm>
          <a:prstGeom prst="straightConnector1">
            <a:avLst/>
          </a:prstGeom>
          <a:noFill/>
          <a:ln cap="flat" cmpd="sng" w="9525">
            <a:solidFill>
              <a:schemeClr val="dk2"/>
            </a:solidFill>
            <a:prstDash val="solid"/>
            <a:round/>
            <a:headEnd len="med" w="med" type="none"/>
            <a:tailEnd len="med" w="med" type="none"/>
          </a:ln>
        </p:spPr>
      </p:cxnSp>
      <p:sp>
        <p:nvSpPr>
          <p:cNvPr id="1104" name="Google Shape;1104;p87"/>
          <p:cNvSpPr/>
          <p:nvPr/>
        </p:nvSpPr>
        <p:spPr>
          <a:xfrm rot="-5400000">
            <a:off x="7553400" y="1522750"/>
            <a:ext cx="251400" cy="795300"/>
          </a:xfrm>
          <a:prstGeom prst="leftBrace">
            <a:avLst>
              <a:gd fmla="val 54276"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31"/>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Earshot: Enabling public sphere search</a:t>
            </a:r>
            <a:endParaRPr/>
          </a:p>
        </p:txBody>
      </p:sp>
      <p:pic>
        <p:nvPicPr>
          <p:cNvPr id="164" name="Google Shape;164;p31"/>
          <p:cNvPicPr preferRelativeResize="0"/>
          <p:nvPr/>
        </p:nvPicPr>
        <p:blipFill rotWithShape="1">
          <a:blip r:embed="rId3">
            <a:alphaModFix/>
          </a:blip>
          <a:srcRect b="4743" l="0" r="0" t="0"/>
          <a:stretch/>
        </p:blipFill>
        <p:spPr>
          <a:xfrm>
            <a:off x="1201475" y="865332"/>
            <a:ext cx="7008424" cy="3925918"/>
          </a:xfrm>
          <a:prstGeom prst="rect">
            <a:avLst/>
          </a:prstGeom>
          <a:noFill/>
          <a:ln>
            <a:noFill/>
          </a:ln>
        </p:spPr>
      </p:pic>
      <p:sp>
        <p:nvSpPr>
          <p:cNvPr id="165" name="Google Shape;165;p31"/>
          <p:cNvSpPr txBox="1"/>
          <p:nvPr/>
        </p:nvSpPr>
        <p:spPr>
          <a:xfrm>
            <a:off x="7678725" y="4465350"/>
            <a:ext cx="1393800" cy="3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Atlanta, Oct. 22</a:t>
            </a:r>
            <a:endParaRPr sz="1200"/>
          </a:p>
        </p:txBody>
      </p:sp>
      <p:sp>
        <p:nvSpPr>
          <p:cNvPr id="166" name="Google Shape;166;p31"/>
          <p:cNvSpPr/>
          <p:nvPr/>
        </p:nvSpPr>
        <p:spPr>
          <a:xfrm>
            <a:off x="1201475" y="3975000"/>
            <a:ext cx="3370518" cy="302562"/>
          </a:xfrm>
          <a:prstGeom prst="flowChartTerminator">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31"/>
          <p:cNvPicPr preferRelativeResize="0"/>
          <p:nvPr/>
        </p:nvPicPr>
        <p:blipFill>
          <a:blip r:embed="rId4">
            <a:alphaModFix/>
          </a:blip>
          <a:stretch>
            <a:fillRect/>
          </a:stretch>
        </p:blipFill>
        <p:spPr>
          <a:xfrm>
            <a:off x="4900625" y="3649275"/>
            <a:ext cx="628275" cy="628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Problems</a:t>
            </a:r>
            <a:endParaRPr/>
          </a:p>
        </p:txBody>
      </p:sp>
      <p:sp>
        <p:nvSpPr>
          <p:cNvPr id="173" name="Google Shape;173;p32"/>
          <p:cNvSpPr txBox="1"/>
          <p:nvPr>
            <p:ph idx="1" type="body"/>
          </p:nvPr>
        </p:nvSpPr>
        <p:spPr>
          <a:xfrm>
            <a:off x="311700" y="10762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Duplicates in public radio is no fun:</a:t>
            </a:r>
            <a:endParaRPr/>
          </a:p>
          <a:p>
            <a:pPr indent="-342900" lvl="0" marL="457200" rtl="0" algn="l">
              <a:spcBef>
                <a:spcPts val="1600"/>
              </a:spcBef>
              <a:spcAft>
                <a:spcPts val="0"/>
              </a:spcAft>
              <a:buSzPts val="1800"/>
              <a:buChar char="●"/>
            </a:pPr>
            <a:r>
              <a:rPr lang="en"/>
              <a:t>Don’t want user to have to listen to multiples of the same thing</a:t>
            </a:r>
            <a:endParaRPr/>
          </a:p>
          <a:p>
            <a:pPr indent="-342900" lvl="0" marL="457200" rtl="0" algn="l">
              <a:spcBef>
                <a:spcPts val="0"/>
              </a:spcBef>
              <a:spcAft>
                <a:spcPts val="0"/>
              </a:spcAft>
              <a:buSzPts val="1800"/>
              <a:buChar char="●"/>
            </a:pPr>
            <a:r>
              <a:rPr lang="en"/>
              <a:t>Over accounted for in topic detection</a:t>
            </a:r>
            <a:endParaRPr/>
          </a:p>
          <a:p>
            <a:pPr indent="-342900" lvl="0" marL="457200" rtl="0" algn="l">
              <a:spcBef>
                <a:spcPts val="0"/>
              </a:spcBef>
              <a:spcAft>
                <a:spcPts val="0"/>
              </a:spcAft>
              <a:buSzPts val="1800"/>
              <a:buChar char="●"/>
            </a:pPr>
            <a:r>
              <a:rPr lang="en"/>
              <a:t>Harder to hear local voices if too much syndicated content</a:t>
            </a:r>
            <a:endParaRPr/>
          </a:p>
          <a:p>
            <a:pPr indent="0" lvl="0" marL="457200" rtl="0" algn="l">
              <a:spcBef>
                <a:spcPts val="160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33"/>
          <p:cNvSpPr txBox="1"/>
          <p:nvPr>
            <p:ph idx="4294967295" type="subTitle"/>
          </p:nvPr>
        </p:nvSpPr>
        <p:spPr>
          <a:xfrm>
            <a:off x="3167250" y="1007850"/>
            <a:ext cx="3541500" cy="312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9E9E9E"/>
                </a:solidFill>
              </a:rPr>
              <a:t>Introduction</a:t>
            </a:r>
            <a:endParaRPr sz="2400">
              <a:solidFill>
                <a:srgbClr val="9E9E9E"/>
              </a:solidFill>
            </a:endParaRPr>
          </a:p>
          <a:p>
            <a:pPr indent="0" lvl="0" marL="0" rtl="0" algn="l">
              <a:lnSpc>
                <a:spcPct val="115000"/>
              </a:lnSpc>
              <a:spcBef>
                <a:spcPts val="0"/>
              </a:spcBef>
              <a:spcAft>
                <a:spcPts val="0"/>
              </a:spcAft>
              <a:buNone/>
            </a:pPr>
            <a:r>
              <a:rPr b="1" lang="en" sz="2400">
                <a:latin typeface="Roboto"/>
                <a:ea typeface="Roboto"/>
                <a:cs typeface="Roboto"/>
                <a:sym typeface="Roboto"/>
              </a:rPr>
              <a:t>Looking for a Solution</a:t>
            </a:r>
            <a:endParaRPr b="1" sz="2400">
              <a:latin typeface="Roboto"/>
              <a:ea typeface="Roboto"/>
              <a:cs typeface="Roboto"/>
              <a:sym typeface="Roboto"/>
            </a:endParaRPr>
          </a:p>
          <a:p>
            <a:pPr indent="0" lvl="0" marL="0" rtl="0" algn="l">
              <a:lnSpc>
                <a:spcPct val="115000"/>
              </a:lnSpc>
              <a:spcBef>
                <a:spcPts val="0"/>
              </a:spcBef>
              <a:spcAft>
                <a:spcPts val="0"/>
              </a:spcAft>
              <a:buNone/>
            </a:pPr>
            <a:r>
              <a:rPr lang="en" sz="2400">
                <a:solidFill>
                  <a:srgbClr val="9E9E9E"/>
                </a:solidFill>
              </a:rPr>
              <a:t>Existing Tools</a:t>
            </a:r>
            <a:endParaRPr sz="2400">
              <a:solidFill>
                <a:srgbClr val="9E9E9E"/>
              </a:solidFill>
            </a:endParaRPr>
          </a:p>
          <a:p>
            <a:pPr indent="0" lvl="0" marL="0" rtl="0" algn="l">
              <a:lnSpc>
                <a:spcPct val="115000"/>
              </a:lnSpc>
              <a:spcBef>
                <a:spcPts val="0"/>
              </a:spcBef>
              <a:spcAft>
                <a:spcPts val="0"/>
              </a:spcAft>
              <a:buNone/>
            </a:pPr>
            <a:r>
              <a:rPr lang="en" sz="2400">
                <a:solidFill>
                  <a:srgbClr val="9E9E9E"/>
                </a:solidFill>
              </a:rPr>
              <a:t>Our Solution</a:t>
            </a:r>
            <a:endParaRPr sz="2400">
              <a:solidFill>
                <a:srgbClr val="9E9E9E"/>
              </a:solidFill>
            </a:endParaRPr>
          </a:p>
          <a:p>
            <a:pPr indent="0" lvl="0" marL="457200" rtl="0" algn="l">
              <a:lnSpc>
                <a:spcPct val="115000"/>
              </a:lnSpc>
              <a:spcBef>
                <a:spcPts val="0"/>
              </a:spcBef>
              <a:spcAft>
                <a:spcPts val="0"/>
              </a:spcAft>
              <a:buNone/>
            </a:pPr>
            <a:r>
              <a:rPr lang="en" sz="2000">
                <a:solidFill>
                  <a:srgbClr val="9E9E9E"/>
                </a:solidFill>
              </a:rPr>
              <a:t>Algorithm</a:t>
            </a:r>
            <a:endParaRPr sz="2000">
              <a:solidFill>
                <a:srgbClr val="9E9E9E"/>
              </a:solidFill>
            </a:endParaRPr>
          </a:p>
          <a:p>
            <a:pPr indent="0" lvl="0" marL="457200" rtl="0" algn="l">
              <a:lnSpc>
                <a:spcPct val="115000"/>
              </a:lnSpc>
              <a:spcBef>
                <a:spcPts val="0"/>
              </a:spcBef>
              <a:spcAft>
                <a:spcPts val="0"/>
              </a:spcAft>
              <a:buNone/>
            </a:pPr>
            <a:r>
              <a:rPr lang="en" sz="2000">
                <a:solidFill>
                  <a:srgbClr val="9E9E9E"/>
                </a:solidFill>
              </a:rPr>
              <a:t>Infrastructure</a:t>
            </a:r>
            <a:endParaRPr sz="2000">
              <a:solidFill>
                <a:srgbClr val="9E9E9E"/>
              </a:solidFill>
            </a:endParaRPr>
          </a:p>
          <a:p>
            <a:pPr indent="0" lvl="0" marL="0" rtl="0" algn="l">
              <a:lnSpc>
                <a:spcPct val="115000"/>
              </a:lnSpc>
              <a:spcBef>
                <a:spcPts val="0"/>
              </a:spcBef>
              <a:spcAft>
                <a:spcPts val="0"/>
              </a:spcAft>
              <a:buNone/>
            </a:pPr>
            <a:r>
              <a:rPr lang="en" sz="2400">
                <a:solidFill>
                  <a:srgbClr val="9E9E9E"/>
                </a:solidFill>
              </a:rPr>
              <a:t>Results</a:t>
            </a:r>
            <a:endParaRPr sz="2400">
              <a:solidFill>
                <a:srgbClr val="9E9E9E"/>
              </a:solidFill>
            </a:endParaRPr>
          </a:p>
        </p:txBody>
      </p:sp>
      <p:sp>
        <p:nvSpPr>
          <p:cNvPr id="179" name="Google Shape;179;p33"/>
          <p:cNvSpPr/>
          <p:nvPr/>
        </p:nvSpPr>
        <p:spPr>
          <a:xfrm>
            <a:off x="2446125" y="1621800"/>
            <a:ext cx="579300" cy="2433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rtic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