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Lst>
  <p:sldSz cy="5143500" cx="9144000"/>
  <p:notesSz cx="6858000" cy="9144000"/>
  <p:embeddedFontLst>
    <p:embeddedFont>
      <p:font typeface="Source Sans Pro"/>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20424CDB-D27A-4F58-B820-92F9C911D3DA}">
  <a:tblStyle styleId="{20424CDB-D27A-4F58-B820-92F9C911D3DA}"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31" Type="http://schemas.openxmlformats.org/officeDocument/2006/relationships/slide" Target="slides/slide26.xml"/><Relationship Id="rId75" Type="http://schemas.openxmlformats.org/officeDocument/2006/relationships/font" Target="fonts/SourceSansPro-bold.fntdata"/><Relationship Id="rId30" Type="http://schemas.openxmlformats.org/officeDocument/2006/relationships/slide" Target="slides/slide25.xml"/><Relationship Id="rId74" Type="http://schemas.openxmlformats.org/officeDocument/2006/relationships/font" Target="fonts/SourceSansPro-regular.fntdata"/><Relationship Id="rId33" Type="http://schemas.openxmlformats.org/officeDocument/2006/relationships/slide" Target="slides/slide28.xml"/><Relationship Id="rId77" Type="http://schemas.openxmlformats.org/officeDocument/2006/relationships/font" Target="fonts/SourceSansPro-boldItalic.fntdata"/><Relationship Id="rId32" Type="http://schemas.openxmlformats.org/officeDocument/2006/relationships/slide" Target="slides/slide27.xml"/><Relationship Id="rId76" Type="http://schemas.openxmlformats.org/officeDocument/2006/relationships/font" Target="fonts/SourceSansPro-italic.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slide" Target="slides/slide66.xml"/><Relationship Id="rId70" Type="http://schemas.openxmlformats.org/officeDocument/2006/relationships/slide" Target="slides/slide65.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slide" Target="slides/slide64.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9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35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lang="en-US" sz="1100">
                <a:latin typeface="Arial"/>
                <a:ea typeface="Arial"/>
                <a:cs typeface="Arial"/>
                <a:sym typeface="Arial"/>
              </a:rPr>
              <a:t>Calibration speaker notes</a:t>
            </a:r>
            <a:endParaRPr sz="1100">
              <a:latin typeface="Arial"/>
              <a:ea typeface="Arial"/>
              <a:cs typeface="Arial"/>
              <a:sym typeface="Arial"/>
            </a:endParaRPr>
          </a:p>
          <a:p>
            <a:pPr indent="-317500" lvl="0" marL="457200" rtl="0" algn="l">
              <a:spcBef>
                <a:spcPts val="0"/>
              </a:spcBef>
              <a:spcAft>
                <a:spcPts val="0"/>
              </a:spcAft>
              <a:buClr>
                <a:schemeClr val="dk1"/>
              </a:buClr>
              <a:buSzPts val="1400"/>
              <a:buChar char="●"/>
            </a:pPr>
            <a:r>
              <a:rPr lang="en-US" sz="1100">
                <a:latin typeface="Arial"/>
                <a:ea typeface="Arial"/>
                <a:cs typeface="Arial"/>
                <a:sym typeface="Arial"/>
              </a:rPr>
              <a:t>Calibration speaker notes</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Calibration speaker notes</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Calibration speaker notes</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Calibration speaker notes</a:t>
            </a:r>
            <a:endParaRPr sz="1100">
              <a:latin typeface="Arial"/>
              <a:ea typeface="Arial"/>
              <a:cs typeface="Arial"/>
              <a:sym typeface="Arial"/>
            </a:endParaRPr>
          </a:p>
          <a:p>
            <a:pPr indent="-298450" lvl="0" marL="457200" rtl="0" algn="l">
              <a:spcBef>
                <a:spcPts val="0"/>
              </a:spcBef>
              <a:spcAft>
                <a:spcPts val="0"/>
              </a:spcAft>
              <a:buSzPts val="1100"/>
              <a:buChar char="●"/>
            </a:pPr>
            <a:r>
              <a:rPr lang="en-US" sz="1100">
                <a:latin typeface="Arial"/>
                <a:ea typeface="Arial"/>
                <a:cs typeface="Arial"/>
                <a:sym typeface="Arial"/>
              </a:rPr>
              <a:t>Calibration speaker notes</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t/>
            </a:r>
            <a:endParaRPr sz="1100">
              <a:latin typeface="Arial"/>
              <a:ea typeface="Arial"/>
              <a:cs typeface="Arial"/>
              <a:sym typeface="Arial"/>
            </a:endParaRPr>
          </a:p>
        </p:txBody>
      </p:sp>
      <p:sp>
        <p:nvSpPr>
          <p:cNvPr id="64" name="Google Shape;6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g4475e83885_0_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4475e83885_0_8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US" sz="1200">
                <a:latin typeface="Arial"/>
                <a:ea typeface="Arial"/>
                <a:cs typeface="Arial"/>
                <a:sym typeface="Arial"/>
              </a:rPr>
              <a:t>Spec implemented into a number of libraries in different runtimes</a:t>
            </a:r>
            <a:endParaRPr sz="1200">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latin typeface="Arial"/>
                <a:ea typeface="Arial"/>
                <a:cs typeface="Arial"/>
                <a:sym typeface="Arial"/>
              </a:rPr>
              <a:t>JVM impl.’s include Akka Streams, RxJava, and Vert.x</a:t>
            </a:r>
            <a:endParaRPr sz="12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200">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latin typeface="Arial"/>
                <a:ea typeface="Arial"/>
                <a:cs typeface="Arial"/>
                <a:sym typeface="Arial"/>
              </a:rPr>
              <a:t>More recently Reactive Streams was introduce to JDK itself.  JDK 9</a:t>
            </a:r>
            <a:endParaRPr sz="1200">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latin typeface="Arial"/>
                <a:ea typeface="Arial"/>
                <a:cs typeface="Arial"/>
                <a:sym typeface="Arial"/>
              </a:rPr>
              <a:t>java.util.concurrent.Flow 1:1 semantically equivalent</a:t>
            </a:r>
            <a:endParaRPr sz="1200">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latin typeface="Arial"/>
                <a:ea typeface="Arial"/>
                <a:cs typeface="Arial"/>
                <a:sym typeface="Arial"/>
              </a:rPr>
              <a:t>After migrationary period (to JDK 9+), libraries will move to use these types</a:t>
            </a:r>
            <a:endParaRPr sz="1200">
              <a:latin typeface="Arial"/>
              <a:ea typeface="Arial"/>
              <a:cs typeface="Arial"/>
              <a:sym typeface="Arial"/>
            </a:endParaRPr>
          </a:p>
          <a:p>
            <a:pPr indent="-304800" lvl="0" marL="457200" rtl="0" algn="l">
              <a:lnSpc>
                <a:spcPct val="115000"/>
              </a:lnSpc>
              <a:spcBef>
                <a:spcPts val="0"/>
              </a:spcBef>
              <a:spcAft>
                <a:spcPts val="0"/>
              </a:spcAft>
              <a:buClr>
                <a:schemeClr val="dk1"/>
              </a:buClr>
              <a:buSzPts val="1200"/>
              <a:buChar char="●"/>
            </a:pPr>
            <a:r>
              <a:rPr lang="en-US" sz="1200">
                <a:latin typeface="Arial"/>
                <a:ea typeface="Arial"/>
                <a:cs typeface="Arial"/>
                <a:sym typeface="Arial"/>
              </a:rPr>
              <a:t>Will make interoperation between libs easier</a:t>
            </a:r>
            <a:endParaRPr/>
          </a:p>
        </p:txBody>
      </p:sp>
      <p:sp>
        <p:nvSpPr>
          <p:cNvPr id="207" name="Google Shape;207;g4475e83885_0_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4475e83885_0_1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4475e83885_0_1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Each Source, Flow, or Sink is represented as actor in Akka.  Therefore standard Akka rules apply to each component: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lang="en-US" sz="1100">
                <a:latin typeface="Arial"/>
                <a:ea typeface="Arial"/>
                <a:cs typeface="Arial"/>
                <a:sym typeface="Arial"/>
              </a:rPr>
              <a:t>The component has a bounded mailbox that can contain some number of messages</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lang="en-US" sz="1100">
                <a:latin typeface="Arial"/>
                <a:ea typeface="Arial"/>
                <a:cs typeface="Arial"/>
                <a:sym typeface="Arial"/>
              </a:rPr>
              <a:t>Each component only processes 1 message at a time (“the single threaded illusion”)</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lang="en-US" sz="1100">
                <a:latin typeface="Arial"/>
                <a:ea typeface="Arial"/>
                <a:cs typeface="Arial"/>
                <a:sym typeface="Arial"/>
              </a:rPr>
              <a:t>State can be encapsulated within the component.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Sink begins with no messages and propagates a demand request upstream.</a:t>
            </a:r>
            <a:endParaRPr sz="1100">
              <a:latin typeface="Arial"/>
              <a:ea typeface="Arial"/>
              <a:cs typeface="Arial"/>
              <a:sym typeface="Arial"/>
            </a:endParaRPr>
          </a:p>
          <a:p>
            <a:pPr indent="-298450" lvl="1" marL="914400" rtl="0" algn="l">
              <a:lnSpc>
                <a:spcPct val="115000"/>
              </a:lnSpc>
              <a:spcBef>
                <a:spcPts val="0"/>
              </a:spcBef>
              <a:spcAft>
                <a:spcPts val="0"/>
              </a:spcAft>
              <a:buSzPts val="1100"/>
              <a:buAutoNum type="alphaLcPeriod"/>
            </a:pPr>
            <a:r>
              <a:rPr lang="en-US" sz="1100">
                <a:latin typeface="Arial"/>
                <a:ea typeface="Arial"/>
                <a:cs typeface="Arial"/>
                <a:sym typeface="Arial"/>
              </a:rPr>
              <a:t>Demand requests will only be sent once the Flow or Sink have room available in their mailbox.</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Source will receive demand satisfy it by loading messages from somewhere (i.e. a Kafka topic).</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lang="en-US" sz="1100">
                <a:latin typeface="Arial"/>
                <a:ea typeface="Arial"/>
                <a:cs typeface="Arial"/>
                <a:sym typeface="Arial"/>
              </a:rPr>
              <a:t>Source will only send number of messages request so it doesn’t overflow upstream</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The Source sends messages downstream to satisfy the demand request from the Flow.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lang="en-US" sz="1100">
                <a:latin typeface="Arial"/>
                <a:ea typeface="Arial"/>
                <a:cs typeface="Arial"/>
                <a:sym typeface="Arial"/>
              </a:rPr>
              <a:t>Now that the Flow has messages it can satisfy demand from the Sink.  </a:t>
            </a:r>
            <a:endParaRPr sz="1100">
              <a:latin typeface="Arial"/>
              <a:ea typeface="Arial"/>
              <a:cs typeface="Arial"/>
              <a:sym typeface="Arial"/>
            </a:endParaRPr>
          </a:p>
          <a:p>
            <a:pPr indent="0" lvl="0" marL="0" rtl="0" algn="l">
              <a:lnSpc>
                <a:spcPct val="115000"/>
              </a:lnSpc>
              <a:spcBef>
                <a:spcPts val="0"/>
              </a:spcBef>
              <a:spcAft>
                <a:spcPts val="0"/>
              </a:spcAft>
              <a:buNone/>
            </a:pPr>
            <a:r>
              <a:t/>
            </a:r>
            <a:endParaRPr/>
          </a:p>
        </p:txBody>
      </p:sp>
      <p:sp>
        <p:nvSpPr>
          <p:cNvPr id="221" name="Google Shape;221;g4475e83885_0_1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Google Shape;267;g4475e83885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4475e83885_0_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Akka Streams may look like a “pull” model, but it’s actually a hybrid</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Pull models don’t scale well with high volume workloads.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Compromise is to request a variable number of messages in demand upstream</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Calculated by checking the amount of space left in its bounded mailbox.</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The bounded mailbox is like a buffer for each processing stage.  </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Constraining the size of the mailbox allows stream to run without running out of memory.</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Ex)</a:t>
            </a:r>
            <a:endParaRPr sz="1100">
              <a:latin typeface="Arial"/>
              <a:ea typeface="Arial"/>
              <a:cs typeface="Arial"/>
              <a:sym typeface="Arial"/>
            </a:endParaRPr>
          </a:p>
          <a:p>
            <a:pPr indent="0" lvl="0" marL="0" rtl="0" algn="l">
              <a:lnSpc>
                <a:spcPct val="115000"/>
              </a:lnSpc>
              <a:spcBef>
                <a:spcPts val="0"/>
              </a:spcBef>
              <a:spcAft>
                <a:spcPts val="0"/>
              </a:spcAft>
              <a:buClr>
                <a:srgbClr val="000000"/>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Flow sends a demand requests up to 5 messages.  Calculated based on room in its mailbox.  “pull”</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Source receives demand request and then loads and sends 5 messages downstream.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lang="en-US" sz="1100">
                <a:latin typeface="Arial"/>
                <a:ea typeface="Arial"/>
                <a:cs typeface="Arial"/>
                <a:sym typeface="Arial"/>
              </a:rPr>
              <a:t>We can send as batch instead of waiting for demand requests for each message.  batch send is like “push”</a:t>
            </a:r>
            <a:endParaRPr sz="1100">
              <a:latin typeface="Arial"/>
              <a:ea typeface="Arial"/>
              <a:cs typeface="Arial"/>
              <a:sym typeface="Arial"/>
            </a:endParaRPr>
          </a:p>
          <a:p>
            <a:pPr indent="0" lvl="0" marL="0" rtl="0" algn="l">
              <a:lnSpc>
                <a:spcPct val="115000"/>
              </a:lnSpc>
              <a:spcBef>
                <a:spcPts val="0"/>
              </a:spcBef>
              <a:spcAft>
                <a:spcPts val="0"/>
              </a:spcAft>
              <a:buClr>
                <a:srgbClr val="000000"/>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rgbClr val="000000"/>
              </a:buClr>
              <a:buSzPts val="1100"/>
              <a:buFont typeface="Arial"/>
              <a:buNone/>
            </a:pPr>
            <a:r>
              <a:rPr lang="en-US" sz="1100">
                <a:latin typeface="Arial"/>
                <a:ea typeface="Arial"/>
                <a:cs typeface="Arial"/>
                <a:sym typeface="Arial"/>
              </a:rPr>
              <a:t>This is the “Dynamic push pull” model.</a:t>
            </a:r>
            <a:endParaRPr sz="1100">
              <a:latin typeface="Arial"/>
              <a:ea typeface="Arial"/>
              <a:cs typeface="Arial"/>
              <a:sym typeface="Arial"/>
            </a:endParaRPr>
          </a:p>
          <a:p>
            <a:pPr indent="0" lvl="0" marL="0" rtl="0" algn="l">
              <a:lnSpc>
                <a:spcPct val="115000"/>
              </a:lnSpc>
              <a:spcBef>
                <a:spcPts val="0"/>
              </a:spcBef>
              <a:spcAft>
                <a:spcPts val="0"/>
              </a:spcAft>
              <a:buClr>
                <a:srgbClr val="000000"/>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Just demonstrated common scenario fast producer and slow consumer.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Each graph stage will take a different amount of time to process messages in its mailbox</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Back-pressure allows us to only request what we need.  </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Back-pressure can be propagated across systems if Sources use a compatible technology, such as a TCP socket.</a:t>
            </a:r>
            <a:endParaRPr/>
          </a:p>
          <a:p>
            <a:pPr indent="0" lvl="0" marL="0" rtl="0" algn="l">
              <a:lnSpc>
                <a:spcPct val="115000"/>
              </a:lnSpc>
              <a:spcBef>
                <a:spcPts val="0"/>
              </a:spcBef>
              <a:spcAft>
                <a:spcPts val="0"/>
              </a:spcAft>
              <a:buNone/>
            </a:pPr>
            <a:r>
              <a:t/>
            </a:r>
            <a:endParaRPr/>
          </a:p>
        </p:txBody>
      </p:sp>
      <p:sp>
        <p:nvSpPr>
          <p:cNvPr id="269" name="Google Shape;269;g4475e83885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4488dd4e3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4488dd4e3e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Distributed streaming platform</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Simple architecture, smart clients and libraries like Kafka Streams and Alpakka Kafka</a:t>
            </a:r>
            <a:endParaRPr sz="1100">
              <a:latin typeface="Arial"/>
              <a:ea typeface="Arial"/>
              <a:cs typeface="Arial"/>
              <a:sym typeface="Arial"/>
            </a:endParaRPr>
          </a:p>
          <a:p>
            <a:pPr indent="-298450" lvl="0" marL="457200" rtl="0" algn="l">
              <a:lnSpc>
                <a:spcPct val="115000"/>
              </a:lnSpc>
              <a:spcBef>
                <a:spcPts val="0"/>
              </a:spcBef>
              <a:spcAft>
                <a:spcPts val="0"/>
              </a:spcAft>
              <a:buClr>
                <a:srgbClr val="222222"/>
              </a:buClr>
              <a:buSzPts val="1100"/>
              <a:buChar char="●"/>
            </a:pPr>
            <a:r>
              <a:rPr lang="en-US" sz="1100">
                <a:solidFill>
                  <a:srgbClr val="222222"/>
                </a:solidFill>
                <a:highlight>
                  <a:schemeClr val="lt1"/>
                </a:highlight>
                <a:latin typeface="Arial"/>
                <a:ea typeface="Arial"/>
                <a:cs typeface="Arial"/>
                <a:sym typeface="Arial"/>
              </a:rPr>
              <a:t>Kafka is best suited as a durable high volume message store at the periphery of your infrastructure.  </a:t>
            </a:r>
            <a:endParaRPr sz="1100">
              <a:solidFill>
                <a:srgbClr val="222222"/>
              </a:solidFill>
              <a:highlight>
                <a:schemeClr val="lt1"/>
              </a:highlight>
              <a:latin typeface="Arial"/>
              <a:ea typeface="Arial"/>
              <a:cs typeface="Arial"/>
              <a:sym typeface="Arial"/>
            </a:endParaRPr>
          </a:p>
          <a:p>
            <a:pPr indent="-298450" lvl="0" marL="457200" rtl="0" algn="l">
              <a:lnSpc>
                <a:spcPct val="115000"/>
              </a:lnSpc>
              <a:spcBef>
                <a:spcPts val="0"/>
              </a:spcBef>
              <a:spcAft>
                <a:spcPts val="0"/>
              </a:spcAft>
              <a:buClr>
                <a:srgbClr val="222222"/>
              </a:buClr>
              <a:buSzPts val="1100"/>
              <a:buChar char="●"/>
            </a:pPr>
            <a:r>
              <a:rPr lang="en-US" sz="1100">
                <a:solidFill>
                  <a:srgbClr val="222222"/>
                </a:solidFill>
                <a:highlight>
                  <a:schemeClr val="lt1"/>
                </a:highlight>
                <a:latin typeface="Arial"/>
                <a:ea typeface="Arial"/>
                <a:cs typeface="Arial"/>
                <a:sym typeface="Arial"/>
              </a:rPr>
              <a:t>Allows you to absorb spikes of high volume without having to scale your internal infra.  </a:t>
            </a:r>
            <a:endParaRPr sz="1100">
              <a:solidFill>
                <a:srgbClr val="222222"/>
              </a:solidFill>
              <a:highlight>
                <a:schemeClr val="lt1"/>
              </a:highlight>
              <a:latin typeface="Arial"/>
              <a:ea typeface="Arial"/>
              <a:cs typeface="Arial"/>
              <a:sym typeface="Arial"/>
            </a:endParaRPr>
          </a:p>
          <a:p>
            <a:pPr indent="-298450" lvl="0" marL="457200" rtl="0" algn="l">
              <a:lnSpc>
                <a:spcPct val="115000"/>
              </a:lnSpc>
              <a:spcBef>
                <a:spcPts val="0"/>
              </a:spcBef>
              <a:spcAft>
                <a:spcPts val="0"/>
              </a:spcAft>
              <a:buClr>
                <a:srgbClr val="222222"/>
              </a:buClr>
              <a:buSzPts val="1100"/>
              <a:buChar char="●"/>
            </a:pPr>
            <a:r>
              <a:rPr lang="en-US" sz="1100">
                <a:solidFill>
                  <a:srgbClr val="222222"/>
                </a:solidFill>
                <a:highlight>
                  <a:schemeClr val="lt1"/>
                </a:highlight>
                <a:latin typeface="Arial"/>
                <a:ea typeface="Arial"/>
                <a:cs typeface="Arial"/>
                <a:sym typeface="Arial"/>
              </a:rPr>
              <a:t>In these kinds of scenarios back-pressure may not be possible, or desirable.</a:t>
            </a:r>
            <a:endParaRPr sz="1100">
              <a:solidFill>
                <a:srgbClr val="222222"/>
              </a:solidFill>
              <a:highlight>
                <a:schemeClr val="lt1"/>
              </a:highlight>
              <a:latin typeface="Arial"/>
              <a:ea typeface="Arial"/>
              <a:cs typeface="Arial"/>
              <a:sym typeface="Arial"/>
            </a:endParaRPr>
          </a:p>
          <a:p>
            <a:pPr indent="0" lvl="0" marL="457200" rtl="0" algn="l">
              <a:lnSpc>
                <a:spcPct val="115000"/>
              </a:lnSpc>
              <a:spcBef>
                <a:spcPts val="0"/>
              </a:spcBef>
              <a:spcAft>
                <a:spcPts val="0"/>
              </a:spcAft>
              <a:buNone/>
            </a:pPr>
            <a:r>
              <a:t/>
            </a:r>
            <a:endParaRPr sz="1100">
              <a:solidFill>
                <a:srgbClr val="222222"/>
              </a:solidFill>
              <a:highlight>
                <a:schemeClr val="lt1"/>
              </a:highlight>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Topic is comprised of 1 or more Partitions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Partition can have 0 or more Replicas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High Volume - Partitions spread across cluster</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Fault Tolerant - Partition replicas, consistency guarantees, disk persistence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Fast - Zero-copy, PageCache, Append-only</a:t>
            </a:r>
            <a:endParaRPr sz="1100">
              <a:latin typeface="Arial"/>
              <a:ea typeface="Arial"/>
              <a:cs typeface="Arial"/>
              <a:sym typeface="Arial"/>
            </a:endParaRPr>
          </a:p>
        </p:txBody>
      </p:sp>
      <p:sp>
        <p:nvSpPr>
          <p:cNvPr id="313" name="Google Shape;313;g4488dd4e3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g4488dd4e3e_0_16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4488dd4e3e_0_16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Kafka streams has some great features WRT</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stateful operations</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or using latest Kafka’s transactional support</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But there are some reasons to use Alpakka Kafka and Akka Streams instead.  These include: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Integrating with other systems where back-pressure would be useful</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Doing complex event processing by integrating Akka actor systems, or Akka cluster.</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AutoNum type="alphaLcPeriod"/>
            </a:pPr>
            <a:r>
              <a:rPr lang="en-US" sz="1100">
                <a:latin typeface="Arial"/>
                <a:ea typeface="Arial"/>
                <a:cs typeface="Arial"/>
                <a:sym typeface="Arial"/>
              </a:rPr>
              <a:t>Model complex stateful domains in Akka</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Build any kind of complex graphs.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lang="en-US" sz="1100">
                <a:latin typeface="Arial"/>
                <a:ea typeface="Arial"/>
                <a:cs typeface="Arial"/>
                <a:sym typeface="Arial"/>
              </a:rPr>
              <a:t>Cyclical sub graphs, such as feedback loops,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AutoNum type="alphaLcPeriod"/>
            </a:pPr>
            <a:r>
              <a:rPr lang="en-US" sz="1100">
                <a:latin typeface="Arial"/>
                <a:ea typeface="Arial"/>
                <a:cs typeface="Arial"/>
                <a:sym typeface="Arial"/>
              </a:rPr>
              <a:t>Unique feature to Akka Streams</a:t>
            </a:r>
            <a:endParaRPr/>
          </a:p>
        </p:txBody>
      </p:sp>
      <p:sp>
        <p:nvSpPr>
          <p:cNvPr id="330" name="Google Shape;330;g4488dd4e3e_0_16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Google Shape;336;g4488dd4e3e_0_5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4488dd4e3e_0_54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Can use Lightbend Config objects to pre-configure the source and sink, as well as Kafka client config.</a:t>
            </a:r>
            <a:endParaRPr/>
          </a:p>
        </p:txBody>
      </p:sp>
      <p:sp>
        <p:nvSpPr>
          <p:cNvPr id="338" name="Google Shape;338;g4488dd4e3e_0_5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g4488dd4e3e_0_15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0" name="Google Shape;350;g4488dd4e3e_0_158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Controlled Shutdown notes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Consumer.Control.stop() to stop producing messages from the Source. Doesn’t stop consumer</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Wait for the stream to complete, so that a commit request has been made for all offsets of all processed messages (via commitScaladsl() or commitJavadsl()).</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Consumer.Control.shutdown() to wait for all outstanding commit requests to finish and stop the Kafka Consumer</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AutoNum type="arabicPeriod"/>
            </a:pPr>
            <a:r>
              <a:rPr lang="en-US" sz="1100">
                <a:latin typeface="Arial"/>
                <a:ea typeface="Arial"/>
                <a:cs typeface="Arial"/>
                <a:sym typeface="Arial"/>
              </a:rPr>
              <a:t>Wait for producer acks</a:t>
            </a:r>
            <a:endParaRPr sz="1100">
              <a:latin typeface="Arial"/>
              <a:ea typeface="Arial"/>
              <a:cs typeface="Arial"/>
              <a:sym typeface="Arial"/>
            </a:endParaRPr>
          </a:p>
        </p:txBody>
      </p:sp>
      <p:sp>
        <p:nvSpPr>
          <p:cNvPr id="351" name="Google Shape;351;g4488dd4e3e_0_15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8" name="Shape 368"/>
        <p:cNvGrpSpPr/>
        <p:nvPr/>
      </p:nvGrpSpPr>
      <p:grpSpPr>
        <a:xfrm>
          <a:off x="0" y="0"/>
          <a:ext cx="0" cy="0"/>
          <a:chOff x="0" y="0"/>
          <a:chExt cx="0" cy="0"/>
        </a:xfrm>
      </p:grpSpPr>
      <p:sp>
        <p:nvSpPr>
          <p:cNvPr id="369" name="Google Shape;369;g4475e83885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0" name="Google Shape;370;g4475e83885_0_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4475e83885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5" name="Shape 375"/>
        <p:cNvGrpSpPr/>
        <p:nvPr/>
      </p:nvGrpSpPr>
      <p:grpSpPr>
        <a:xfrm>
          <a:off x="0" y="0"/>
          <a:ext cx="0" cy="0"/>
          <a:chOff x="0" y="0"/>
          <a:chExt cx="0" cy="0"/>
        </a:xfrm>
      </p:grpSpPr>
      <p:sp>
        <p:nvSpPr>
          <p:cNvPr id="376" name="Google Shape;376;g4488dd4e3e_0_12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4488dd4e3e_0_121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4488dd4e3e_0_12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Google Shape;386;g4488dd4e3e_0_170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7" name="Google Shape;387;g4488dd4e3e_0_170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Kafka doesn’t support back-pressure.  Can’t tell producers to slow down.</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Reminder: Kafka at periphery of infra.  Best used to absorb spikey load.  Back-pressure may not be possible or desriable.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Example)</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Various producers have a combined throughput of 10 MB/s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Each consumers processes 3 MB/s on average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Offset lag increases indefinitely, unless the throughput drops</a:t>
            </a:r>
            <a:endParaRPr/>
          </a:p>
        </p:txBody>
      </p:sp>
      <p:sp>
        <p:nvSpPr>
          <p:cNvPr id="388" name="Google Shape;388;g4488dd4e3e_0_170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37bfa66b0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1" name="Google Shape;71;g37bfa66b08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g37bfa66b0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g4488dd4e3e_0_17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4488dd4e3e_0_179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Example cont)</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We add a new consumer and have it join the consumer group</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rebalance occurs so topic data is distributed evenly</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New combined throughput is greater than average throughput of topic</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Lag decreases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Tools to help monitor consumer lag</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Through metrics in the Kafka consumer client and Alpakka Kafka</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kafka-exporter for Kubernetes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Kafka Offset Monitor</a:t>
            </a:r>
            <a:endParaRPr/>
          </a:p>
        </p:txBody>
      </p:sp>
      <p:sp>
        <p:nvSpPr>
          <p:cNvPr id="422" name="Google Shape;422;g4488dd4e3e_0_17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g4475e83885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6" name="Google Shape;456;g4475e83885_0_3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b="1" lang="en-US" sz="1100">
                <a:latin typeface="Arial"/>
                <a:ea typeface="Arial"/>
                <a:cs typeface="Arial"/>
                <a:sym typeface="Arial"/>
              </a:rPr>
              <a:t>Clients</a:t>
            </a:r>
            <a:endParaRPr b="1"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 consumer group has 1 or more Kafka Consumer clients (i.e. Alpakka Kafka clients)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Scaling clients out gains performance because each client instance can be run on a separate machine with its own resources (network)</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Scale your number of clients to as many partitions as you have defined in your topic</a:t>
            </a:r>
            <a:endParaRPr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Consumer Group Leader</a:t>
            </a:r>
            <a:endParaRPr b="1"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Background process that runs in the oldest member of the consumer group.</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Coordinates with the consumer group coordinator execute the partition assignment strategy (i.e. the RangeAssignor) to assign sets of partitions to clients.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Lives on the client so easy for user to provide strategy</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Consumer Group Coordinator</a:t>
            </a:r>
            <a:endParaRPr b="1"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Coordinator for group runs as background process on a broker</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Will be loaded on one of the broker’s when there’s at least one active client in the group.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Job is to coordinate with all client group members and decide when to rebalance</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Consumer Offset Log</a:t>
            </a:r>
            <a:endParaRPr b="1"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The Consumer Offset Log (a topic), when using Kafka to manage offsets.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Compacted topic which contains last committed offset for each partition in the consumer group.</a:t>
            </a:r>
            <a:endParaRPr sz="1100">
              <a:latin typeface="Arial"/>
              <a:ea typeface="Arial"/>
              <a:cs typeface="Arial"/>
              <a:sym typeface="Arial"/>
            </a:endParaRPr>
          </a:p>
        </p:txBody>
      </p:sp>
      <p:sp>
        <p:nvSpPr>
          <p:cNvPr id="457" name="Google Shape;457;g4475e83885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2" name="Shape 492"/>
        <p:cNvGrpSpPr/>
        <p:nvPr/>
      </p:nvGrpSpPr>
      <p:grpSpPr>
        <a:xfrm>
          <a:off x="0" y="0"/>
          <a:ext cx="0" cy="0"/>
          <a:chOff x="0" y="0"/>
          <a:chExt cx="0" cy="0"/>
        </a:xfrm>
      </p:grpSpPr>
      <p:sp>
        <p:nvSpPr>
          <p:cNvPr id="493" name="Google Shape;493;g4488dd4e3e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4488dd4e3e_0_11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Rebalances occur because of</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Consumer leaves the Consumer group (either by failing heartbeat or by leaving)</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new Consumer joins the Consumer Group</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 Consumer changes its Topic subscription</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Topic changes (e.g. an increase in the number of Partitions)</a:t>
            </a:r>
            <a:endParaRPr sz="1100">
              <a:latin typeface="Arial"/>
              <a:ea typeface="Arial"/>
              <a:cs typeface="Arial"/>
              <a:sym typeface="Arial"/>
            </a:endParaRPr>
          </a:p>
        </p:txBody>
      </p:sp>
      <p:sp>
        <p:nvSpPr>
          <p:cNvPr id="495" name="Google Shape;495;g4488dd4e3e_0_1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g4488dd4e3e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4488dd4e3e_0_20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New client with same group.id sends a request to join the group to Coordinator</a:t>
            </a:r>
            <a:endParaRPr/>
          </a:p>
        </p:txBody>
      </p:sp>
      <p:sp>
        <p:nvSpPr>
          <p:cNvPr id="526" name="Google Shape;526;g4488dd4e3e_0_2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9" name="Shape 559"/>
        <p:cNvGrpSpPr/>
        <p:nvPr/>
      </p:nvGrpSpPr>
      <p:grpSpPr>
        <a:xfrm>
          <a:off x="0" y="0"/>
          <a:ext cx="0" cy="0"/>
          <a:chOff x="0" y="0"/>
          <a:chExt cx="0" cy="0"/>
        </a:xfrm>
      </p:grpSpPr>
      <p:sp>
        <p:nvSpPr>
          <p:cNvPr id="560" name="Google Shape;560;g4488dd4e3e_0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4488dd4e3e_0_2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Consumer group coordinator requests group leader to calculate new Client:partition assignments.</a:t>
            </a:r>
            <a:br>
              <a:rPr lang="en-US" sz="1100">
                <a:latin typeface="Arial"/>
                <a:ea typeface="Arial"/>
                <a:cs typeface="Arial"/>
                <a:sym typeface="Arial"/>
              </a:rPr>
            </a:br>
            <a:endParaRPr/>
          </a:p>
        </p:txBody>
      </p:sp>
      <p:sp>
        <p:nvSpPr>
          <p:cNvPr id="562" name="Google Shape;562;g4488dd4e3e_0_2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Google Shape;595;g4488dd4e3e_0_2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96" name="Google Shape;596;g4488dd4e3e_0_28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Consumer group leader calculates Client:Partition assignment and sends to group coordinator.</a:t>
            </a:r>
            <a:endParaRPr/>
          </a:p>
        </p:txBody>
      </p:sp>
      <p:sp>
        <p:nvSpPr>
          <p:cNvPr id="597" name="Google Shape;597;g4488dd4e3e_0_28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g4488dd4e3e_0_3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4488dd4e3e_0_32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Coordinator informs all clients of their new Client:Partition assignments.</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0"/>
              </a:spcBef>
              <a:spcAft>
                <a:spcPts val="0"/>
              </a:spcAft>
              <a:buNone/>
            </a:pPr>
            <a:r>
              <a:rPr b="1" lang="en-US" sz="1100">
                <a:latin typeface="Arial"/>
                <a:ea typeface="Arial"/>
                <a:cs typeface="Arial"/>
                <a:sym typeface="Arial"/>
              </a:rPr>
              <a:t>NOTE</a:t>
            </a:r>
            <a:r>
              <a:rPr lang="en-US" sz="1100">
                <a:latin typeface="Arial"/>
                <a:ea typeface="Arial"/>
                <a:cs typeface="Arial"/>
                <a:sym typeface="Arial"/>
              </a:rPr>
              <a:t>: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This is a simplified assignment of partitions.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Provided assignment strategies attempt  to keep reassignments to a minimum.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Re-assignments can be expensive.</a:t>
            </a:r>
            <a:endParaRPr sz="1100">
              <a:latin typeface="Arial"/>
              <a:ea typeface="Arial"/>
              <a:cs typeface="Arial"/>
              <a:sym typeface="Arial"/>
            </a:endParaRPr>
          </a:p>
          <a:p>
            <a:pPr indent="0" lvl="0" marL="457200" rtl="0" algn="l">
              <a:spcBef>
                <a:spcPts val="0"/>
              </a:spcBef>
              <a:spcAft>
                <a:spcPts val="0"/>
              </a:spcAft>
              <a:buNone/>
            </a:pPr>
            <a:r>
              <a:t/>
            </a:r>
            <a:endParaRPr/>
          </a:p>
        </p:txBody>
      </p:sp>
      <p:sp>
        <p:nvSpPr>
          <p:cNvPr id="632" name="Google Shape;632;g4488dd4e3e_0_3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5" name="Shape 665"/>
        <p:cNvGrpSpPr/>
        <p:nvPr/>
      </p:nvGrpSpPr>
      <p:grpSpPr>
        <a:xfrm>
          <a:off x="0" y="0"/>
          <a:ext cx="0" cy="0"/>
          <a:chOff x="0" y="0"/>
          <a:chExt cx="0" cy="0"/>
        </a:xfrm>
      </p:grpSpPr>
      <p:sp>
        <p:nvSpPr>
          <p:cNvPr id="666" name="Google Shape;666;g4488dd4e3e_0_4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4488dd4e3e_0_45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Clients that had partitions revoked are given the chance to commit their latest processed offsets.</a:t>
            </a:r>
            <a:endParaRPr/>
          </a:p>
        </p:txBody>
      </p:sp>
      <p:sp>
        <p:nvSpPr>
          <p:cNvPr id="668" name="Google Shape;668;g4488dd4e3e_0_4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9" name="Shape 699"/>
        <p:cNvGrpSpPr/>
        <p:nvPr/>
      </p:nvGrpSpPr>
      <p:grpSpPr>
        <a:xfrm>
          <a:off x="0" y="0"/>
          <a:ext cx="0" cy="0"/>
          <a:chOff x="0" y="0"/>
          <a:chExt cx="0" cy="0"/>
        </a:xfrm>
      </p:grpSpPr>
      <p:sp>
        <p:nvSpPr>
          <p:cNvPr id="700" name="Google Shape;700;g4488dd4e3e_0_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01" name="Google Shape;701;g4488dd4e3e_0_5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Rebalance complete.  Clients consume partitions from their last committed offset</a:t>
            </a:r>
            <a:endParaRPr/>
          </a:p>
        </p:txBody>
      </p:sp>
      <p:sp>
        <p:nvSpPr>
          <p:cNvPr id="702" name="Google Shape;702;g4488dd4e3e_0_5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5" name="Shape 735"/>
        <p:cNvGrpSpPr/>
        <p:nvPr/>
      </p:nvGrpSpPr>
      <p:grpSpPr>
        <a:xfrm>
          <a:off x="0" y="0"/>
          <a:ext cx="0" cy="0"/>
          <a:chOff x="0" y="0"/>
          <a:chExt cx="0" cy="0"/>
        </a:xfrm>
      </p:grpSpPr>
      <p:sp>
        <p:nvSpPr>
          <p:cNvPr id="736" name="Google Shape;736;g4488dd4e3e_0_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37" name="Google Shape;737;g4488dd4e3e_0_54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Define a RebalanceListener actor that can respond to assigned and revoked partitions.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The RebalanceListener is any Akka Actor that handles these messages:</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TopicsPartitionsAssigned, TopicPartitionsRevoked</a:t>
            </a:r>
            <a:endParaRPr/>
          </a:p>
        </p:txBody>
      </p:sp>
      <p:sp>
        <p:nvSpPr>
          <p:cNvPr id="738" name="Google Shape;738;g4488dd4e3e_0_5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g4475e8388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3" name="Google Shape;83;g4475e83885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Alpakka project is an open source initiative to integrate disparate systems together</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It’s a container project that contains Akka Streams integration abstractions for various technologies</a:t>
            </a:r>
            <a:endParaRPr sz="1100">
              <a:latin typeface="Arial"/>
              <a:ea typeface="Arial"/>
              <a:cs typeface="Arial"/>
              <a:sym typeface="Arial"/>
            </a:endParaRPr>
          </a:p>
          <a:p>
            <a:pPr indent="0" lvl="0" marL="45720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It’s similar to projects like Apache Camel and Kafka connect</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Help users implement stream-aware and reactive integration pipelines for Java and Scala</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Based on Reactive Streams specification and fully compliant with java.util.concurrent.Flow types in JDK 9+ releases</a:t>
            </a:r>
            <a:endParaRPr sz="1100">
              <a:latin typeface="Arial"/>
              <a:ea typeface="Arial"/>
              <a:cs typeface="Arial"/>
              <a:sym typeface="Arial"/>
            </a:endParaRPr>
          </a:p>
          <a:p>
            <a:pPr indent="0" lvl="0" marL="457200" rtl="0" algn="l">
              <a:lnSpc>
                <a:spcPct val="115000"/>
              </a:lnSpc>
              <a:spcBef>
                <a:spcPts val="0"/>
              </a:spcBef>
              <a:spcAft>
                <a:spcPts val="0"/>
              </a:spcAft>
              <a:buNone/>
            </a:pPr>
            <a:r>
              <a:t/>
            </a:r>
            <a:endParaRPr sz="1100">
              <a:latin typeface="Arial"/>
              <a:ea typeface="Arial"/>
              <a:cs typeface="Arial"/>
              <a:sym typeface="Arial"/>
            </a:endParaRPr>
          </a:p>
        </p:txBody>
      </p:sp>
      <p:sp>
        <p:nvSpPr>
          <p:cNvPr id="84" name="Google Shape;84;g4475e8388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9" name="Shape 749"/>
        <p:cNvGrpSpPr/>
        <p:nvPr/>
      </p:nvGrpSpPr>
      <p:grpSpPr>
        <a:xfrm>
          <a:off x="0" y="0"/>
          <a:ext cx="0" cy="0"/>
          <a:chOff x="0" y="0"/>
          <a:chExt cx="0" cy="0"/>
        </a:xfrm>
      </p:grpSpPr>
      <p:sp>
        <p:nvSpPr>
          <p:cNvPr id="750" name="Google Shape;750;g4488dd4e3e_0_5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1" name="Google Shape;751;g4488dd4e3e_0_5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g4488dd4e3e_0_5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6" name="Shape 756"/>
        <p:cNvGrpSpPr/>
        <p:nvPr/>
      </p:nvGrpSpPr>
      <p:grpSpPr>
        <a:xfrm>
          <a:off x="0" y="0"/>
          <a:ext cx="0" cy="0"/>
          <a:chOff x="0" y="0"/>
          <a:chExt cx="0" cy="0"/>
        </a:xfrm>
      </p:grpSpPr>
      <p:sp>
        <p:nvSpPr>
          <p:cNvPr id="757" name="Google Shape;757;g4488dd4e3e_0_5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4488dd4e3e_0_56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Kafka transactions allow for exactly once processing of messages.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R</a:t>
            </a:r>
            <a:r>
              <a:rPr lang="en-US" sz="1100">
                <a:latin typeface="Arial"/>
                <a:ea typeface="Arial"/>
                <a:cs typeface="Arial"/>
                <a:sym typeface="Arial"/>
              </a:rPr>
              <a:t>eleased in version 0.11.0.0 on June 28th, 2017.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Not possible before 0.11.0.0 because producer could send a duplicate message in retres and fail before it received an ack</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Messages are consumed, transformed, and produced to another Kafka topic in one atomic operation.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All messages included in a transaction will be successfully written or none of them will be.</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Kafka calls this form of processing “exactly once”</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a:p>
        </p:txBody>
      </p:sp>
      <p:sp>
        <p:nvSpPr>
          <p:cNvPr id="759" name="Google Shape;759;g4488dd4e3e_0_5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0" name="Shape 770"/>
        <p:cNvGrpSpPr/>
        <p:nvPr/>
      </p:nvGrpSpPr>
      <p:grpSpPr>
        <a:xfrm>
          <a:off x="0" y="0"/>
          <a:ext cx="0" cy="0"/>
          <a:chOff x="0" y="0"/>
          <a:chExt cx="0" cy="0"/>
        </a:xfrm>
      </p:grpSpPr>
      <p:sp>
        <p:nvSpPr>
          <p:cNvPr id="771" name="Google Shape;771;g4488dd4e3e_0_18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4488dd4e3e_0_18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US" sz="1100">
                <a:latin typeface="Arial"/>
                <a:ea typeface="Arial"/>
                <a:cs typeface="Arial"/>
                <a:sym typeface="Arial"/>
              </a:rPr>
              <a:t>Background</a:t>
            </a:r>
            <a:endParaRPr b="1"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Exactly once delivery is considered by many as a holy grail in terms of message delivery semantics in distributed systems.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To the uninitiated, exactly once sounds reasonable, but the implications in achieving these guarantees are glossed over</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0"/>
              </a:spcBef>
              <a:spcAft>
                <a:spcPts val="0"/>
              </a:spcAft>
              <a:buNone/>
            </a:pPr>
            <a:r>
              <a:rPr b="1" lang="en-US" sz="1100">
                <a:latin typeface="Arial"/>
                <a:ea typeface="Arial"/>
                <a:cs typeface="Arial"/>
                <a:sym typeface="Arial"/>
              </a:rPr>
              <a:t>Message Delivery Semantics</a:t>
            </a:r>
            <a:endParaRPr b="1"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At Most Once: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Messages are only ever sent once.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They are either received successfully or they are not, resulting in gaps downstream.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Can be advantageous because of the performance benefits involved. </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Processes such as acknowledgement of receipt, write consistency guarantees, retries, are </a:t>
            </a:r>
            <a:r>
              <a:rPr b="1" lang="en-US" sz="1100">
                <a:latin typeface="Arial"/>
                <a:ea typeface="Arial"/>
                <a:cs typeface="Arial"/>
                <a:sym typeface="Arial"/>
              </a:rPr>
              <a:t>add additional overhead and latency.</a:t>
            </a:r>
            <a:r>
              <a:rPr lang="en-US" sz="1100">
                <a:latin typeface="Arial"/>
                <a:ea typeface="Arial"/>
                <a:cs typeface="Arial"/>
                <a:sym typeface="Arial"/>
              </a:rPr>
              <a:t> </a:t>
            </a:r>
            <a:endParaRPr sz="1100">
              <a:latin typeface="Arial"/>
              <a:ea typeface="Arial"/>
              <a:cs typeface="Arial"/>
              <a:sym typeface="Arial"/>
            </a:endParaRPr>
          </a:p>
          <a:p>
            <a:pPr indent="-298450" lvl="2" marL="1371600" rtl="0" algn="l">
              <a:lnSpc>
                <a:spcPct val="115000"/>
              </a:lnSpc>
              <a:spcBef>
                <a:spcPts val="0"/>
              </a:spcBef>
              <a:spcAft>
                <a:spcPts val="0"/>
              </a:spcAft>
              <a:buClr>
                <a:schemeClr val="dk1"/>
              </a:buClr>
              <a:buSzPts val="1100"/>
              <a:buChar char="■"/>
            </a:pPr>
            <a:r>
              <a:rPr lang="en-US" sz="1100">
                <a:latin typeface="Arial"/>
                <a:ea typeface="Arial"/>
                <a:cs typeface="Arial"/>
                <a:sym typeface="Arial"/>
              </a:rPr>
              <a:t>If the stream can tolerate some failure and requires very low latency to process at a </a:t>
            </a:r>
            <a:r>
              <a:rPr b="1" lang="en-US" sz="1100">
                <a:latin typeface="Arial"/>
                <a:ea typeface="Arial"/>
                <a:cs typeface="Arial"/>
                <a:sym typeface="Arial"/>
              </a:rPr>
              <a:t>high volume</a:t>
            </a:r>
            <a:r>
              <a:rPr lang="en-US" sz="1100">
                <a:latin typeface="Arial"/>
                <a:ea typeface="Arial"/>
                <a:cs typeface="Arial"/>
                <a:sym typeface="Arial"/>
              </a:rPr>
              <a:t>, then this may be acceptable.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At Least Once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Messages sent after being processed, with </a:t>
            </a:r>
            <a:r>
              <a:rPr b="1" lang="en-US" sz="1100">
                <a:latin typeface="Arial"/>
                <a:ea typeface="Arial"/>
                <a:cs typeface="Arial"/>
                <a:sym typeface="Arial"/>
              </a:rPr>
              <a:t>possible retries</a:t>
            </a:r>
            <a:r>
              <a:rPr lang="en-US" sz="1100">
                <a:latin typeface="Arial"/>
                <a:ea typeface="Arial"/>
                <a:cs typeface="Arial"/>
                <a:sym typeface="Arial"/>
              </a:rPr>
              <a:t>, resulting in </a:t>
            </a:r>
            <a:r>
              <a:rPr b="1" lang="en-US" sz="1100">
                <a:latin typeface="Arial"/>
                <a:ea typeface="Arial"/>
                <a:cs typeface="Arial"/>
                <a:sym typeface="Arial"/>
              </a:rPr>
              <a:t>possible duplicates</a:t>
            </a:r>
            <a:r>
              <a:rPr lang="en-US" sz="1100">
                <a:latin typeface="Arial"/>
                <a:ea typeface="Arial"/>
                <a:cs typeface="Arial"/>
                <a:sym typeface="Arial"/>
              </a:rPr>
              <a:t>.</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Wait for acks before message considered received In the event of failure the source can retry to send the message.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Sink systems may be tolerant of this by ensuring they persist messages in an idempotent way.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Most common compromise between at most once and exactly once semantics.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Exactly Once: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Messages only be sent to destination once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Destination should only have one copy of message.</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Messages arrive in the order they're sent.</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Font typeface="Arial"/>
              <a:buChar char="○"/>
            </a:pPr>
            <a:r>
              <a:rPr lang="en-US" sz="1100">
                <a:latin typeface="Arial"/>
                <a:ea typeface="Arial"/>
                <a:cs typeface="Arial"/>
                <a:sym typeface="Arial"/>
              </a:rPr>
              <a:t>How can we guarantee this?</a:t>
            </a:r>
            <a:endParaRPr/>
          </a:p>
        </p:txBody>
      </p:sp>
      <p:sp>
        <p:nvSpPr>
          <p:cNvPr id="773" name="Google Shape;773;g4488dd4e3e_0_18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Google Shape;781;g4488dd4e3e_0_18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82" name="Google Shape;782;g4488dd4e3e_0_184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Summarized as “Exactly-once message delivery is impossible between two parties where failures of communication are possible.”</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Often introduced in </a:t>
            </a:r>
            <a:r>
              <a:rPr lang="en-US" sz="1100">
                <a:latin typeface="Arial"/>
                <a:ea typeface="Arial"/>
                <a:cs typeface="Arial"/>
                <a:sym typeface="Arial"/>
              </a:rPr>
              <a:t>introductory</a:t>
            </a:r>
            <a:r>
              <a:rPr lang="en-US" sz="1100">
                <a:latin typeface="Arial"/>
                <a:ea typeface="Arial"/>
                <a:cs typeface="Arial"/>
                <a:sym typeface="Arial"/>
              </a:rPr>
              <a:t> networking classes WRT TCP protocol, which can’t guarantee consistency between endpoints, but applicable to any possibly faulty communication.</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See Tyler Treat’s blog post</a:t>
            </a:r>
            <a:r>
              <a:rPr b="1" lang="en-US" sz="1100">
                <a:latin typeface="Arial"/>
                <a:ea typeface="Arial"/>
                <a:cs typeface="Arial"/>
                <a:sym typeface="Arial"/>
              </a:rPr>
              <a:t> </a:t>
            </a:r>
            <a:r>
              <a:rPr b="1" lang="en-US" sz="1100">
                <a:latin typeface="Arial"/>
                <a:ea typeface="Arial"/>
                <a:cs typeface="Arial"/>
                <a:sym typeface="Arial"/>
              </a:rPr>
              <a:t>"You Cannot Have Exactly Once Delivery"</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After the Kafka 0.11.0.0 caused some debate in the community, Tyler has clarified his position in a new post: “You Cannot Have Exactly-Once Delivery Redux.”</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0"/>
              </a:spcBef>
              <a:spcAft>
                <a:spcPts val="0"/>
              </a:spcAft>
              <a:buNone/>
            </a:pPr>
            <a:r>
              <a:rPr b="1" lang="en-US" sz="1100">
                <a:latin typeface="Arial"/>
                <a:ea typeface="Arial"/>
                <a:cs typeface="Arial"/>
                <a:sym typeface="Arial"/>
              </a:rPr>
              <a:t>Exactly Once Delivery vs Processing</a:t>
            </a:r>
            <a:endParaRPr b="1" sz="1100">
              <a:latin typeface="Arial"/>
              <a:ea typeface="Arial"/>
              <a:cs typeface="Arial"/>
              <a:sym typeface="Arial"/>
            </a:endParaRPr>
          </a:p>
          <a:p>
            <a:pPr indent="0" lvl="0" marL="0" rtl="0" algn="l">
              <a:spcBef>
                <a:spcPts val="0"/>
              </a:spcBef>
              <a:spcAft>
                <a:spcPts val="0"/>
              </a:spcAft>
              <a:buNone/>
            </a:pPr>
            <a:r>
              <a:t/>
            </a:r>
            <a:endParaRPr sz="1100">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latin typeface="Arial"/>
                <a:ea typeface="Arial"/>
                <a:cs typeface="Arial"/>
                <a:sym typeface="Arial"/>
              </a:rPr>
              <a:t>Exactly Once delivery may be impossible, </a:t>
            </a:r>
            <a:r>
              <a:rPr b="1" lang="en-US" sz="1100">
                <a:latin typeface="Arial"/>
                <a:ea typeface="Arial"/>
                <a:cs typeface="Arial"/>
                <a:sym typeface="Arial"/>
              </a:rPr>
              <a:t>but we can fake it at processing layer</a:t>
            </a:r>
            <a:endParaRPr b="1" sz="1100">
              <a:latin typeface="Arial"/>
              <a:ea typeface="Arial"/>
              <a:cs typeface="Arial"/>
              <a:sym typeface="Arial"/>
            </a:endParaRPr>
          </a:p>
          <a:p>
            <a:pPr indent="-298450" lvl="0" marL="457200" rtl="0" algn="l">
              <a:spcBef>
                <a:spcPts val="0"/>
              </a:spcBef>
              <a:spcAft>
                <a:spcPts val="0"/>
              </a:spcAft>
              <a:buSzPts val="1100"/>
              <a:buFont typeface="Arial"/>
              <a:buChar char="●"/>
            </a:pPr>
            <a:r>
              <a:rPr lang="en-US" sz="1100">
                <a:latin typeface="Arial"/>
                <a:ea typeface="Arial"/>
                <a:cs typeface="Arial"/>
                <a:sym typeface="Arial"/>
              </a:rPr>
              <a:t>Faking Exactly Once Processing in its most basic form is “At least once message delivery with effective idempotency guarantees on the sink.”</a:t>
            </a:r>
            <a:endParaRPr sz="1100">
              <a:latin typeface="Arial"/>
              <a:ea typeface="Arial"/>
              <a:cs typeface="Arial"/>
              <a:sym typeface="Arial"/>
            </a:endParaRPr>
          </a:p>
          <a:p>
            <a:pPr indent="-298450" lvl="1" marL="914400" rtl="0" algn="l">
              <a:spcBef>
                <a:spcPts val="0"/>
              </a:spcBef>
              <a:spcAft>
                <a:spcPts val="0"/>
              </a:spcAft>
              <a:buSzPts val="1100"/>
              <a:buChar char="○"/>
            </a:pPr>
            <a:r>
              <a:rPr b="1" lang="en-US" sz="1100">
                <a:latin typeface="Arial"/>
                <a:ea typeface="Arial"/>
                <a:cs typeface="Arial"/>
                <a:sym typeface="Arial"/>
              </a:rPr>
              <a:t>Retry</a:t>
            </a:r>
            <a:r>
              <a:rPr lang="en-US" sz="1100">
                <a:latin typeface="Arial"/>
                <a:ea typeface="Arial"/>
                <a:cs typeface="Arial"/>
                <a:sym typeface="Arial"/>
              </a:rPr>
              <a:t> until acknowledgement from sink.</a:t>
            </a:r>
            <a:endParaRPr sz="1100">
              <a:latin typeface="Arial"/>
              <a:ea typeface="Arial"/>
              <a:cs typeface="Arial"/>
              <a:sym typeface="Arial"/>
            </a:endParaRPr>
          </a:p>
          <a:p>
            <a:pPr indent="-298450" lvl="1" marL="914400" rtl="0" algn="l">
              <a:spcBef>
                <a:spcPts val="0"/>
              </a:spcBef>
              <a:spcAft>
                <a:spcPts val="0"/>
              </a:spcAft>
              <a:buSzPts val="1100"/>
              <a:buChar char="○"/>
            </a:pPr>
            <a:r>
              <a:rPr b="1" lang="en-US" sz="1100">
                <a:latin typeface="Arial"/>
                <a:ea typeface="Arial"/>
                <a:cs typeface="Arial"/>
                <a:sym typeface="Arial"/>
              </a:rPr>
              <a:t>Idempotent</a:t>
            </a:r>
            <a:r>
              <a:rPr lang="en-US" sz="1100">
                <a:latin typeface="Arial"/>
                <a:ea typeface="Arial"/>
                <a:cs typeface="Arial"/>
                <a:sym typeface="Arial"/>
              </a:rPr>
              <a:t> data sources on the receiving side. Db/App de-dupe</a:t>
            </a:r>
            <a:endParaRPr sz="1100">
              <a:latin typeface="Arial"/>
              <a:ea typeface="Arial"/>
              <a:cs typeface="Arial"/>
              <a:sym typeface="Arial"/>
            </a:endParaRPr>
          </a:p>
          <a:p>
            <a:pPr indent="-298450" lvl="1" marL="914400" rtl="0" algn="l">
              <a:spcBef>
                <a:spcPts val="0"/>
              </a:spcBef>
              <a:spcAft>
                <a:spcPts val="0"/>
              </a:spcAft>
              <a:buSzPts val="1100"/>
              <a:buChar char="○"/>
            </a:pPr>
            <a:r>
              <a:rPr lang="en-US" sz="1100">
                <a:latin typeface="Arial"/>
                <a:ea typeface="Arial"/>
                <a:cs typeface="Arial"/>
                <a:sym typeface="Arial"/>
              </a:rPr>
              <a:t>Enforce that source </a:t>
            </a:r>
            <a:r>
              <a:rPr b="1" lang="en-US" sz="1100">
                <a:latin typeface="Arial"/>
                <a:ea typeface="Arial"/>
                <a:cs typeface="Arial"/>
                <a:sym typeface="Arial"/>
              </a:rPr>
              <a:t>messages are not processed more than once</a:t>
            </a:r>
            <a:r>
              <a:rPr lang="en-US" sz="1100">
                <a:latin typeface="Arial"/>
                <a:ea typeface="Arial"/>
                <a:cs typeface="Arial"/>
                <a:sym typeface="Arial"/>
              </a:rPr>
              <a:t>.</a:t>
            </a:r>
            <a:endParaRPr sz="1100">
              <a:latin typeface="Arial"/>
              <a:ea typeface="Arial"/>
              <a:cs typeface="Arial"/>
              <a:sym typeface="Arial"/>
            </a:endParaRPr>
          </a:p>
        </p:txBody>
      </p:sp>
      <p:sp>
        <p:nvSpPr>
          <p:cNvPr id="783" name="Google Shape;783;g4488dd4e3e_0_18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5" name="Shape 795"/>
        <p:cNvGrpSpPr/>
        <p:nvPr/>
      </p:nvGrpSpPr>
      <p:grpSpPr>
        <a:xfrm>
          <a:off x="0" y="0"/>
          <a:ext cx="0" cy="0"/>
          <a:chOff x="0" y="0"/>
          <a:chExt cx="0" cy="0"/>
        </a:xfrm>
      </p:grpSpPr>
      <p:sp>
        <p:nvSpPr>
          <p:cNvPr id="796" name="Google Shape;796;g4488dd4e3e_0_12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4488dd4e3e_0_121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g4488dd4e3e_0_12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3" name="Shape 803"/>
        <p:cNvGrpSpPr/>
        <p:nvPr/>
      </p:nvGrpSpPr>
      <p:grpSpPr>
        <a:xfrm>
          <a:off x="0" y="0"/>
          <a:ext cx="0" cy="0"/>
          <a:chOff x="0" y="0"/>
          <a:chExt cx="0" cy="0"/>
        </a:xfrm>
      </p:grpSpPr>
      <p:sp>
        <p:nvSpPr>
          <p:cNvPr id="804" name="Google Shape;804;g4488dd4e3e_0_5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4488dd4e3e_0_5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Only possible</a:t>
            </a:r>
            <a:r>
              <a:rPr lang="en-US" sz="1100">
                <a:latin typeface="Arial"/>
                <a:ea typeface="Arial"/>
                <a:cs typeface="Arial"/>
                <a:sym typeface="Arial"/>
              </a:rPr>
              <a:t> in consume-&gt;transform-&gt;produce flow in same cluster</a:t>
            </a:r>
            <a:br>
              <a:rPr lang="en-US" sz="1100">
                <a:latin typeface="Arial"/>
                <a:ea typeface="Arial"/>
                <a:cs typeface="Arial"/>
                <a:sym typeface="Arial"/>
              </a:rPr>
            </a:b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1) </a:t>
            </a:r>
            <a:r>
              <a:rPr b="1" lang="en-US" sz="1100">
                <a:latin typeface="Arial"/>
                <a:ea typeface="Arial"/>
                <a:cs typeface="Arial"/>
                <a:sym typeface="Arial"/>
              </a:rPr>
              <a:t>Transaction Coordinator</a:t>
            </a:r>
            <a:r>
              <a:rPr lang="en-US" sz="1100">
                <a:latin typeface="Arial"/>
                <a:ea typeface="Arial"/>
                <a:cs typeface="Arial"/>
                <a:sym typeface="Arial"/>
              </a:rPr>
              <a:t>. Each producer is assigned a transaction coordinator. All the logic of assigning PIDs and managing transactions is done by the transaction coordinator.</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2) Internal log </a:t>
            </a:r>
            <a:r>
              <a:rPr b="1" lang="en-US" sz="1100">
                <a:latin typeface="Arial"/>
                <a:ea typeface="Arial"/>
                <a:cs typeface="Arial"/>
                <a:sym typeface="Arial"/>
              </a:rPr>
              <a:t>Transaction Log</a:t>
            </a:r>
            <a:r>
              <a:rPr lang="en-US" sz="1100">
                <a:latin typeface="Arial"/>
                <a:ea typeface="Arial"/>
                <a:cs typeface="Arial"/>
                <a:sym typeface="Arial"/>
              </a:rPr>
              <a:t>. The transaction log is a persistent and replicated record of every </a:t>
            </a:r>
            <a:r>
              <a:rPr lang="en-US" sz="1100">
                <a:latin typeface="Arial"/>
                <a:ea typeface="Arial"/>
                <a:cs typeface="Arial"/>
                <a:sym typeface="Arial"/>
              </a:rPr>
              <a:t>transaction</a:t>
            </a:r>
            <a:r>
              <a:rPr lang="en-US" sz="1100">
                <a:latin typeface="Arial"/>
                <a:ea typeface="Arial"/>
                <a:cs typeface="Arial"/>
                <a:sym typeface="Arial"/>
              </a:rPr>
              <a:t>.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3) </a:t>
            </a:r>
            <a:r>
              <a:rPr b="1" lang="en-US" sz="1100">
                <a:latin typeface="Arial"/>
                <a:ea typeface="Arial"/>
                <a:cs typeface="Arial"/>
                <a:sym typeface="Arial"/>
              </a:rPr>
              <a:t>Control Messages</a:t>
            </a:r>
            <a:r>
              <a:rPr lang="en-US" sz="1100">
                <a:latin typeface="Arial"/>
                <a:ea typeface="Arial"/>
                <a:cs typeface="Arial"/>
                <a:sym typeface="Arial"/>
              </a:rPr>
              <a:t>. Special messages written to user topics, processed by clients, but never exposed to users. Used for instance, to let consumers know transactions committed</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4) </a:t>
            </a:r>
            <a:r>
              <a:rPr b="1" lang="en-US" sz="1100">
                <a:latin typeface="Arial"/>
                <a:ea typeface="Arial"/>
                <a:cs typeface="Arial"/>
                <a:sym typeface="Arial"/>
              </a:rPr>
              <a:t>TransactionalId</a:t>
            </a:r>
            <a:r>
              <a:rPr lang="en-US" sz="1100">
                <a:latin typeface="Arial"/>
                <a:ea typeface="Arial"/>
                <a:cs typeface="Arial"/>
                <a:sym typeface="Arial"/>
              </a:rPr>
              <a:t>. Uniquely identify transactional sessions.</a:t>
            </a:r>
            <a:br>
              <a:rPr lang="en-US" sz="1100">
                <a:latin typeface="Arial"/>
                <a:ea typeface="Arial"/>
                <a:cs typeface="Arial"/>
                <a:sym typeface="Arial"/>
              </a:rPr>
            </a:br>
            <a:r>
              <a:rPr lang="en-US" sz="1100">
                <a:latin typeface="Arial"/>
                <a:ea typeface="Arial"/>
                <a:cs typeface="Arial"/>
                <a:sym typeface="Arial"/>
              </a:rPr>
              <a:t>5) Producer epoch (tx id + epoch), which enables us to ensure that there is only one legitimate active instance of a producer with a given TransactionalId, and hence enables us to maintain transaction guarantees in the event of failures.</a:t>
            </a:r>
            <a:endParaRPr sz="11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b="1"/>
          </a:p>
        </p:txBody>
      </p:sp>
      <p:sp>
        <p:nvSpPr>
          <p:cNvPr id="806" name="Google Shape;806;g4488dd4e3e_0_5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4" name="Shape 844"/>
        <p:cNvGrpSpPr/>
        <p:nvPr/>
      </p:nvGrpSpPr>
      <p:grpSpPr>
        <a:xfrm>
          <a:off x="0" y="0"/>
          <a:ext cx="0" cy="0"/>
          <a:chOff x="0" y="0"/>
          <a:chExt cx="0" cy="0"/>
        </a:xfrm>
      </p:grpSpPr>
      <p:sp>
        <p:nvSpPr>
          <p:cNvPr id="845" name="Google Shape;845;g4488dd4e3e_0_6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46" name="Google Shape;846;g4488dd4e3e_0_65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Kafka achieves Exactly Once Processing through a coordination of features in the Kafka broker and client</a:t>
            </a:r>
            <a:endParaRPr/>
          </a:p>
        </p:txBody>
      </p:sp>
      <p:sp>
        <p:nvSpPr>
          <p:cNvPr id="847" name="Google Shape;847;g4488dd4e3e_0_6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2" name="Shape 852"/>
        <p:cNvGrpSpPr/>
        <p:nvPr/>
      </p:nvGrpSpPr>
      <p:grpSpPr>
        <a:xfrm>
          <a:off x="0" y="0"/>
          <a:ext cx="0" cy="0"/>
          <a:chOff x="0" y="0"/>
          <a:chExt cx="0" cy="0"/>
        </a:xfrm>
      </p:grpSpPr>
      <p:sp>
        <p:nvSpPr>
          <p:cNvPr id="853" name="Google Shape;853;g4488dd4e3e_0_1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54" name="Google Shape;854;g4488dd4e3e_0_11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Idempotent producers solve several problems</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arenR"/>
            </a:pPr>
            <a:r>
              <a:rPr lang="en-US" sz="1100">
                <a:latin typeface="Arial"/>
                <a:ea typeface="Arial"/>
                <a:cs typeface="Arial"/>
                <a:sym typeface="Arial"/>
              </a:rPr>
              <a:t>Prevent producing messages out of order to a single partition.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arenR"/>
            </a:pPr>
            <a:r>
              <a:rPr lang="en-US" sz="1100">
                <a:latin typeface="Arial"/>
                <a:ea typeface="Arial"/>
                <a:cs typeface="Arial"/>
                <a:sym typeface="Arial"/>
              </a:rPr>
              <a:t>Prevent duplicates in the log.</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0" lvl="0" marL="0" rtl="0" algn="l">
              <a:lnSpc>
                <a:spcPct val="115000"/>
              </a:lnSpc>
              <a:spcBef>
                <a:spcPts val="0"/>
              </a:spcBef>
              <a:spcAft>
                <a:spcPts val="0"/>
              </a:spcAft>
              <a:buNone/>
            </a:pPr>
            <a:r>
              <a:rPr lang="en-US" sz="1100">
                <a:latin typeface="Arial"/>
                <a:ea typeface="Arial"/>
                <a:cs typeface="Arial"/>
                <a:sym typeface="Arial"/>
              </a:rPr>
              <a:t>Example begins</a:t>
            </a:r>
            <a:endParaRPr sz="1100">
              <a:latin typeface="Arial"/>
              <a:ea typeface="Arial"/>
              <a:cs typeface="Arial"/>
              <a:sym typeface="Arial"/>
            </a:endParaRPr>
          </a:p>
        </p:txBody>
      </p:sp>
      <p:sp>
        <p:nvSpPr>
          <p:cNvPr id="855" name="Google Shape;855;g4488dd4e3e_0_11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4" name="Shape 874"/>
        <p:cNvGrpSpPr/>
        <p:nvPr/>
      </p:nvGrpSpPr>
      <p:grpSpPr>
        <a:xfrm>
          <a:off x="0" y="0"/>
          <a:ext cx="0" cy="0"/>
          <a:chOff x="0" y="0"/>
          <a:chExt cx="0" cy="0"/>
        </a:xfrm>
      </p:grpSpPr>
      <p:sp>
        <p:nvSpPr>
          <p:cNvPr id="875" name="Google Shape;875;g4488dd4e3e_0_9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76" name="Google Shape;876;g4488dd4e3e_0_92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g4488dd4e3e_0_9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7" name="Shape 897"/>
        <p:cNvGrpSpPr/>
        <p:nvPr/>
      </p:nvGrpSpPr>
      <p:grpSpPr>
        <a:xfrm>
          <a:off x="0" y="0"/>
          <a:ext cx="0" cy="0"/>
          <a:chOff x="0" y="0"/>
          <a:chExt cx="0" cy="0"/>
        </a:xfrm>
      </p:grpSpPr>
      <p:sp>
        <p:nvSpPr>
          <p:cNvPr id="898" name="Google Shape;898;g4488dd4e3e_0_1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9" name="Google Shape;899;g4488dd4e3e_0_11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g4488dd4e3e_0_1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Google Shape;96;g4488dd4e3e_0_16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 name="Google Shape;97;g4488dd4e3e_0_166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Alpakka started out as a community initiative, but now has a dedicated team at Lightbend</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Evolving into production-ready Enterprise Integration Library.</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There are modules for</a:t>
            </a:r>
            <a:endParaRPr sz="1100">
              <a:latin typeface="Arial"/>
              <a:ea typeface="Arial"/>
              <a:cs typeface="Arial"/>
              <a:sym typeface="Arial"/>
            </a:endParaRPr>
          </a:p>
          <a:p>
            <a:pPr indent="0" lvl="0" marL="0" rtl="0" algn="l">
              <a:lnSpc>
                <a:spcPct val="115000"/>
              </a:lnSpc>
              <a:spcBef>
                <a:spcPts val="0"/>
              </a:spcBef>
              <a:spcAft>
                <a:spcPts val="0"/>
              </a:spcAft>
              <a:buClr>
                <a:schemeClr val="dk1"/>
              </a:buClr>
              <a:buSzPts val="1100"/>
              <a:buFont typeface="Arial"/>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Cloud Services: AWS S3, AWS SQS, AWS DynamoDB, GCloud Pub/Sub, Azure Storage Queue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Data Stores: Cassandra, MongoDB, HDFS, Solr</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Messaging Systems: IronMQ, AMQP impl.’s like RabbitMQ, JMS, and of course Kafka</a:t>
            </a:r>
            <a:endParaRPr/>
          </a:p>
        </p:txBody>
      </p:sp>
      <p:sp>
        <p:nvSpPr>
          <p:cNvPr id="98" name="Google Shape;98;g4488dd4e3e_0_16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2" name="Shape 922"/>
        <p:cNvGrpSpPr/>
        <p:nvPr/>
      </p:nvGrpSpPr>
      <p:grpSpPr>
        <a:xfrm>
          <a:off x="0" y="0"/>
          <a:ext cx="0" cy="0"/>
          <a:chOff x="0" y="0"/>
          <a:chExt cx="0" cy="0"/>
        </a:xfrm>
      </p:grpSpPr>
      <p:sp>
        <p:nvSpPr>
          <p:cNvPr id="923" name="Google Shape;923;g4488dd4e3e_0_1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4" name="Google Shape;924;g4488dd4e3e_0_115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g4488dd4e3e_0_11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5" name="Shape 945"/>
        <p:cNvGrpSpPr/>
        <p:nvPr/>
      </p:nvGrpSpPr>
      <p:grpSpPr>
        <a:xfrm>
          <a:off x="0" y="0"/>
          <a:ext cx="0" cy="0"/>
          <a:chOff x="0" y="0"/>
          <a:chExt cx="0" cy="0"/>
        </a:xfrm>
      </p:grpSpPr>
      <p:sp>
        <p:nvSpPr>
          <p:cNvPr id="946" name="Google Shape;946;g4488dd4e3e_0_11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4488dd4e3e_0_118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g4488dd4e3e_0_118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0" name="Shape 970"/>
        <p:cNvGrpSpPr/>
        <p:nvPr/>
      </p:nvGrpSpPr>
      <p:grpSpPr>
        <a:xfrm>
          <a:off x="0" y="0"/>
          <a:ext cx="0" cy="0"/>
          <a:chOff x="0" y="0"/>
          <a:chExt cx="0" cy="0"/>
        </a:xfrm>
      </p:grpSpPr>
      <p:sp>
        <p:nvSpPr>
          <p:cNvPr id="971" name="Google Shape;971;g4488dd4e3e_0_6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72" name="Google Shape;972;g4488dd4e3e_0_69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Multiple Partition Atomic Writes are used in the second phase of a two-phase commit.</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The two-phase commit protocol is used in order to achieve transactions in Kafka.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First phase the transaction coordinator will update its state to “prepare commit” in transaction log</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Second phase the client will commit transaction.  Triggers atomic write by the </a:t>
            </a:r>
            <a:r>
              <a:rPr b="1" lang="en-US" sz="1100">
                <a:latin typeface="Arial"/>
                <a:ea typeface="Arial"/>
                <a:cs typeface="Arial"/>
                <a:sym typeface="Arial"/>
              </a:rPr>
              <a:t>transaction and consumer group coordinator to their logs</a:t>
            </a:r>
            <a:r>
              <a:rPr lang="en-US" sz="1100">
                <a:latin typeface="Arial"/>
                <a:ea typeface="Arial"/>
                <a:cs typeface="Arial"/>
                <a:sym typeface="Arial"/>
              </a:rPr>
              <a:t>, as well as </a:t>
            </a:r>
            <a:r>
              <a:rPr b="1" lang="en-US" sz="1100">
                <a:latin typeface="Arial"/>
                <a:ea typeface="Arial"/>
                <a:cs typeface="Arial"/>
                <a:sym typeface="Arial"/>
              </a:rPr>
              <a:t>control messages to all the partitions</a:t>
            </a:r>
            <a:r>
              <a:rPr lang="en-US" sz="1100">
                <a:latin typeface="Arial"/>
                <a:ea typeface="Arial"/>
                <a:cs typeface="Arial"/>
                <a:sym typeface="Arial"/>
              </a:rPr>
              <a:t> produced to</a:t>
            </a:r>
            <a:endParaRPr/>
          </a:p>
        </p:txBody>
      </p:sp>
      <p:sp>
        <p:nvSpPr>
          <p:cNvPr id="973" name="Google Shape;973;g4488dd4e3e_0_6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1" name="Shape 1041"/>
        <p:cNvGrpSpPr/>
        <p:nvPr/>
      </p:nvGrpSpPr>
      <p:grpSpPr>
        <a:xfrm>
          <a:off x="0" y="0"/>
          <a:ext cx="0" cy="0"/>
          <a:chOff x="0" y="0"/>
          <a:chExt cx="0" cy="0"/>
        </a:xfrm>
      </p:grpSpPr>
      <p:sp>
        <p:nvSpPr>
          <p:cNvPr id="1042" name="Google Shape;1042;g4488dd4e3e_0_8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43" name="Google Shape;1043;g4488dd4e3e_0_85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The Kafka consumer isolation level “read_committed”  is used to configure consumers to only read messages that have been committed.</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Client only consumes from partitions with transaction committed Control Message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Isolation level “read_uncommitted” enables the default Kafka consumer behaviour to read messages as soon as they’re written to the log.</a:t>
            </a:r>
            <a:endParaRPr sz="1100">
              <a:latin typeface="Arial"/>
              <a:ea typeface="Arial"/>
              <a:cs typeface="Arial"/>
              <a:sym typeface="Arial"/>
            </a:endParaRPr>
          </a:p>
          <a:p>
            <a:pPr indent="-298450" lvl="0" marL="457200" marR="0" rtl="0" algn="l">
              <a:lnSpc>
                <a:spcPct val="115000"/>
              </a:lnSpc>
              <a:spcBef>
                <a:spcPts val="0"/>
              </a:spcBef>
              <a:spcAft>
                <a:spcPts val="0"/>
              </a:spcAft>
              <a:buClr>
                <a:srgbClr val="000000"/>
              </a:buClr>
              <a:buSzPts val="1100"/>
              <a:buFont typeface="Arial"/>
              <a:buChar char="●"/>
            </a:pPr>
            <a:r>
              <a:t/>
            </a:r>
            <a:endParaRPr sz="1100">
              <a:latin typeface="Arial"/>
              <a:ea typeface="Arial"/>
              <a:cs typeface="Arial"/>
              <a:sym typeface="Arial"/>
            </a:endParaRPr>
          </a:p>
        </p:txBody>
      </p:sp>
      <p:sp>
        <p:nvSpPr>
          <p:cNvPr id="1044" name="Google Shape;1044;g4488dd4e3e_0_8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1" name="Shape 1081"/>
        <p:cNvGrpSpPr/>
        <p:nvPr/>
      </p:nvGrpSpPr>
      <p:grpSpPr>
        <a:xfrm>
          <a:off x="0" y="0"/>
          <a:ext cx="0" cy="0"/>
          <a:chOff x="0" y="0"/>
          <a:chExt cx="0" cy="0"/>
        </a:xfrm>
      </p:grpSpPr>
      <p:sp>
        <p:nvSpPr>
          <p:cNvPr id="1082" name="Google Shape;1082;g4595d2873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83" name="Google Shape;1083;g4595d28738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is the</a:t>
            </a:r>
            <a:r>
              <a:rPr b="1" lang="en-US" sz="1100">
                <a:latin typeface="Arial"/>
                <a:ea typeface="Arial"/>
                <a:cs typeface="Arial"/>
                <a:sym typeface="Arial"/>
              </a:rPr>
              <a:t> biggest cost of latency when building transactional pipelines</a:t>
            </a:r>
            <a:r>
              <a:rPr lang="en-US" sz="1100">
                <a:latin typeface="Arial"/>
                <a:ea typeface="Arial"/>
                <a:cs typeface="Arial"/>
                <a:sym typeface="Arial"/>
              </a:rPr>
              <a:t> that span more than one application.  </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If each app needs to wait for committed transactions, aggregate lag piles up.</a:t>
            </a:r>
            <a:endParaRPr sz="1100">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Therefore keep interval between transactions short</a:t>
            </a:r>
            <a:endParaRPr/>
          </a:p>
        </p:txBody>
      </p:sp>
      <p:sp>
        <p:nvSpPr>
          <p:cNvPr id="1084" name="Google Shape;1084;g4595d2873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9" name="Shape 1139"/>
        <p:cNvGrpSpPr/>
        <p:nvPr/>
      </p:nvGrpSpPr>
      <p:grpSpPr>
        <a:xfrm>
          <a:off x="0" y="0"/>
          <a:ext cx="0" cy="0"/>
          <a:chOff x="0" y="0"/>
          <a:chExt cx="0" cy="0"/>
        </a:xfrm>
      </p:grpSpPr>
      <p:sp>
        <p:nvSpPr>
          <p:cNvPr id="1140" name="Google Shape;1140;g4488dd4e3e_0_12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41" name="Google Shape;1141;g4488dd4e3e_0_123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Alpakka Kafka makes transactional workflows easy</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All you have to provide is a transactional id and use the transactional source and sinks!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Similar to how Kafka Streams works</a:t>
            </a:r>
            <a:endParaRPr sz="1100">
              <a:latin typeface="Arial"/>
              <a:ea typeface="Arial"/>
              <a:cs typeface="Arial"/>
              <a:sym typeface="Arial"/>
            </a:endParaRPr>
          </a:p>
          <a:p>
            <a:pPr indent="0" lvl="0" marL="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1" lang="en-US" sz="1100">
                <a:latin typeface="Arial"/>
                <a:ea typeface="Arial"/>
                <a:cs typeface="Arial"/>
                <a:sym typeface="Arial"/>
              </a:rPr>
              <a:t>Transactional Source</a:t>
            </a:r>
            <a:r>
              <a:rPr lang="en-US" sz="1100">
                <a:latin typeface="Arial"/>
                <a:ea typeface="Arial"/>
                <a:cs typeface="Arial"/>
                <a:sym typeface="Arial"/>
              </a:rPr>
              <a:t> - Emits a ConsumerMessage.TransactionalMessage which has metadata needed at commit time</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1" lang="en-US" sz="1100">
                <a:latin typeface="Arial"/>
                <a:ea typeface="Arial"/>
                <a:cs typeface="Arial"/>
                <a:sym typeface="Arial"/>
              </a:rPr>
              <a:t>Transaction Sink/Flow - </a:t>
            </a:r>
            <a:r>
              <a:rPr lang="en-US" sz="1100">
                <a:latin typeface="Arial"/>
                <a:ea typeface="Arial"/>
                <a:cs typeface="Arial"/>
                <a:sym typeface="Arial"/>
              </a:rPr>
              <a:t>Automatically commits </a:t>
            </a:r>
            <a:r>
              <a:rPr lang="en-US" sz="1100">
                <a:latin typeface="Arial"/>
                <a:ea typeface="Arial"/>
                <a:cs typeface="Arial"/>
                <a:sym typeface="Arial"/>
              </a:rPr>
              <a:t>transaction</a:t>
            </a:r>
            <a:r>
              <a:rPr lang="en-US" sz="1100">
                <a:latin typeface="Arial"/>
                <a:ea typeface="Arial"/>
                <a:cs typeface="Arial"/>
                <a:sym typeface="Arial"/>
              </a:rPr>
              <a:t> as part of interval.  Must be used with Transactional.Source</a:t>
            </a:r>
            <a:endParaRPr sz="1100">
              <a:latin typeface="Arial"/>
              <a:ea typeface="Arial"/>
              <a:cs typeface="Arial"/>
              <a:sym typeface="Arial"/>
            </a:endParaRPr>
          </a:p>
          <a:p>
            <a:pPr indent="0" lvl="0" marL="0" rtl="0" algn="l">
              <a:lnSpc>
                <a:spcPct val="115000"/>
              </a:lnSpc>
              <a:spcBef>
                <a:spcPts val="0"/>
              </a:spcBef>
              <a:spcAft>
                <a:spcPts val="0"/>
              </a:spcAft>
              <a:buNone/>
            </a:pPr>
            <a:r>
              <a:t/>
            </a:r>
            <a:endParaRPr b="1"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Transactional Sink/Flow manages transactions. All required consumer/producer config handled automatically</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Transactions are committed on an using config akka.kafka.producer.eos-commit-interval, </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Larger commit intervals </a:t>
            </a:r>
            <a:r>
              <a:rPr b="1" lang="en-US" sz="1100">
                <a:latin typeface="Arial"/>
                <a:ea typeface="Arial"/>
                <a:cs typeface="Arial"/>
                <a:sym typeface="Arial"/>
              </a:rPr>
              <a:t>increase latency of overall pipeline</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Every commit interval we check if messages need to be committed</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If yes then we suspend demand from upstream (back-pressure) while we wait for acks of all outstanding messages</a:t>
            </a:r>
            <a:endParaRPr/>
          </a:p>
        </p:txBody>
      </p:sp>
      <p:sp>
        <p:nvSpPr>
          <p:cNvPr id="1142" name="Google Shape;1142;g4488dd4e3e_0_123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3" name="Shape 1193"/>
        <p:cNvGrpSpPr/>
        <p:nvPr/>
      </p:nvGrpSpPr>
      <p:grpSpPr>
        <a:xfrm>
          <a:off x="0" y="0"/>
          <a:ext cx="0" cy="0"/>
          <a:chOff x="0" y="0"/>
          <a:chExt cx="0" cy="0"/>
        </a:xfrm>
      </p:grpSpPr>
      <p:sp>
        <p:nvSpPr>
          <p:cNvPr id="1194" name="Google Shape;1194;g45bdeea89d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95" name="Google Shape;1195;g45bdeea89d_0_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sz="1100"/>
              <a:t>Transaction begun</a:t>
            </a:r>
            <a:endParaRPr sz="1100"/>
          </a:p>
          <a:p>
            <a:pPr indent="-298450" lvl="1" marL="914400" rtl="0" algn="l">
              <a:spcBef>
                <a:spcPts val="0"/>
              </a:spcBef>
              <a:spcAft>
                <a:spcPts val="0"/>
              </a:spcAft>
              <a:buSzPts val="1100"/>
              <a:buChar char="○"/>
            </a:pPr>
            <a:r>
              <a:rPr lang="en-US" sz="1100"/>
              <a:t>Demand for more messages</a:t>
            </a:r>
            <a:endParaRPr sz="1100"/>
          </a:p>
          <a:p>
            <a:pPr indent="-298450" lvl="1" marL="914400" rtl="0" algn="l">
              <a:spcBef>
                <a:spcPts val="0"/>
              </a:spcBef>
              <a:spcAft>
                <a:spcPts val="0"/>
              </a:spcAft>
              <a:buSzPts val="1100"/>
              <a:buChar char="○"/>
            </a:pPr>
            <a:r>
              <a:rPr lang="en-US" sz="1100"/>
              <a:t>Commit loop in “waiting” status</a:t>
            </a:r>
            <a:endParaRPr sz="1100"/>
          </a:p>
        </p:txBody>
      </p:sp>
      <p:sp>
        <p:nvSpPr>
          <p:cNvPr id="1196" name="Google Shape;1196;g45bdeea89d_0_7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5" name="Shape 1215"/>
        <p:cNvGrpSpPr/>
        <p:nvPr/>
      </p:nvGrpSpPr>
      <p:grpSpPr>
        <a:xfrm>
          <a:off x="0" y="0"/>
          <a:ext cx="0" cy="0"/>
          <a:chOff x="0" y="0"/>
          <a:chExt cx="0" cy="0"/>
        </a:xfrm>
      </p:grpSpPr>
      <p:sp>
        <p:nvSpPr>
          <p:cNvPr id="1216" name="Google Shape;1216;g45bdeea89d_0_10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17" name="Google Shape;1217;g45bdeea89d_0_10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sz="1100"/>
              <a:t>Transaction is open and new messages are being added</a:t>
            </a:r>
            <a:endParaRPr sz="1100"/>
          </a:p>
        </p:txBody>
      </p:sp>
      <p:sp>
        <p:nvSpPr>
          <p:cNvPr id="1218" name="Google Shape;1218;g45bdeea89d_0_10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3" name="Shape 1263"/>
        <p:cNvGrpSpPr/>
        <p:nvPr/>
      </p:nvGrpSpPr>
      <p:grpSpPr>
        <a:xfrm>
          <a:off x="0" y="0"/>
          <a:ext cx="0" cy="0"/>
          <a:chOff x="0" y="0"/>
          <a:chExt cx="0" cy="0"/>
        </a:xfrm>
      </p:grpSpPr>
      <p:sp>
        <p:nvSpPr>
          <p:cNvPr id="1264" name="Google Shape;1264;g45bdeea89d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5" name="Google Shape;1265;g45bdeea89d_0_1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sz="1100"/>
              <a:t>Timer for commit loop is triggered, begin commit lifecycle</a:t>
            </a:r>
            <a:endParaRPr sz="1100"/>
          </a:p>
          <a:p>
            <a:pPr indent="-298450" lvl="0" marL="457200" rtl="0" algn="l">
              <a:spcBef>
                <a:spcPts val="0"/>
              </a:spcBef>
              <a:spcAft>
                <a:spcPts val="0"/>
              </a:spcAft>
              <a:buSzPts val="1100"/>
              <a:buChar char="●"/>
            </a:pPr>
            <a:r>
              <a:rPr lang="en-US" sz="1100"/>
              <a:t>When commit loop “tick” message processed it will begin transaction process</a:t>
            </a:r>
            <a:endParaRPr sz="1100"/>
          </a:p>
        </p:txBody>
      </p:sp>
      <p:sp>
        <p:nvSpPr>
          <p:cNvPr id="1266" name="Google Shape;1266;g45bdeea89d_0_1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6" name="Shape 1316"/>
        <p:cNvGrpSpPr/>
        <p:nvPr/>
      </p:nvGrpSpPr>
      <p:grpSpPr>
        <a:xfrm>
          <a:off x="0" y="0"/>
          <a:ext cx="0" cy="0"/>
          <a:chOff x="0" y="0"/>
          <a:chExt cx="0" cy="0"/>
        </a:xfrm>
      </p:grpSpPr>
      <p:sp>
        <p:nvSpPr>
          <p:cNvPr id="1317" name="Google Shape;1317;g45bdeea89d_0_2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18" name="Google Shape;1318;g45bdeea89d_0_2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sz="1100"/>
              <a:t>Stop sending demand requests “back-pressure”</a:t>
            </a:r>
            <a:endParaRPr sz="1100"/>
          </a:p>
          <a:p>
            <a:pPr indent="-298450" lvl="0" marL="457200" rtl="0" algn="l">
              <a:spcBef>
                <a:spcPts val="0"/>
              </a:spcBef>
              <a:spcAft>
                <a:spcPts val="0"/>
              </a:spcAft>
              <a:buSzPts val="1100"/>
              <a:buChar char="●"/>
            </a:pPr>
            <a:r>
              <a:rPr lang="en-US" sz="1100"/>
              <a:t>Drain outstanding any messages that are waiting for ACK</a:t>
            </a:r>
            <a:endParaRPr sz="1100"/>
          </a:p>
        </p:txBody>
      </p:sp>
      <p:sp>
        <p:nvSpPr>
          <p:cNvPr id="1319" name="Google Shape;1319;g45bdeea89d_0_2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4475e83885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4475e83885_0_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US" sz="1200"/>
              <a:t>Connect Apache Kafka to Akka Streams</a:t>
            </a:r>
            <a:endParaRPr sz="1200"/>
          </a:p>
          <a:p>
            <a:pPr indent="-304800" lvl="0" marL="457200" rtl="0" algn="l">
              <a:spcBef>
                <a:spcPts val="0"/>
              </a:spcBef>
              <a:spcAft>
                <a:spcPts val="0"/>
              </a:spcAft>
              <a:buSzPts val="1200"/>
              <a:buChar char="●"/>
            </a:pPr>
            <a:r>
              <a:rPr lang="en-US" sz="1200"/>
              <a:t>Formerly known as Akka Streams Kafka and reactive-kafka</a:t>
            </a:r>
            <a:endParaRPr sz="1200"/>
          </a:p>
          <a:p>
            <a:pPr indent="-304800" lvl="0" marL="457200" rtl="0" algn="l">
              <a:spcBef>
                <a:spcPts val="0"/>
              </a:spcBef>
              <a:spcAft>
                <a:spcPts val="0"/>
              </a:spcAft>
              <a:buSzPts val="1200"/>
              <a:buChar char="●"/>
            </a:pPr>
            <a:r>
              <a:rPr lang="en-US" sz="1200"/>
              <a:t>predates Alpakka community initiative</a:t>
            </a:r>
            <a:endParaRPr sz="1200"/>
          </a:p>
          <a:p>
            <a:pPr indent="-304800" lvl="0" marL="457200" rtl="0" algn="l">
              <a:spcBef>
                <a:spcPts val="0"/>
              </a:spcBef>
              <a:spcAft>
                <a:spcPts val="0"/>
              </a:spcAft>
              <a:buSzPts val="1200"/>
              <a:buChar char="●"/>
            </a:pPr>
            <a:r>
              <a:rPr lang="en-US" sz="1200"/>
              <a:t>Originally created by SoftwareMill team and eventually included as an official Akka project</a:t>
            </a:r>
            <a:endParaRPr sz="1200"/>
          </a:p>
          <a:p>
            <a:pPr indent="-304800" lvl="0" marL="457200" rtl="0" algn="l">
              <a:spcBef>
                <a:spcPts val="0"/>
              </a:spcBef>
              <a:spcAft>
                <a:spcPts val="0"/>
              </a:spcAft>
              <a:buSzPts val="1200"/>
              <a:buChar char="●"/>
            </a:pPr>
            <a:r>
              <a:rPr lang="en-US" sz="1200"/>
              <a:t>Used by many Lightbend clients and products in production</a:t>
            </a:r>
            <a:endParaRPr sz="1200"/>
          </a:p>
          <a:p>
            <a:pPr indent="-304800" lvl="0" marL="457200" rtl="0" algn="l">
              <a:spcBef>
                <a:spcPts val="0"/>
              </a:spcBef>
              <a:spcAft>
                <a:spcPts val="0"/>
              </a:spcAft>
              <a:buSzPts val="1200"/>
              <a:buChar char="●"/>
            </a:pPr>
            <a:r>
              <a:rPr lang="en-US" sz="1200"/>
              <a:t>Used for I/O of Streamlets in Fast Data Pipelines</a:t>
            </a:r>
            <a:endParaRPr sz="1200"/>
          </a:p>
          <a:p>
            <a:pPr indent="-304800" lvl="0" marL="457200" rtl="0" algn="l">
              <a:spcBef>
                <a:spcPts val="0"/>
              </a:spcBef>
              <a:spcAft>
                <a:spcPts val="0"/>
              </a:spcAft>
              <a:buSzPts val="1200"/>
              <a:buChar char="●"/>
            </a:pPr>
            <a:r>
              <a:rPr lang="en-US" sz="1200"/>
              <a:t>Bundled as an option for messaging passing for Lagom microservices</a:t>
            </a:r>
            <a:endParaRPr sz="1200"/>
          </a:p>
          <a:p>
            <a:pPr indent="-304800" lvl="0" marL="457200" rtl="0" algn="l">
              <a:spcBef>
                <a:spcPts val="0"/>
              </a:spcBef>
              <a:spcAft>
                <a:spcPts val="0"/>
              </a:spcAft>
              <a:buSzPts val="1200"/>
              <a:buChar char="●"/>
            </a:pPr>
            <a:r>
              <a:rPr lang="en-US" sz="1200"/>
              <a:t>Can be used as a single JVM library dep without lots of infra</a:t>
            </a:r>
            <a:endParaRPr sz="1200"/>
          </a:p>
        </p:txBody>
      </p:sp>
      <p:sp>
        <p:nvSpPr>
          <p:cNvPr id="129" name="Google Shape;129;g4475e83885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4" name="Shape 1364"/>
        <p:cNvGrpSpPr/>
        <p:nvPr/>
      </p:nvGrpSpPr>
      <p:grpSpPr>
        <a:xfrm>
          <a:off x="0" y="0"/>
          <a:ext cx="0" cy="0"/>
          <a:chOff x="0" y="0"/>
          <a:chExt cx="0" cy="0"/>
        </a:xfrm>
      </p:grpSpPr>
      <p:sp>
        <p:nvSpPr>
          <p:cNvPr id="1365" name="Google Shape;1365;g45bdeea89d_0_2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66" name="Google Shape;1366;g45bdeea89d_0_25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sz="1100"/>
              <a:t>Drain complete.  All ACK’s received</a:t>
            </a:r>
            <a:endParaRPr sz="1100"/>
          </a:p>
          <a:p>
            <a:pPr indent="-298450" lvl="0" marL="457200" rtl="0" algn="l">
              <a:spcBef>
                <a:spcPts val="0"/>
              </a:spcBef>
              <a:spcAft>
                <a:spcPts val="0"/>
              </a:spcAft>
              <a:buSzPts val="1100"/>
              <a:buChar char="●"/>
            </a:pPr>
            <a:r>
              <a:rPr b="1" lang="en-US" sz="1100"/>
              <a:t>Send consumed offset transactions to consumer group coordinator</a:t>
            </a:r>
            <a:endParaRPr b="1" sz="1100"/>
          </a:p>
          <a:p>
            <a:pPr indent="-298450" lvl="0" marL="457200" rtl="0" algn="l">
              <a:spcBef>
                <a:spcPts val="0"/>
              </a:spcBef>
              <a:spcAft>
                <a:spcPts val="0"/>
              </a:spcAft>
              <a:buSzPts val="1100"/>
              <a:buChar char="●"/>
            </a:pPr>
            <a:r>
              <a:rPr lang="en-US" sz="1100"/>
              <a:t>Included in transaction like any other produced message</a:t>
            </a:r>
            <a:endParaRPr sz="1100"/>
          </a:p>
          <a:p>
            <a:pPr indent="0" lvl="0" marL="0" rtl="0" algn="l">
              <a:spcBef>
                <a:spcPts val="0"/>
              </a:spcBef>
              <a:spcAft>
                <a:spcPts val="0"/>
              </a:spcAft>
              <a:buNone/>
            </a:pPr>
            <a:r>
              <a:t/>
            </a:r>
            <a:endParaRPr sz="1100"/>
          </a:p>
        </p:txBody>
      </p:sp>
      <p:sp>
        <p:nvSpPr>
          <p:cNvPr id="1367" name="Google Shape;1367;g45bdeea89d_0_25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2" name="Shape 1412"/>
        <p:cNvGrpSpPr/>
        <p:nvPr/>
      </p:nvGrpSpPr>
      <p:grpSpPr>
        <a:xfrm>
          <a:off x="0" y="0"/>
          <a:ext cx="0" cy="0"/>
          <a:chOff x="0" y="0"/>
          <a:chExt cx="0" cy="0"/>
        </a:xfrm>
      </p:grpSpPr>
      <p:sp>
        <p:nvSpPr>
          <p:cNvPr id="1413" name="Google Shape;1413;g45bdeea89d_0_3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14" name="Google Shape;1414;g45bdeea89d_0_3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sz="1100"/>
              <a:t>Commit transaction</a:t>
            </a:r>
            <a:endParaRPr sz="1100"/>
          </a:p>
          <a:p>
            <a:pPr indent="-298450" lvl="0" marL="457200" rtl="0" algn="l">
              <a:spcBef>
                <a:spcPts val="0"/>
              </a:spcBef>
              <a:spcAft>
                <a:spcPts val="0"/>
              </a:spcAft>
              <a:buSzPts val="1100"/>
              <a:buChar char="●"/>
            </a:pPr>
            <a:r>
              <a:rPr lang="en-US" sz="1100"/>
              <a:t>Begins two-phase commit</a:t>
            </a:r>
            <a:endParaRPr sz="1100"/>
          </a:p>
          <a:p>
            <a:pPr indent="-298450" lvl="0" marL="457200" rtl="0" algn="l">
              <a:spcBef>
                <a:spcPts val="0"/>
              </a:spcBef>
              <a:spcAft>
                <a:spcPts val="0"/>
              </a:spcAft>
              <a:buSzPts val="1100"/>
              <a:buChar char="●"/>
            </a:pPr>
            <a:r>
              <a:rPr lang="en-US" sz="1100"/>
              <a:t>Writes “prepare transaction” to transaction log</a:t>
            </a:r>
            <a:endParaRPr sz="1100"/>
          </a:p>
          <a:p>
            <a:pPr indent="-298450" lvl="0" marL="457200" rtl="0" algn="l">
              <a:spcBef>
                <a:spcPts val="0"/>
              </a:spcBef>
              <a:spcAft>
                <a:spcPts val="0"/>
              </a:spcAft>
              <a:buSzPts val="1100"/>
              <a:buChar char="●"/>
            </a:pPr>
            <a:r>
              <a:rPr lang="en-US" sz="1100"/>
              <a:t>Writes “transaction commit” control messages to produced partitions</a:t>
            </a:r>
            <a:endParaRPr sz="1100"/>
          </a:p>
          <a:p>
            <a:pPr indent="-298450" lvl="0" marL="457200" rtl="0" algn="l">
              <a:spcBef>
                <a:spcPts val="0"/>
              </a:spcBef>
              <a:spcAft>
                <a:spcPts val="0"/>
              </a:spcAft>
              <a:buSzPts val="1100"/>
              <a:buChar char="●"/>
            </a:pPr>
            <a:r>
              <a:rPr lang="en-US" sz="1100"/>
              <a:t>Writes “transaction complete” to transaction log</a:t>
            </a:r>
            <a:endParaRPr sz="1100"/>
          </a:p>
          <a:p>
            <a:pPr indent="0" lvl="0" marL="0" rtl="0" algn="l">
              <a:spcBef>
                <a:spcPts val="0"/>
              </a:spcBef>
              <a:spcAft>
                <a:spcPts val="0"/>
              </a:spcAft>
              <a:buNone/>
            </a:pPr>
            <a:r>
              <a:t/>
            </a:r>
            <a:endParaRPr sz="1100"/>
          </a:p>
        </p:txBody>
      </p:sp>
      <p:sp>
        <p:nvSpPr>
          <p:cNvPr id="1415" name="Google Shape;1415;g45bdeea89d_0_3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0" name="Shape 1460"/>
        <p:cNvGrpSpPr/>
        <p:nvPr/>
      </p:nvGrpSpPr>
      <p:grpSpPr>
        <a:xfrm>
          <a:off x="0" y="0"/>
          <a:ext cx="0" cy="0"/>
          <a:chOff x="0" y="0"/>
          <a:chExt cx="0" cy="0"/>
        </a:xfrm>
      </p:grpSpPr>
      <p:sp>
        <p:nvSpPr>
          <p:cNvPr id="1461" name="Google Shape;1461;g45bdeea89d_0_4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62" name="Google Shape;1462;g45bdeea89d_0_41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sz="1100"/>
              <a:t>Repeat: </a:t>
            </a:r>
            <a:r>
              <a:rPr lang="en-US" sz="1100"/>
              <a:t>Begin a new transaction</a:t>
            </a:r>
            <a:endParaRPr sz="1100"/>
          </a:p>
        </p:txBody>
      </p:sp>
      <p:sp>
        <p:nvSpPr>
          <p:cNvPr id="1463" name="Google Shape;1463;g45bdeea89d_0_4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5" name="Shape 1485"/>
        <p:cNvGrpSpPr/>
        <p:nvPr/>
      </p:nvGrpSpPr>
      <p:grpSpPr>
        <a:xfrm>
          <a:off x="0" y="0"/>
          <a:ext cx="0" cy="0"/>
          <a:chOff x="0" y="0"/>
          <a:chExt cx="0" cy="0"/>
        </a:xfrm>
      </p:grpSpPr>
      <p:sp>
        <p:nvSpPr>
          <p:cNvPr id="1486" name="Google Shape;1486;g4488dd4e3e_0_12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87" name="Google Shape;1487;g4488dd4e3e_0_12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g4488dd4e3e_0_122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9" name="Shape 1499"/>
        <p:cNvGrpSpPr/>
        <p:nvPr/>
      </p:nvGrpSpPr>
      <p:grpSpPr>
        <a:xfrm>
          <a:off x="0" y="0"/>
          <a:ext cx="0" cy="0"/>
          <a:chOff x="0" y="0"/>
          <a:chExt cx="0" cy="0"/>
        </a:xfrm>
      </p:grpSpPr>
      <p:sp>
        <p:nvSpPr>
          <p:cNvPr id="1500" name="Google Shape;1500;g4488dd4e3e_0_13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1" name="Google Shape;1501;g4488dd4e3e_0_131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g4488dd4e3e_0_13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6" name="Shape 1506"/>
        <p:cNvGrpSpPr/>
        <p:nvPr/>
      </p:nvGrpSpPr>
      <p:grpSpPr>
        <a:xfrm>
          <a:off x="0" y="0"/>
          <a:ext cx="0" cy="0"/>
          <a:chOff x="0" y="0"/>
          <a:chExt cx="0" cy="0"/>
        </a:xfrm>
      </p:grpSpPr>
      <p:sp>
        <p:nvSpPr>
          <p:cNvPr id="1507" name="Google Shape;1507;g4488dd4e3e_0_1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4488dd4e3e_0_132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1100">
                <a:latin typeface="Arial"/>
                <a:ea typeface="Arial"/>
                <a:cs typeface="Arial"/>
                <a:sym typeface="Arial"/>
              </a:rPr>
              <a:t>Complex event processing, or CEP, is event processing that combines data from multiple sources to infer events or patterns that suggest more complicated circumstances and respond to them as fast as possible.</a:t>
            </a:r>
            <a:endParaRPr/>
          </a:p>
        </p:txBody>
      </p:sp>
      <p:sp>
        <p:nvSpPr>
          <p:cNvPr id="1509" name="Google Shape;1509;g4488dd4e3e_0_13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1" name="Shape 1521"/>
        <p:cNvGrpSpPr/>
        <p:nvPr/>
      </p:nvGrpSpPr>
      <p:grpSpPr>
        <a:xfrm>
          <a:off x="0" y="0"/>
          <a:ext cx="0" cy="0"/>
          <a:chOff x="0" y="0"/>
          <a:chExt cx="0" cy="0"/>
        </a:xfrm>
      </p:grpSpPr>
      <p:sp>
        <p:nvSpPr>
          <p:cNvPr id="1522" name="Google Shape;1522;g4488dd4e3e_0_14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23" name="Google Shape;1523;g4488dd4e3e_0_1444: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US" sz="1100">
                <a:latin typeface="Arial"/>
                <a:ea typeface="Arial"/>
                <a:cs typeface="Arial"/>
                <a:sym typeface="Arial"/>
              </a:rPr>
              <a:t>There are several options for state management in Akka Streams</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Using provided stateful Akka Streams stages for simple stateful operators: fold, scan, count, etc.</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Create a Custom GraphStage with and model your own state within a single type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AutoNum type="arabicPeriod"/>
            </a:pPr>
            <a:r>
              <a:rPr lang="en-US" sz="1100">
                <a:latin typeface="Arial"/>
                <a:ea typeface="Arial"/>
                <a:cs typeface="Arial"/>
                <a:sym typeface="Arial"/>
              </a:rPr>
              <a:t>Call out into an Akka Actor System using the Ask pattern.</a:t>
            </a:r>
            <a:endParaRPr/>
          </a:p>
        </p:txBody>
      </p:sp>
      <p:sp>
        <p:nvSpPr>
          <p:cNvPr id="1524" name="Google Shape;1524;g4488dd4e3e_0_14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9" name="Shape 1529"/>
        <p:cNvGrpSpPr/>
        <p:nvPr/>
      </p:nvGrpSpPr>
      <p:grpSpPr>
        <a:xfrm>
          <a:off x="0" y="0"/>
          <a:ext cx="0" cy="0"/>
          <a:chOff x="0" y="0"/>
          <a:chExt cx="0" cy="0"/>
        </a:xfrm>
      </p:grpSpPr>
      <p:sp>
        <p:nvSpPr>
          <p:cNvPr id="1530" name="Google Shape;1530;g4488dd4e3e_0_1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31" name="Google Shape;1531;g4488dd4e3e_0_133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Actor Systems well suited for </a:t>
            </a:r>
            <a:r>
              <a:rPr b="1" lang="en-US" sz="1100">
                <a:latin typeface="Arial"/>
                <a:ea typeface="Arial"/>
                <a:cs typeface="Arial"/>
                <a:sym typeface="Arial"/>
              </a:rPr>
              <a:t>modeling complex domains</a:t>
            </a:r>
            <a:r>
              <a:rPr lang="en-US" sz="1100">
                <a:latin typeface="Arial"/>
                <a:ea typeface="Arial"/>
                <a:cs typeface="Arial"/>
                <a:sym typeface="Arial"/>
              </a:rPr>
              <a:t> and their state</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Akka allows you to build rich Actor Systems on </a:t>
            </a:r>
            <a:r>
              <a:rPr b="1" lang="en-US" sz="1100">
                <a:latin typeface="Arial"/>
                <a:ea typeface="Arial"/>
                <a:cs typeface="Arial"/>
                <a:sym typeface="Arial"/>
              </a:rPr>
              <a:t>single machine or cluster</a:t>
            </a:r>
            <a:endParaRPr b="1"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1" lang="en-US" sz="1100">
                <a:latin typeface="Arial"/>
                <a:ea typeface="Arial"/>
                <a:cs typeface="Arial"/>
                <a:sym typeface="Arial"/>
              </a:rPr>
              <a:t>Akka Streams can easily integrate with already running Akka actor systems</a:t>
            </a:r>
            <a:r>
              <a:rPr lang="en-US" sz="1100">
                <a:latin typeface="Arial"/>
                <a:ea typeface="Arial"/>
                <a:cs typeface="Arial"/>
                <a:sym typeface="Arial"/>
              </a:rPr>
              <a:t> while maintaining back-pressure</a:t>
            </a:r>
            <a:endParaRPr/>
          </a:p>
        </p:txBody>
      </p:sp>
      <p:sp>
        <p:nvSpPr>
          <p:cNvPr id="1532" name="Google Shape;1532;g4488dd4e3e_0_13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5" name="Shape 1605"/>
        <p:cNvGrpSpPr/>
        <p:nvPr/>
      </p:nvGrpSpPr>
      <p:grpSpPr>
        <a:xfrm>
          <a:off x="0" y="0"/>
          <a:ext cx="0" cy="0"/>
          <a:chOff x="0" y="0"/>
          <a:chExt cx="0" cy="0"/>
        </a:xfrm>
      </p:grpSpPr>
      <p:sp>
        <p:nvSpPr>
          <p:cNvPr id="1606" name="Google Shape;1606;g4488dd4e3e_0_14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07" name="Google Shape;1607;g4488dd4e3e_0_142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Only need an ActorRef.  Could be local or remote actor.</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Ask pattern creates an asynchronous request and response, represented as Future</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You can use map or mapAsync when using the ask pattern.  </a:t>
            </a:r>
            <a:endParaRPr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mayAsync is better because then destination actor will have pending messages in its mailbox that can be quickly dequeued to be processed.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Have small value for the parallelism factor so we don’t overwhelm the </a:t>
            </a:r>
            <a:r>
              <a:rPr b="1" lang="en-US" sz="1100">
                <a:latin typeface="Arial"/>
                <a:ea typeface="Arial"/>
                <a:cs typeface="Arial"/>
                <a:sym typeface="Arial"/>
              </a:rPr>
              <a:t>possibly unbounded mailbox</a:t>
            </a:r>
            <a:r>
              <a:rPr lang="en-US" sz="1100">
                <a:latin typeface="Arial"/>
                <a:ea typeface="Arial"/>
                <a:cs typeface="Arial"/>
                <a:sym typeface="Arial"/>
              </a:rPr>
              <a:t> of the destination actor.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By constraining the parallelism we can maintain the back-pressure feature of Akka Streams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You can also use an actor as a Sink</a:t>
            </a:r>
            <a:endParaRPr/>
          </a:p>
        </p:txBody>
      </p:sp>
      <p:sp>
        <p:nvSpPr>
          <p:cNvPr id="1608" name="Google Shape;1608;g4488dd4e3e_0_14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9" name="Shape 1619"/>
        <p:cNvGrpSpPr/>
        <p:nvPr/>
      </p:nvGrpSpPr>
      <p:grpSpPr>
        <a:xfrm>
          <a:off x="0" y="0"/>
          <a:ext cx="0" cy="0"/>
          <a:chOff x="0" y="0"/>
          <a:chExt cx="0" cy="0"/>
        </a:xfrm>
      </p:grpSpPr>
      <p:sp>
        <p:nvSpPr>
          <p:cNvPr id="1620" name="Google Shape;1620;g4488dd4e3e_0_14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1" name="Google Shape;1621;g4488dd4e3e_0_14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g4488dd4e3e_0_14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4475e83885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4475e83885_0_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g4475e83885_0_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6" name="Shape 1626"/>
        <p:cNvGrpSpPr/>
        <p:nvPr/>
      </p:nvGrpSpPr>
      <p:grpSpPr>
        <a:xfrm>
          <a:off x="0" y="0"/>
          <a:ext cx="0" cy="0"/>
          <a:chOff x="0" y="0"/>
          <a:chExt cx="0" cy="0"/>
        </a:xfrm>
      </p:grpSpPr>
      <p:sp>
        <p:nvSpPr>
          <p:cNvPr id="1627" name="Google Shape;1627;g4488dd4e3e_0_14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8" name="Google Shape;1628;g4488dd4e3e_0_143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most natural way to maintain state in a stream is to use Event Sourcing.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Event Sourcing is a commonly used pattern in Akka Actor Systems because it’s so well suited for distributed systems.</a:t>
            </a:r>
            <a:endParaRPr/>
          </a:p>
        </p:txBody>
      </p:sp>
      <p:sp>
        <p:nvSpPr>
          <p:cNvPr id="1629" name="Google Shape;1629;g4488dd4e3e_0_14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4" name="Shape 1634"/>
        <p:cNvGrpSpPr/>
        <p:nvPr/>
      </p:nvGrpSpPr>
      <p:grpSpPr>
        <a:xfrm>
          <a:off x="0" y="0"/>
          <a:ext cx="0" cy="0"/>
          <a:chOff x="0" y="0"/>
          <a:chExt cx="0" cy="0"/>
        </a:xfrm>
      </p:grpSpPr>
      <p:sp>
        <p:nvSpPr>
          <p:cNvPr id="1635" name="Google Shape;1635;g4488dd4e3e_0_14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36" name="Google Shape;1636;g4488dd4e3e_0_145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An event sourcing system will receive a </a:t>
            </a:r>
            <a:r>
              <a:rPr b="1" lang="en-US" sz="1100">
                <a:latin typeface="Arial"/>
                <a:ea typeface="Arial"/>
                <a:cs typeface="Arial"/>
                <a:sym typeface="Arial"/>
              </a:rPr>
              <a:t>command or query</a:t>
            </a:r>
            <a:r>
              <a:rPr lang="en-US" sz="1100">
                <a:latin typeface="Arial"/>
                <a:ea typeface="Arial"/>
                <a:cs typeface="Arial"/>
                <a:sym typeface="Arial"/>
              </a:rPr>
              <a:t> which </a:t>
            </a:r>
            <a:r>
              <a:rPr b="1" lang="en-US" sz="1100">
                <a:latin typeface="Arial"/>
                <a:ea typeface="Arial"/>
                <a:cs typeface="Arial"/>
                <a:sym typeface="Arial"/>
              </a:rPr>
              <a:t>mutates state</a:t>
            </a:r>
            <a:endParaRPr b="1"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Instead of simply mutating the state, we process our request with a </a:t>
            </a:r>
            <a:r>
              <a:rPr b="1" lang="en-US" sz="1100">
                <a:latin typeface="Arial"/>
                <a:ea typeface="Arial"/>
                <a:cs typeface="Arial"/>
                <a:sym typeface="Arial"/>
              </a:rPr>
              <a:t>request handler</a:t>
            </a:r>
            <a:r>
              <a:rPr lang="en-US" sz="1100">
                <a:latin typeface="Arial"/>
                <a:ea typeface="Arial"/>
                <a:cs typeface="Arial"/>
                <a:sym typeface="Arial"/>
              </a:rPr>
              <a:t>.</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The request handler will </a:t>
            </a:r>
            <a:r>
              <a:rPr b="1" lang="en-US" sz="1100">
                <a:latin typeface="Arial"/>
                <a:ea typeface="Arial"/>
                <a:cs typeface="Arial"/>
                <a:sym typeface="Arial"/>
              </a:rPr>
              <a:t>emit an event</a:t>
            </a:r>
            <a:r>
              <a:rPr lang="en-US" sz="1100">
                <a:latin typeface="Arial"/>
                <a:ea typeface="Arial"/>
                <a:cs typeface="Arial"/>
                <a:sym typeface="Arial"/>
              </a:rPr>
              <a:t> which captures the state change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Persist to an immutable append-only event log and to event handler to update state</a:t>
            </a:r>
            <a:endParaRPr sz="1100">
              <a:latin typeface="Arial"/>
              <a:ea typeface="Arial"/>
              <a:cs typeface="Arial"/>
              <a:sym typeface="Arial"/>
            </a:endParaRPr>
          </a:p>
          <a:p>
            <a:pPr indent="0" lvl="0" marL="45720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In </a:t>
            </a:r>
            <a:r>
              <a:rPr b="1" lang="en-US" sz="1100">
                <a:latin typeface="Arial"/>
                <a:ea typeface="Arial"/>
                <a:cs typeface="Arial"/>
                <a:sym typeface="Arial"/>
              </a:rPr>
              <a:t>failures</a:t>
            </a:r>
            <a:r>
              <a:rPr lang="en-US" sz="1100">
                <a:latin typeface="Arial"/>
                <a:ea typeface="Arial"/>
                <a:cs typeface="Arial"/>
                <a:sym typeface="Arial"/>
              </a:rPr>
              <a:t> we will lose all the runtime state</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State is rebuilt by </a:t>
            </a:r>
            <a:r>
              <a:rPr b="1" lang="en-US" sz="1100">
                <a:latin typeface="Arial"/>
                <a:ea typeface="Arial"/>
                <a:cs typeface="Arial"/>
                <a:sym typeface="Arial"/>
              </a:rPr>
              <a:t>replaying</a:t>
            </a:r>
            <a:r>
              <a:rPr lang="en-US" sz="1100">
                <a:latin typeface="Arial"/>
                <a:ea typeface="Arial"/>
                <a:cs typeface="Arial"/>
                <a:sym typeface="Arial"/>
              </a:rPr>
              <a:t> the event log through the Event handler</a:t>
            </a:r>
            <a:endParaRPr sz="1100">
              <a:latin typeface="Arial"/>
              <a:ea typeface="Arial"/>
              <a:cs typeface="Arial"/>
              <a:sym typeface="Arial"/>
            </a:endParaRPr>
          </a:p>
          <a:p>
            <a:pPr indent="0" lvl="0" marL="457200" rtl="0" algn="l">
              <a:lnSpc>
                <a:spcPct val="115000"/>
              </a:lnSpc>
              <a:spcBef>
                <a:spcPts val="0"/>
              </a:spcBef>
              <a:spcAft>
                <a:spcPts val="0"/>
              </a:spcAft>
              <a:buNone/>
            </a:pPr>
            <a:r>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If you’re familiar with Kafka Streams and </a:t>
            </a:r>
            <a:r>
              <a:rPr b="1" lang="en-US" sz="1100">
                <a:latin typeface="Arial"/>
                <a:ea typeface="Arial"/>
                <a:cs typeface="Arial"/>
                <a:sym typeface="Arial"/>
              </a:rPr>
              <a:t>KTable’s</a:t>
            </a:r>
            <a:r>
              <a:rPr lang="en-US" sz="1100">
                <a:latin typeface="Arial"/>
                <a:ea typeface="Arial"/>
                <a:cs typeface="Arial"/>
                <a:sym typeface="Arial"/>
              </a:rPr>
              <a:t> then you will recognize this model. </a:t>
            </a:r>
            <a:endParaRPr sz="1100">
              <a:latin typeface="Arial"/>
              <a:ea typeface="Arial"/>
              <a:cs typeface="Arial"/>
              <a:sym typeface="Arial"/>
            </a:endParaRPr>
          </a:p>
          <a:p>
            <a:pPr indent="-298450" lvl="0" marL="457200" rtl="0" algn="l">
              <a:lnSpc>
                <a:spcPct val="115000"/>
              </a:lnSpc>
              <a:spcBef>
                <a:spcPts val="0"/>
              </a:spcBef>
              <a:spcAft>
                <a:spcPts val="0"/>
              </a:spcAft>
              <a:buClr>
                <a:schemeClr val="dk1"/>
              </a:buClr>
              <a:buSzPts val="1100"/>
              <a:buChar char="●"/>
            </a:pPr>
            <a:r>
              <a:rPr lang="en-US" sz="1100">
                <a:latin typeface="Arial"/>
                <a:ea typeface="Arial"/>
                <a:cs typeface="Arial"/>
                <a:sym typeface="Arial"/>
              </a:rPr>
              <a:t>This is an area where Kafka Streams makes life a lot easier.  </a:t>
            </a:r>
            <a:endParaRPr sz="1100">
              <a:latin typeface="Arial"/>
              <a:ea typeface="Arial"/>
              <a:cs typeface="Arial"/>
              <a:sym typeface="Arial"/>
            </a:endParaRPr>
          </a:p>
        </p:txBody>
      </p:sp>
      <p:sp>
        <p:nvSpPr>
          <p:cNvPr id="1637" name="Google Shape;1637;g4488dd4e3e_0_145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0" name="Shape 1700"/>
        <p:cNvGrpSpPr/>
        <p:nvPr/>
      </p:nvGrpSpPr>
      <p:grpSpPr>
        <a:xfrm>
          <a:off x="0" y="0"/>
          <a:ext cx="0" cy="0"/>
          <a:chOff x="0" y="0"/>
          <a:chExt cx="0" cy="0"/>
        </a:xfrm>
      </p:grpSpPr>
      <p:sp>
        <p:nvSpPr>
          <p:cNvPr id="1701" name="Google Shape;1701;g4488dd4e3e_0_15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02" name="Google Shape;1702;g4488dd4e3e_0_152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akka-stream-eventsourcing by Martin Krasser is a prototype to add event sourced graph stages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Martin is a gifted distributed systems and ML engineer who active in Event Sourcing, Akka, and Kafka spaces.</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Promising but experimental and doesn’t have a lot activity.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Submitted last year as a proposal to be added to Akka Streams, but hasn’t seen further development</a:t>
            </a:r>
            <a:endParaRPr sz="1100">
              <a:latin typeface="Arial"/>
              <a:ea typeface="Arial"/>
              <a:cs typeface="Arial"/>
              <a:sym typeface="Arial"/>
            </a:endParaRPr>
          </a:p>
          <a:p>
            <a:pPr indent="-298450" lvl="0" marL="457200" rtl="0" algn="l">
              <a:lnSpc>
                <a:spcPct val="115000"/>
              </a:lnSpc>
              <a:spcBef>
                <a:spcPts val="0"/>
              </a:spcBef>
              <a:spcAft>
                <a:spcPts val="0"/>
              </a:spcAft>
              <a:buSzPts val="1100"/>
              <a:buChar char="●"/>
            </a:pPr>
            <a:r>
              <a:rPr lang="en-US" sz="1100">
                <a:latin typeface="Arial"/>
                <a:ea typeface="Arial"/>
                <a:cs typeface="Arial"/>
                <a:sym typeface="Arial"/>
              </a:rPr>
              <a:t>It would be great if someone could pick up this project and run develop it further *hint* *hint*</a:t>
            </a:r>
            <a:endParaRPr sz="1100">
              <a:latin typeface="Arial"/>
              <a:ea typeface="Arial"/>
              <a:cs typeface="Arial"/>
              <a:sym typeface="Arial"/>
            </a:endParaRPr>
          </a:p>
        </p:txBody>
      </p:sp>
      <p:sp>
        <p:nvSpPr>
          <p:cNvPr id="1703" name="Google Shape;1703;g4488dd4e3e_0_15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8" name="Shape 1718"/>
        <p:cNvGrpSpPr/>
        <p:nvPr/>
      </p:nvGrpSpPr>
      <p:grpSpPr>
        <a:xfrm>
          <a:off x="0" y="0"/>
          <a:ext cx="0" cy="0"/>
          <a:chOff x="0" y="0"/>
          <a:chExt cx="0" cy="0"/>
        </a:xfrm>
      </p:grpSpPr>
      <p:sp>
        <p:nvSpPr>
          <p:cNvPr id="1719" name="Google Shape;1719;g45bdeea89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0" name="Google Shape;1720;g45bdeea89d_0_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g45bdeea89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5" name="Shape 1725"/>
        <p:cNvGrpSpPr/>
        <p:nvPr/>
      </p:nvGrpSpPr>
      <p:grpSpPr>
        <a:xfrm>
          <a:off x="0" y="0"/>
          <a:ext cx="0" cy="0"/>
          <a:chOff x="0" y="0"/>
          <a:chExt cx="0" cy="0"/>
        </a:xfrm>
      </p:grpSpPr>
      <p:sp>
        <p:nvSpPr>
          <p:cNvPr id="1726" name="Google Shape;1726;g45bdeea89d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27" name="Google Shape;1727;g45bdeea89d_0_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SzPts val="1100"/>
              <a:buChar char="●"/>
            </a:pPr>
            <a:r>
              <a:rPr lang="en-US" sz="1100"/>
              <a:t>Updated to support Kafka 2.0 client</a:t>
            </a:r>
            <a:endParaRPr sz="1100"/>
          </a:p>
          <a:p>
            <a:pPr indent="-298450" lvl="1" marL="914400" rtl="0" algn="l">
              <a:spcBef>
                <a:spcPts val="0"/>
              </a:spcBef>
              <a:spcAft>
                <a:spcPts val="0"/>
              </a:spcAft>
              <a:buSzPts val="1100"/>
              <a:buChar char="○"/>
            </a:pPr>
            <a:r>
              <a:rPr lang="en-US" sz="1100"/>
              <a:t>KIP-299 - All Consumer calls block indefinitely (except for .poll())</a:t>
            </a:r>
            <a:endParaRPr sz="1100"/>
          </a:p>
          <a:p>
            <a:pPr indent="-298450" lvl="1" marL="914400" rtl="0" algn="l">
              <a:spcBef>
                <a:spcPts val="0"/>
              </a:spcBef>
              <a:spcAft>
                <a:spcPts val="0"/>
              </a:spcAft>
              <a:buSzPts val="1100"/>
              <a:buChar char="○"/>
            </a:pPr>
            <a:r>
              <a:rPr lang="en-US" sz="1100"/>
              <a:t>This KIP introduces adds timeouts</a:t>
            </a:r>
            <a:r>
              <a:rPr lang="en-US" sz="1100"/>
              <a:t> default.api.timeout.ms, soon to be used by Alpakka Kafka too</a:t>
            </a:r>
            <a:endParaRPr sz="1100"/>
          </a:p>
          <a:p>
            <a:pPr indent="-298450" lvl="0" marL="457200" rtl="0" algn="l">
              <a:spcBef>
                <a:spcPts val="0"/>
              </a:spcBef>
              <a:spcAft>
                <a:spcPts val="0"/>
              </a:spcAft>
              <a:buSzPts val="1100"/>
              <a:buChar char="●"/>
            </a:pPr>
            <a:r>
              <a:rPr lang="en-US" sz="1100"/>
              <a:t>Easier semantics for committing offsets put into sink (commit by interval and batch size)</a:t>
            </a:r>
            <a:endParaRPr sz="1100"/>
          </a:p>
          <a:p>
            <a:pPr indent="-298450" lvl="0" marL="457200" rtl="0" algn="l">
              <a:spcBef>
                <a:spcPts val="0"/>
              </a:spcBef>
              <a:spcAft>
                <a:spcPts val="0"/>
              </a:spcAft>
              <a:buSzPts val="1100"/>
              <a:buChar char="●"/>
            </a:pPr>
            <a:r>
              <a:rPr lang="en-US" sz="1100"/>
              <a:t>Support for committing metadata with Kafka offset commit</a:t>
            </a:r>
            <a:endParaRPr sz="1100"/>
          </a:p>
          <a:p>
            <a:pPr indent="-298450" lvl="0" marL="457200" rtl="0" algn="l">
              <a:spcBef>
                <a:spcPts val="0"/>
              </a:spcBef>
              <a:spcAft>
                <a:spcPts val="0"/>
              </a:spcAft>
              <a:buSzPts val="1100"/>
              <a:buChar char="●"/>
            </a:pPr>
            <a:r>
              <a:rPr lang="en-US" sz="1100"/>
              <a:t>New testkit for testing Alpakka Kafka connector</a:t>
            </a:r>
            <a:endParaRPr sz="1100"/>
          </a:p>
          <a:p>
            <a:pPr indent="-298450" lvl="0" marL="457200" rtl="0" algn="l">
              <a:spcBef>
                <a:spcPts val="0"/>
              </a:spcBef>
              <a:spcAft>
                <a:spcPts val="0"/>
              </a:spcAft>
              <a:buSzPts val="1100"/>
              <a:buChar char="●"/>
            </a:pPr>
            <a:r>
              <a:rPr lang="en-US" sz="1100"/>
              <a:t>Merge commit batches</a:t>
            </a:r>
            <a:endParaRPr sz="1100"/>
          </a:p>
        </p:txBody>
      </p:sp>
      <p:sp>
        <p:nvSpPr>
          <p:cNvPr id="1728" name="Google Shape;1728;g45bdeea89d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3" name="Shape 1733"/>
        <p:cNvGrpSpPr/>
        <p:nvPr/>
      </p:nvGrpSpPr>
      <p:grpSpPr>
        <a:xfrm>
          <a:off x="0" y="0"/>
          <a:ext cx="0" cy="0"/>
          <a:chOff x="0" y="0"/>
          <a:chExt cx="0" cy="0"/>
        </a:xfrm>
      </p:grpSpPr>
      <p:sp>
        <p:nvSpPr>
          <p:cNvPr id="1734" name="Google Shape;1734;g4488dd4e3e_0_15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35" name="Google Shape;1735;g4488dd4e3e_0_156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g4488dd4e3e_0_15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0" name="Shape 1740"/>
        <p:cNvGrpSpPr/>
        <p:nvPr/>
      </p:nvGrpSpPr>
      <p:grpSpPr>
        <a:xfrm>
          <a:off x="0" y="0"/>
          <a:ext cx="0" cy="0"/>
          <a:chOff x="0" y="0"/>
          <a:chExt cx="0" cy="0"/>
        </a:xfrm>
      </p:grpSpPr>
      <p:sp>
        <p:nvSpPr>
          <p:cNvPr id="1741" name="Google Shape;1741;g4488dd4e3e_0_15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42" name="Google Shape;1742;g4488dd4e3e_0_154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Alpakka Kafka connector is just </a:t>
            </a:r>
            <a:r>
              <a:rPr b="1" lang="en-US" sz="1100">
                <a:latin typeface="Arial"/>
                <a:ea typeface="Arial"/>
                <a:cs typeface="Arial"/>
                <a:sym typeface="Arial"/>
              </a:rPr>
              <a:t>one tool in large toolbox of tools</a:t>
            </a:r>
            <a:r>
              <a:rPr lang="en-US" sz="1100">
                <a:latin typeface="Arial"/>
                <a:ea typeface="Arial"/>
                <a:cs typeface="Arial"/>
                <a:sym typeface="Arial"/>
              </a:rPr>
              <a:t> in Akka Streams, Akka Cluster, Akka core, and a whole ecosystem of community projects.  </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b="1" lang="en-US" sz="1100">
                <a:latin typeface="Arial"/>
                <a:ea typeface="Arial"/>
                <a:cs typeface="Arial"/>
                <a:sym typeface="Arial"/>
              </a:rPr>
              <a:t>Akka Streams is ubiquitous within Akka, Play, and Lagom</a:t>
            </a:r>
            <a:endParaRPr b="1" sz="1100">
              <a:latin typeface="Arial"/>
              <a:ea typeface="Arial"/>
              <a:cs typeface="Arial"/>
              <a:sym typeface="Arial"/>
            </a:endParaRPr>
          </a:p>
          <a:p>
            <a:pPr indent="-298450" lvl="1" marL="914400" rtl="0" algn="l">
              <a:lnSpc>
                <a:spcPct val="115000"/>
              </a:lnSpc>
              <a:spcBef>
                <a:spcPts val="0"/>
              </a:spcBef>
              <a:spcAft>
                <a:spcPts val="0"/>
              </a:spcAft>
              <a:buSzPts val="1100"/>
              <a:buFont typeface="Arial"/>
              <a:buChar char="○"/>
            </a:pPr>
            <a:r>
              <a:rPr lang="en-US" sz="1100">
                <a:latin typeface="Arial"/>
                <a:ea typeface="Arial"/>
                <a:cs typeface="Arial"/>
                <a:sym typeface="Arial"/>
              </a:rPr>
              <a:t>Makes integration between all tools easy</a:t>
            </a:r>
            <a:endParaRPr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With these tools you can build any kind of Fast Data platform you want, but </a:t>
            </a:r>
            <a:r>
              <a:rPr b="1" lang="en-US" sz="1100">
                <a:latin typeface="Arial"/>
                <a:ea typeface="Arial"/>
                <a:cs typeface="Arial"/>
                <a:sym typeface="Arial"/>
              </a:rPr>
              <a:t>they’re lying on the floor and you need to pick them up.  </a:t>
            </a:r>
            <a:endParaRPr b="1" sz="1100">
              <a:latin typeface="Arial"/>
              <a:ea typeface="Arial"/>
              <a:cs typeface="Arial"/>
              <a:sym typeface="Arial"/>
            </a:endParaRPr>
          </a:p>
          <a:p>
            <a:pPr indent="-298450" lvl="0" marL="457200" rtl="0" algn="l">
              <a:lnSpc>
                <a:spcPct val="115000"/>
              </a:lnSpc>
              <a:spcBef>
                <a:spcPts val="0"/>
              </a:spcBef>
              <a:spcAft>
                <a:spcPts val="0"/>
              </a:spcAft>
              <a:buSzPts val="1100"/>
              <a:buFont typeface="Arial"/>
              <a:buChar char="●"/>
            </a:pPr>
            <a:r>
              <a:rPr lang="en-US" sz="1100">
                <a:latin typeface="Arial"/>
                <a:ea typeface="Arial"/>
                <a:cs typeface="Arial"/>
                <a:sym typeface="Arial"/>
              </a:rPr>
              <a:t>I hope this presentation has got you thinking about the possibilities.  Good luck!</a:t>
            </a:r>
            <a:endParaRPr/>
          </a:p>
        </p:txBody>
      </p:sp>
      <p:sp>
        <p:nvSpPr>
          <p:cNvPr id="1743" name="Google Shape;1743;g4488dd4e3e_0_15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0" name="Shape 1750"/>
        <p:cNvGrpSpPr/>
        <p:nvPr/>
      </p:nvGrpSpPr>
      <p:grpSpPr>
        <a:xfrm>
          <a:off x="0" y="0"/>
          <a:ext cx="0" cy="0"/>
          <a:chOff x="0" y="0"/>
          <a:chExt cx="0" cy="0"/>
        </a:xfrm>
      </p:grpSpPr>
      <p:sp>
        <p:nvSpPr>
          <p:cNvPr id="1751" name="Google Shape;1751;g3b15f525bb_0_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52" name="Google Shape;1752;g3b15f525bb_0_97: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g3b15f525bb_0_9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9" name="Shape 1759"/>
        <p:cNvGrpSpPr/>
        <p:nvPr/>
      </p:nvGrpSpPr>
      <p:grpSpPr>
        <a:xfrm>
          <a:off x="0" y="0"/>
          <a:ext cx="0" cy="0"/>
          <a:chOff x="0" y="0"/>
          <a:chExt cx="0" cy="0"/>
        </a:xfrm>
      </p:grpSpPr>
      <p:sp>
        <p:nvSpPr>
          <p:cNvPr id="1760" name="Google Shape;1760;g3b15f525bb_0_10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61" name="Google Shape;1761;g3b15f525bb_0_109: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g3b15f525bb_0_10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475e83885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475e83885_0_101: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US" sz="1200"/>
              <a:t>There are lots of Stream Processors today which do massive scalability and aggregation well, but don’t support back-pressure</a:t>
            </a:r>
            <a:endParaRPr sz="1200"/>
          </a:p>
          <a:p>
            <a:pPr indent="-304800" lvl="0" marL="457200" rtl="0" algn="l">
              <a:spcBef>
                <a:spcPts val="0"/>
              </a:spcBef>
              <a:spcAft>
                <a:spcPts val="0"/>
              </a:spcAft>
              <a:buSzPts val="1200"/>
              <a:buChar char="●"/>
            </a:pPr>
            <a:r>
              <a:rPr lang="en-US" sz="1200"/>
              <a:t>Originally created to simplify streaming semantics in Actor Systems</a:t>
            </a:r>
            <a:endParaRPr sz="1200"/>
          </a:p>
          <a:p>
            <a:pPr indent="-304800" lvl="0" marL="457200" rtl="0" algn="l">
              <a:spcBef>
                <a:spcPts val="0"/>
              </a:spcBef>
              <a:spcAft>
                <a:spcPts val="0"/>
              </a:spcAft>
              <a:buSzPts val="1200"/>
              <a:buChar char="●"/>
            </a:pPr>
            <a:r>
              <a:rPr lang="en-US" sz="1200"/>
              <a:t>Lots of boilerplate is required for same semantics on basic Akka actor systems, requires experience</a:t>
            </a:r>
            <a:endParaRPr sz="1200"/>
          </a:p>
          <a:p>
            <a:pPr indent="-304800" lvl="0" marL="457200" rtl="0" algn="l">
              <a:spcBef>
                <a:spcPts val="0"/>
              </a:spcBef>
              <a:spcAft>
                <a:spcPts val="0"/>
              </a:spcAft>
              <a:buSzPts val="1200"/>
              <a:buChar char="●"/>
            </a:pPr>
            <a:r>
              <a:rPr lang="en-US" sz="1200"/>
              <a:t>Akka Streams itself is based on Akka Actors and takes care of streaming boilerplate for you, as well as back-pressure</a:t>
            </a:r>
            <a:endParaRPr sz="1200"/>
          </a:p>
        </p:txBody>
      </p:sp>
      <p:sp>
        <p:nvSpPr>
          <p:cNvPr id="152" name="Google Shape;152;g4475e83885_0_1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4475e83885_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4475e83885_0_4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US" sz="1200"/>
              <a:t>Require at least a Source and Sink, and optionally Flows</a:t>
            </a:r>
            <a:endParaRPr sz="1200"/>
          </a:p>
          <a:p>
            <a:pPr indent="-304800" lvl="0" marL="457200" rtl="0" algn="l">
              <a:spcBef>
                <a:spcPts val="0"/>
              </a:spcBef>
              <a:spcAft>
                <a:spcPts val="0"/>
              </a:spcAft>
              <a:buClr>
                <a:schemeClr val="dk1"/>
              </a:buClr>
              <a:buSzPts val="1200"/>
              <a:buChar char="●"/>
            </a:pPr>
            <a:r>
              <a:rPr lang="en-US" sz="1200"/>
              <a:t>Source have no input, Sink have no outlet, Flow have at least one inlet and outlet</a:t>
            </a:r>
            <a:endParaRPr sz="1200"/>
          </a:p>
          <a:p>
            <a:pPr indent="-304800" lvl="0" marL="457200" rtl="0" algn="l">
              <a:spcBef>
                <a:spcPts val="0"/>
              </a:spcBef>
              <a:spcAft>
                <a:spcPts val="0"/>
              </a:spcAft>
              <a:buClr>
                <a:schemeClr val="dk1"/>
              </a:buClr>
              <a:buSzPts val="1200"/>
              <a:buChar char="●"/>
            </a:pPr>
            <a:r>
              <a:rPr lang="en-US" sz="1200"/>
              <a:t>Support cyclic graphs, i.e. can model feedback loops</a:t>
            </a:r>
            <a:endParaRPr sz="1200"/>
          </a:p>
          <a:p>
            <a:pPr indent="-304800" lvl="0" marL="457200" rtl="0" algn="l">
              <a:spcBef>
                <a:spcPts val="0"/>
              </a:spcBef>
              <a:spcAft>
                <a:spcPts val="0"/>
              </a:spcAft>
              <a:buClr>
                <a:schemeClr val="dk1"/>
              </a:buClr>
              <a:buSzPts val="1200"/>
              <a:buChar char="●"/>
            </a:pPr>
            <a:r>
              <a:rPr lang="en-US" sz="1200"/>
              <a:t>User messages flow Source to Sink (downstream)</a:t>
            </a:r>
            <a:endParaRPr sz="1200"/>
          </a:p>
          <a:p>
            <a:pPr indent="-304800" lvl="0" marL="457200" rtl="0" algn="l">
              <a:spcBef>
                <a:spcPts val="0"/>
              </a:spcBef>
              <a:spcAft>
                <a:spcPts val="0"/>
              </a:spcAft>
              <a:buClr>
                <a:schemeClr val="dk1"/>
              </a:buClr>
              <a:buSzPts val="1200"/>
              <a:buChar char="●"/>
            </a:pPr>
            <a:r>
              <a:rPr lang="en-US" sz="1200"/>
              <a:t>Back-pressure messages flow Sink to Source (upstream)</a:t>
            </a:r>
            <a:endParaRPr/>
          </a:p>
        </p:txBody>
      </p:sp>
      <p:sp>
        <p:nvSpPr>
          <p:cNvPr id="167" name="Google Shape;167;g4475e83885_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4475e83885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4475e83885_0_7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SzPts val="1200"/>
              <a:buChar char="●"/>
            </a:pPr>
            <a:r>
              <a:rPr lang="en-US" sz="1200">
                <a:latin typeface="Arial"/>
                <a:ea typeface="Arial"/>
                <a:cs typeface="Arial"/>
                <a:sym typeface="Arial"/>
              </a:rPr>
              <a:t>The Reactive Streams spec defines a protocol to provide async stream processing with non-blocking back-pressure</a:t>
            </a:r>
            <a:endParaRPr sz="1200">
              <a:latin typeface="Arial"/>
              <a:ea typeface="Arial"/>
              <a:cs typeface="Arial"/>
              <a:sym typeface="Arial"/>
            </a:endParaRPr>
          </a:p>
          <a:p>
            <a:pPr indent="-304800" lvl="0" marL="457200" rtl="0" algn="l">
              <a:lnSpc>
                <a:spcPct val="115000"/>
              </a:lnSpc>
              <a:spcBef>
                <a:spcPts val="0"/>
              </a:spcBef>
              <a:spcAft>
                <a:spcPts val="0"/>
              </a:spcAft>
              <a:buSzPts val="1200"/>
              <a:buFont typeface="Arial"/>
              <a:buChar char="●"/>
            </a:pPr>
            <a:r>
              <a:rPr lang="en-US" sz="1200">
                <a:latin typeface="Arial"/>
                <a:ea typeface="Arial"/>
                <a:cs typeface="Arial"/>
                <a:sym typeface="Arial"/>
              </a:rPr>
              <a:t>Borrows same principles from Reactive Manifesto: helps build flexible, loosely-coupled, scalable systems, that communicate with </a:t>
            </a:r>
            <a:r>
              <a:rPr lang="en-US" sz="1200">
                <a:latin typeface="Arial"/>
                <a:ea typeface="Arial"/>
                <a:cs typeface="Arial"/>
                <a:sym typeface="Arial"/>
              </a:rPr>
              <a:t>asynchronous</a:t>
            </a:r>
            <a:r>
              <a:rPr lang="en-US" sz="1200">
                <a:latin typeface="Arial"/>
                <a:ea typeface="Arial"/>
                <a:cs typeface="Arial"/>
                <a:sym typeface="Arial"/>
              </a:rPr>
              <a:t> messaging</a:t>
            </a:r>
            <a:endParaRPr sz="1200">
              <a:latin typeface="Arial"/>
              <a:ea typeface="Arial"/>
              <a:cs typeface="Arial"/>
              <a:sym typeface="Arial"/>
            </a:endParaRPr>
          </a:p>
          <a:p>
            <a:pPr indent="-304800" lvl="0" marL="457200" rtl="0" algn="l">
              <a:lnSpc>
                <a:spcPct val="115000"/>
              </a:lnSpc>
              <a:spcBef>
                <a:spcPts val="0"/>
              </a:spcBef>
              <a:spcAft>
                <a:spcPts val="0"/>
              </a:spcAft>
              <a:buSzPts val="1200"/>
              <a:buFont typeface="Arial"/>
              <a:buChar char="●"/>
            </a:pPr>
            <a:r>
              <a:rPr lang="en-US" sz="1200">
                <a:latin typeface="Arial"/>
                <a:ea typeface="Arial"/>
                <a:cs typeface="Arial"/>
                <a:sym typeface="Arial"/>
              </a:rPr>
              <a:t>Reactive Streams spec coordinated effort by many experts in streaming space incl. Lightbend, Red Hat, Netflix, Pivotal, and more.</a:t>
            </a:r>
            <a:endParaRPr sz="1200">
              <a:latin typeface="Arial"/>
              <a:ea typeface="Arial"/>
              <a:cs typeface="Arial"/>
              <a:sym typeface="Arial"/>
            </a:endParaRPr>
          </a:p>
        </p:txBody>
      </p:sp>
      <p:sp>
        <p:nvSpPr>
          <p:cNvPr id="192" name="Google Shape;192;g4475e83885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 Id="rId3"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Slide" showMasterSp="0">
  <p:cSld name="1_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2"/>
          <p:cNvSpPr txBox="1"/>
          <p:nvPr>
            <p:ph type="ctrTitle"/>
          </p:nvPr>
        </p:nvSpPr>
        <p:spPr>
          <a:xfrm>
            <a:off x="517708" y="714648"/>
            <a:ext cx="6858000" cy="762852"/>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chemeClr val="lt1"/>
              </a:buClr>
              <a:buSzPts val="3000"/>
              <a:buFont typeface="Source Sans Pro"/>
              <a:buNone/>
              <a:defRPr b="1" i="0" sz="30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 name="Google Shape;17;p2"/>
          <p:cNvSpPr txBox="1"/>
          <p:nvPr>
            <p:ph idx="1" type="subTitle"/>
          </p:nvPr>
        </p:nvSpPr>
        <p:spPr>
          <a:xfrm>
            <a:off x="517708" y="1592445"/>
            <a:ext cx="6858000" cy="578326"/>
          </a:xfrm>
          <a:prstGeom prst="rect">
            <a:avLst/>
          </a:prstGeom>
          <a:noFill/>
          <a:ln>
            <a:noFill/>
          </a:ln>
        </p:spPr>
        <p:txBody>
          <a:bodyPr anchorCtr="0" anchor="t" bIns="91425" lIns="91425" spcFirstLastPara="1" rIns="91425" wrap="square" tIns="91425"/>
          <a:lstStyle>
            <a:lvl1pPr lvl="0" marR="0" rtl="0" algn="l">
              <a:lnSpc>
                <a:spcPct val="90000"/>
              </a:lnSpc>
              <a:spcBef>
                <a:spcPts val="600"/>
              </a:spcBef>
              <a:spcAft>
                <a:spcPts val="0"/>
              </a:spcAft>
              <a:buClr>
                <a:srgbClr val="FF931D"/>
              </a:buClr>
              <a:buSzPts val="1800"/>
              <a:buFont typeface="Arial"/>
              <a:buNone/>
              <a:defRPr b="0" i="0" sz="1800" u="none" cap="none" strike="noStrike">
                <a:solidFill>
                  <a:schemeClr val="lt1"/>
                </a:solidFill>
                <a:latin typeface="Source Sans Pro"/>
                <a:ea typeface="Source Sans Pro"/>
                <a:cs typeface="Source Sans Pro"/>
                <a:sym typeface="Source Sans Pro"/>
              </a:defRPr>
            </a:lvl1pPr>
            <a:lvl2pPr lvl="1" marR="0" rtl="0" algn="ctr">
              <a:lnSpc>
                <a:spcPct val="90000"/>
              </a:lnSpc>
              <a:spcBef>
                <a:spcPts val="375"/>
              </a:spcBef>
              <a:spcAft>
                <a:spcPts val="0"/>
              </a:spcAft>
              <a:buClr>
                <a:srgbClr val="FF931D"/>
              </a:buClr>
              <a:buSzPts val="1500"/>
              <a:buFont typeface="Arial"/>
              <a:buNone/>
              <a:defRPr b="0" i="0" sz="1500" u="none" cap="none" strike="noStrike">
                <a:solidFill>
                  <a:schemeClr val="lt1"/>
                </a:solidFill>
                <a:latin typeface="Source Sans Pro"/>
                <a:ea typeface="Source Sans Pro"/>
                <a:cs typeface="Source Sans Pro"/>
                <a:sym typeface="Source Sans Pro"/>
              </a:defRPr>
            </a:lvl2pPr>
            <a:lvl3pPr lvl="2" marR="0" rtl="0" algn="ctr">
              <a:lnSpc>
                <a:spcPct val="90000"/>
              </a:lnSpc>
              <a:spcBef>
                <a:spcPts val="375"/>
              </a:spcBef>
              <a:spcAft>
                <a:spcPts val="0"/>
              </a:spcAft>
              <a:buClr>
                <a:srgbClr val="FF931D"/>
              </a:buClr>
              <a:buSzPts val="1350"/>
              <a:buFont typeface="Arial"/>
              <a:buNone/>
              <a:defRPr b="0" i="0" sz="1350" u="none" cap="none" strike="noStrike">
                <a:solidFill>
                  <a:schemeClr val="lt1"/>
                </a:solidFill>
                <a:latin typeface="Source Sans Pro"/>
                <a:ea typeface="Source Sans Pro"/>
                <a:cs typeface="Source Sans Pro"/>
                <a:sym typeface="Source Sans Pro"/>
              </a:defRPr>
            </a:lvl3pPr>
            <a:lvl4pPr lvl="3" marR="0" rtl="0" algn="ctr">
              <a:lnSpc>
                <a:spcPct val="90000"/>
              </a:lnSpc>
              <a:spcBef>
                <a:spcPts val="375"/>
              </a:spcBef>
              <a:spcAft>
                <a:spcPts val="0"/>
              </a:spcAft>
              <a:buClr>
                <a:srgbClr val="FF931D"/>
              </a:buClr>
              <a:buSzPts val="1200"/>
              <a:buFont typeface="Arial"/>
              <a:buNone/>
              <a:defRPr b="0" i="0" sz="1200" u="none" cap="none" strike="noStrike">
                <a:solidFill>
                  <a:schemeClr val="lt1"/>
                </a:solidFill>
                <a:latin typeface="Source Sans Pro"/>
                <a:ea typeface="Source Sans Pro"/>
                <a:cs typeface="Source Sans Pro"/>
                <a:sym typeface="Source Sans Pro"/>
              </a:defRPr>
            </a:lvl4pPr>
            <a:lvl5pPr lvl="4" marR="0" rtl="0" algn="ctr">
              <a:lnSpc>
                <a:spcPct val="90000"/>
              </a:lnSpc>
              <a:spcBef>
                <a:spcPts val="375"/>
              </a:spcBef>
              <a:spcAft>
                <a:spcPts val="0"/>
              </a:spcAft>
              <a:buClr>
                <a:srgbClr val="FF931D"/>
              </a:buClr>
              <a:buSzPts val="1200"/>
              <a:buFont typeface="Arial"/>
              <a:buNone/>
              <a:defRPr b="0" i="0" sz="1200" u="none" cap="none" strike="noStrike">
                <a:solidFill>
                  <a:schemeClr val="lt1"/>
                </a:solidFill>
                <a:latin typeface="Source Sans Pro"/>
                <a:ea typeface="Source Sans Pro"/>
                <a:cs typeface="Source Sans Pro"/>
                <a:sym typeface="Source Sans Pro"/>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pic>
        <p:nvPicPr>
          <p:cNvPr id="18" name="Google Shape;18;p2"/>
          <p:cNvPicPr preferRelativeResize="0"/>
          <p:nvPr/>
        </p:nvPicPr>
        <p:blipFill rotWithShape="1">
          <a:blip r:embed="rId3">
            <a:alphaModFix/>
          </a:blip>
          <a:srcRect b="0" l="0" r="0" t="0"/>
          <a:stretch/>
        </p:blipFill>
        <p:spPr>
          <a:xfrm>
            <a:off x="7507444" y="4729913"/>
            <a:ext cx="1353900" cy="288861"/>
          </a:xfrm>
          <a:prstGeom prst="rect">
            <a:avLst/>
          </a:prstGeom>
          <a:noFill/>
          <a:ln>
            <a:noFill/>
          </a:ln>
        </p:spPr>
      </p:pic>
      <p:sp>
        <p:nvSpPr>
          <p:cNvPr id="19" name="Google Shape;19;p2"/>
          <p:cNvSpPr txBox="1"/>
          <p:nvPr>
            <p:ph idx="2" type="body"/>
          </p:nvPr>
        </p:nvSpPr>
        <p:spPr>
          <a:xfrm>
            <a:off x="517525" y="2393794"/>
            <a:ext cx="2692400" cy="719293"/>
          </a:xfrm>
          <a:prstGeom prst="rect">
            <a:avLst/>
          </a:prstGeom>
          <a:noFill/>
          <a:ln>
            <a:noFill/>
          </a:ln>
        </p:spPr>
        <p:txBody>
          <a:bodyPr anchorCtr="0" anchor="t" bIns="91425" lIns="91425" spcFirstLastPara="1" rIns="91425" wrap="square" tIns="91425"/>
          <a:lstStyle>
            <a:lvl1pPr indent="-228600" lvl="0" marL="457200" marR="0" rtl="0" algn="l">
              <a:lnSpc>
                <a:spcPct val="90000"/>
              </a:lnSpc>
              <a:spcBef>
                <a:spcPts val="600"/>
              </a:spcBef>
              <a:spcAft>
                <a:spcPts val="0"/>
              </a:spcAft>
              <a:buClr>
                <a:srgbClr val="FF931D"/>
              </a:buClr>
              <a:buSzPts val="1400"/>
              <a:buFont typeface="Arial"/>
              <a:buNone/>
              <a:defRPr b="0" i="0" sz="1400" u="none" cap="none" strike="noStrike">
                <a:solidFill>
                  <a:schemeClr val="lt1"/>
                </a:solidFill>
                <a:latin typeface="Source Sans Pro"/>
                <a:ea typeface="Source Sans Pro"/>
                <a:cs typeface="Source Sans Pro"/>
                <a:sym typeface="Source Sans Pro"/>
              </a:defRPr>
            </a:lvl1pPr>
            <a:lvl2pPr indent="-228600" lvl="1" marL="914400" marR="0" rtl="0" algn="l">
              <a:lnSpc>
                <a:spcPct val="90000"/>
              </a:lnSpc>
              <a:spcBef>
                <a:spcPts val="375"/>
              </a:spcBef>
              <a:spcAft>
                <a:spcPts val="0"/>
              </a:spcAft>
              <a:buClr>
                <a:srgbClr val="FF931D"/>
              </a:buClr>
              <a:buSzPts val="1500"/>
              <a:buFont typeface="Arial"/>
              <a:buNone/>
              <a:defRPr b="0" i="0" sz="1500" u="none" cap="none" strike="noStrike">
                <a:solidFill>
                  <a:schemeClr val="lt1"/>
                </a:solidFill>
                <a:latin typeface="Source Sans Pro"/>
                <a:ea typeface="Source Sans Pro"/>
                <a:cs typeface="Source Sans Pro"/>
                <a:sym typeface="Source Sans Pro"/>
              </a:defRPr>
            </a:lvl2pPr>
            <a:lvl3pPr indent="-323850" lvl="2" marL="1371600" marR="0" rtl="0" algn="l">
              <a:lnSpc>
                <a:spcPct val="90000"/>
              </a:lnSpc>
              <a:spcBef>
                <a:spcPts val="375"/>
              </a:spcBef>
              <a:spcAft>
                <a:spcPts val="0"/>
              </a:spcAft>
              <a:buClr>
                <a:srgbClr val="FF931D"/>
              </a:buClr>
              <a:buSzPts val="1500"/>
              <a:buFont typeface="Arial"/>
              <a:buChar char="•"/>
              <a:defRPr b="0" i="0" sz="1500" u="none" cap="none" strike="noStrike">
                <a:solidFill>
                  <a:schemeClr val="lt1"/>
                </a:solidFill>
                <a:latin typeface="Source Sans Pro"/>
                <a:ea typeface="Source Sans Pro"/>
                <a:cs typeface="Source Sans Pro"/>
                <a:sym typeface="Source Sans Pro"/>
              </a:defRPr>
            </a:lvl3pPr>
            <a:lvl4pPr indent="-314325" lvl="3" marL="1828800" marR="0" rtl="0" algn="l">
              <a:lnSpc>
                <a:spcPct val="90000"/>
              </a:lnSpc>
              <a:spcBef>
                <a:spcPts val="375"/>
              </a:spcBef>
              <a:spcAft>
                <a:spcPts val="0"/>
              </a:spcAft>
              <a:buClr>
                <a:srgbClr val="FF931D"/>
              </a:buClr>
              <a:buSzPts val="1350"/>
              <a:buFont typeface="Arial"/>
              <a:buChar char="•"/>
              <a:defRPr b="0" i="0" sz="1350" u="none" cap="none" strike="noStrike">
                <a:solidFill>
                  <a:schemeClr val="lt1"/>
                </a:solidFill>
                <a:latin typeface="Source Sans Pro"/>
                <a:ea typeface="Source Sans Pro"/>
                <a:cs typeface="Source Sans Pro"/>
                <a:sym typeface="Source Sans Pro"/>
              </a:defRPr>
            </a:lvl4pPr>
            <a:lvl5pPr indent="-314325" lvl="4" marL="2286000" marR="0" rtl="0" algn="l">
              <a:lnSpc>
                <a:spcPct val="90000"/>
              </a:lnSpc>
              <a:spcBef>
                <a:spcPts val="375"/>
              </a:spcBef>
              <a:spcAft>
                <a:spcPts val="0"/>
              </a:spcAft>
              <a:buClr>
                <a:srgbClr val="FF931D"/>
              </a:buClr>
              <a:buSzPts val="1350"/>
              <a:buFont typeface="Arial"/>
              <a:buChar char="•"/>
              <a:defRPr b="0" i="0" sz="1350" u="none" cap="none" strike="noStrike">
                <a:solidFill>
                  <a:schemeClr val="lt1"/>
                </a:solidFill>
                <a:latin typeface="Source Sans Pro"/>
                <a:ea typeface="Source Sans Pro"/>
                <a:cs typeface="Source Sans Pro"/>
                <a:sym typeface="Source Sans Pr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Pattern" type="obj">
  <p:cSld name="OBJECT">
    <p:spTree>
      <p:nvGrpSpPr>
        <p:cNvPr id="20" name="Shape 20"/>
        <p:cNvGrpSpPr/>
        <p:nvPr/>
      </p:nvGrpSpPr>
      <p:grpSpPr>
        <a:xfrm>
          <a:off x="0" y="0"/>
          <a:ext cx="0" cy="0"/>
          <a:chOff x="0" y="0"/>
          <a:chExt cx="0" cy="0"/>
        </a:xfrm>
      </p:grpSpPr>
      <p:sp>
        <p:nvSpPr>
          <p:cNvPr id="21" name="Google Shape;21;p3"/>
          <p:cNvSpPr txBox="1"/>
          <p:nvPr>
            <p:ph type="title"/>
          </p:nvPr>
        </p:nvSpPr>
        <p:spPr>
          <a:xfrm>
            <a:off x="439048" y="230683"/>
            <a:ext cx="8265904" cy="5955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2800"/>
              <a:buFont typeface="Source Sans Pro"/>
              <a:buNone/>
              <a:defRPr b="1" i="0" sz="28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2" name="Google Shape;22;p3"/>
          <p:cNvSpPr txBox="1"/>
          <p:nvPr>
            <p:ph idx="1" type="body"/>
          </p:nvPr>
        </p:nvSpPr>
        <p:spPr>
          <a:xfrm>
            <a:off x="439048" y="1090591"/>
            <a:ext cx="8265904" cy="3439007"/>
          </a:xfrm>
          <a:prstGeom prst="rect">
            <a:avLst/>
          </a:prstGeom>
          <a:noFill/>
          <a:ln>
            <a:noFill/>
          </a:ln>
        </p:spPr>
        <p:txBody>
          <a:bodyPr anchorCtr="0" anchor="t" bIns="91425" lIns="91425" spcFirstLastPara="1" rIns="91425" wrap="square" tIns="91425"/>
          <a:lstStyle>
            <a:lvl1pPr indent="-330200" lvl="0" marL="457200" marR="0" rtl="0" algn="l">
              <a:lnSpc>
                <a:spcPct val="90000"/>
              </a:lnSpc>
              <a:spcBef>
                <a:spcPts val="600"/>
              </a:spcBef>
              <a:spcAft>
                <a:spcPts val="0"/>
              </a:spcAft>
              <a:buClr>
                <a:srgbClr val="FF931D"/>
              </a:buClr>
              <a:buSzPts val="1600"/>
              <a:buFont typeface="Arial"/>
              <a:buChar char="•"/>
              <a:defRPr b="0" i="0" sz="1600" u="none" cap="none" strike="noStrike">
                <a:solidFill>
                  <a:schemeClr val="lt1"/>
                </a:solidFill>
                <a:latin typeface="Source Sans Pro"/>
                <a:ea typeface="Source Sans Pro"/>
                <a:cs typeface="Source Sans Pro"/>
                <a:sym typeface="Source Sans Pro"/>
              </a:defRPr>
            </a:lvl1pPr>
            <a:lvl2pPr indent="-323850" lvl="1" marL="914400" marR="0" rtl="0" algn="l">
              <a:lnSpc>
                <a:spcPct val="90000"/>
              </a:lnSpc>
              <a:spcBef>
                <a:spcPts val="375"/>
              </a:spcBef>
              <a:spcAft>
                <a:spcPts val="0"/>
              </a:spcAft>
              <a:buClr>
                <a:srgbClr val="FF931D"/>
              </a:buClr>
              <a:buSzPts val="1500"/>
              <a:buFont typeface="Arial"/>
              <a:buChar char="•"/>
              <a:defRPr b="0" i="0" sz="1500" u="none" cap="none" strike="noStrike">
                <a:solidFill>
                  <a:schemeClr val="lt1"/>
                </a:solidFill>
                <a:latin typeface="Source Sans Pro"/>
                <a:ea typeface="Source Sans Pro"/>
                <a:cs typeface="Source Sans Pro"/>
                <a:sym typeface="Source Sans Pro"/>
              </a:defRPr>
            </a:lvl2pPr>
            <a:lvl3pPr indent="-323850" lvl="2" marL="1371600" marR="0" rtl="0" algn="l">
              <a:lnSpc>
                <a:spcPct val="90000"/>
              </a:lnSpc>
              <a:spcBef>
                <a:spcPts val="375"/>
              </a:spcBef>
              <a:spcAft>
                <a:spcPts val="0"/>
              </a:spcAft>
              <a:buClr>
                <a:srgbClr val="FF931D"/>
              </a:buClr>
              <a:buSzPts val="1500"/>
              <a:buFont typeface="Arial"/>
              <a:buChar char="•"/>
              <a:defRPr b="0" i="0" sz="1500" u="none" cap="none" strike="noStrike">
                <a:solidFill>
                  <a:schemeClr val="lt1"/>
                </a:solidFill>
                <a:latin typeface="Source Sans Pro"/>
                <a:ea typeface="Source Sans Pro"/>
                <a:cs typeface="Source Sans Pro"/>
                <a:sym typeface="Source Sans Pro"/>
              </a:defRPr>
            </a:lvl3pPr>
            <a:lvl4pPr indent="-314325" lvl="3" marL="1828800" marR="0" rtl="0" algn="l">
              <a:lnSpc>
                <a:spcPct val="90000"/>
              </a:lnSpc>
              <a:spcBef>
                <a:spcPts val="375"/>
              </a:spcBef>
              <a:spcAft>
                <a:spcPts val="0"/>
              </a:spcAft>
              <a:buClr>
                <a:srgbClr val="FF931D"/>
              </a:buClr>
              <a:buSzPts val="1350"/>
              <a:buFont typeface="Arial"/>
              <a:buChar char="•"/>
              <a:defRPr b="0" i="0" sz="1350" u="none" cap="none" strike="noStrike">
                <a:solidFill>
                  <a:schemeClr val="lt1"/>
                </a:solidFill>
                <a:latin typeface="Source Sans Pro"/>
                <a:ea typeface="Source Sans Pro"/>
                <a:cs typeface="Source Sans Pro"/>
                <a:sym typeface="Source Sans Pro"/>
              </a:defRPr>
            </a:lvl4pPr>
            <a:lvl5pPr indent="-314325" lvl="4" marL="2286000" marR="0" rtl="0" algn="l">
              <a:lnSpc>
                <a:spcPct val="90000"/>
              </a:lnSpc>
              <a:spcBef>
                <a:spcPts val="375"/>
              </a:spcBef>
              <a:spcAft>
                <a:spcPts val="0"/>
              </a:spcAft>
              <a:buClr>
                <a:srgbClr val="FF931D"/>
              </a:buClr>
              <a:buSzPts val="1350"/>
              <a:buFont typeface="Arial"/>
              <a:buChar char="•"/>
              <a:defRPr b="0" i="0" sz="1350" u="none" cap="none" strike="noStrike">
                <a:solidFill>
                  <a:schemeClr val="lt1"/>
                </a:solidFill>
                <a:latin typeface="Source Sans Pro"/>
                <a:ea typeface="Source Sans Pro"/>
                <a:cs typeface="Source Sans Pro"/>
                <a:sym typeface="Source Sans Pr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23" name="Google Shape;23;p3"/>
          <p:cNvSpPr txBox="1"/>
          <p:nvPr>
            <p:ph idx="12" type="sldNum"/>
          </p:nvPr>
        </p:nvSpPr>
        <p:spPr>
          <a:xfrm>
            <a:off x="6647550" y="4767263"/>
            <a:ext cx="2057400" cy="273844"/>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showMasterSp="0" type="title">
  <p:cSld name="TITLE">
    <p:bg>
      <p:bgPr>
        <a:solidFill>
          <a:srgbClr val="1A84AD"/>
        </a:solidFill>
      </p:bgPr>
    </p:bg>
    <p:spTree>
      <p:nvGrpSpPr>
        <p:cNvPr id="24" name="Shape 24"/>
        <p:cNvGrpSpPr/>
        <p:nvPr/>
      </p:nvGrpSpPr>
      <p:grpSpPr>
        <a:xfrm>
          <a:off x="0" y="0"/>
          <a:ext cx="0" cy="0"/>
          <a:chOff x="0" y="0"/>
          <a:chExt cx="0" cy="0"/>
        </a:xfrm>
      </p:grpSpPr>
      <p:pic>
        <p:nvPicPr>
          <p:cNvPr id="25" name="Google Shape;25;p4"/>
          <p:cNvPicPr preferRelativeResize="0"/>
          <p:nvPr/>
        </p:nvPicPr>
        <p:blipFill rotWithShape="1">
          <a:blip r:embed="rId2">
            <a:alphaModFix amt="20000"/>
          </a:blip>
          <a:srcRect b="0" l="0" r="0" t="0"/>
          <a:stretch/>
        </p:blipFill>
        <p:spPr>
          <a:xfrm>
            <a:off x="0" y="12700"/>
            <a:ext cx="9144000" cy="5130800"/>
          </a:xfrm>
          <a:prstGeom prst="rect">
            <a:avLst/>
          </a:prstGeom>
          <a:noFill/>
          <a:ln>
            <a:noFill/>
          </a:ln>
        </p:spPr>
      </p:pic>
      <p:sp>
        <p:nvSpPr>
          <p:cNvPr id="26" name="Google Shape;26;p4"/>
          <p:cNvSpPr txBox="1"/>
          <p:nvPr>
            <p:ph type="ctrTitle"/>
          </p:nvPr>
        </p:nvSpPr>
        <p:spPr>
          <a:xfrm>
            <a:off x="517708" y="965660"/>
            <a:ext cx="6858000" cy="762852"/>
          </a:xfrm>
          <a:prstGeom prst="rect">
            <a:avLst/>
          </a:prstGeom>
          <a:noFill/>
          <a:ln>
            <a:noFill/>
          </a:ln>
        </p:spPr>
        <p:txBody>
          <a:bodyPr anchorCtr="0" anchor="t" bIns="91425" lIns="91425" spcFirstLastPara="1" rIns="91425" wrap="square" tIns="91425"/>
          <a:lstStyle>
            <a:lvl1pPr lvl="0" marR="0" rtl="0" algn="l">
              <a:lnSpc>
                <a:spcPct val="90000"/>
              </a:lnSpc>
              <a:spcBef>
                <a:spcPts val="0"/>
              </a:spcBef>
              <a:spcAft>
                <a:spcPts val="0"/>
              </a:spcAft>
              <a:buClr>
                <a:schemeClr val="lt1"/>
              </a:buClr>
              <a:buSzPts val="3000"/>
              <a:buFont typeface="Source Sans Pro"/>
              <a:buNone/>
              <a:defRPr b="1" i="0" sz="30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Google Shape;27;p4"/>
          <p:cNvSpPr txBox="1"/>
          <p:nvPr>
            <p:ph idx="1" type="subTitle"/>
          </p:nvPr>
        </p:nvSpPr>
        <p:spPr>
          <a:xfrm>
            <a:off x="517708" y="1843457"/>
            <a:ext cx="6858000" cy="1241822"/>
          </a:xfrm>
          <a:prstGeom prst="rect">
            <a:avLst/>
          </a:prstGeom>
          <a:noFill/>
          <a:ln>
            <a:noFill/>
          </a:ln>
        </p:spPr>
        <p:txBody>
          <a:bodyPr anchorCtr="0" anchor="t" bIns="91425" lIns="91425" spcFirstLastPara="1" rIns="91425" wrap="square" tIns="91425"/>
          <a:lstStyle>
            <a:lvl1pPr lvl="0" marR="0" rtl="0" algn="l">
              <a:lnSpc>
                <a:spcPct val="90000"/>
              </a:lnSpc>
              <a:spcBef>
                <a:spcPts val="600"/>
              </a:spcBef>
              <a:spcAft>
                <a:spcPts val="0"/>
              </a:spcAft>
              <a:buClr>
                <a:srgbClr val="FF931D"/>
              </a:buClr>
              <a:buSzPts val="1500"/>
              <a:buFont typeface="Arial"/>
              <a:buNone/>
              <a:defRPr b="0" i="0" sz="1500" u="none" cap="none" strike="noStrike">
                <a:solidFill>
                  <a:schemeClr val="lt1"/>
                </a:solidFill>
                <a:latin typeface="Source Sans Pro"/>
                <a:ea typeface="Source Sans Pro"/>
                <a:cs typeface="Source Sans Pro"/>
                <a:sym typeface="Source Sans Pro"/>
              </a:defRPr>
            </a:lvl1pPr>
            <a:lvl2pPr lvl="1" marR="0" rtl="0" algn="ctr">
              <a:lnSpc>
                <a:spcPct val="90000"/>
              </a:lnSpc>
              <a:spcBef>
                <a:spcPts val="375"/>
              </a:spcBef>
              <a:spcAft>
                <a:spcPts val="0"/>
              </a:spcAft>
              <a:buClr>
                <a:srgbClr val="FF931D"/>
              </a:buClr>
              <a:buSzPts val="1500"/>
              <a:buFont typeface="Arial"/>
              <a:buNone/>
              <a:defRPr b="0" i="0" sz="1500" u="none" cap="none" strike="noStrike">
                <a:solidFill>
                  <a:schemeClr val="lt1"/>
                </a:solidFill>
                <a:latin typeface="Source Sans Pro"/>
                <a:ea typeface="Source Sans Pro"/>
                <a:cs typeface="Source Sans Pro"/>
                <a:sym typeface="Source Sans Pro"/>
              </a:defRPr>
            </a:lvl2pPr>
            <a:lvl3pPr lvl="2" marR="0" rtl="0" algn="ctr">
              <a:lnSpc>
                <a:spcPct val="90000"/>
              </a:lnSpc>
              <a:spcBef>
                <a:spcPts val="375"/>
              </a:spcBef>
              <a:spcAft>
                <a:spcPts val="0"/>
              </a:spcAft>
              <a:buClr>
                <a:srgbClr val="FF931D"/>
              </a:buClr>
              <a:buSzPts val="1350"/>
              <a:buFont typeface="Arial"/>
              <a:buNone/>
              <a:defRPr b="0" i="0" sz="1350" u="none" cap="none" strike="noStrike">
                <a:solidFill>
                  <a:schemeClr val="lt1"/>
                </a:solidFill>
                <a:latin typeface="Source Sans Pro"/>
                <a:ea typeface="Source Sans Pro"/>
                <a:cs typeface="Source Sans Pro"/>
                <a:sym typeface="Source Sans Pro"/>
              </a:defRPr>
            </a:lvl3pPr>
            <a:lvl4pPr lvl="3" marR="0" rtl="0" algn="ctr">
              <a:lnSpc>
                <a:spcPct val="90000"/>
              </a:lnSpc>
              <a:spcBef>
                <a:spcPts val="375"/>
              </a:spcBef>
              <a:spcAft>
                <a:spcPts val="0"/>
              </a:spcAft>
              <a:buClr>
                <a:srgbClr val="FF931D"/>
              </a:buClr>
              <a:buSzPts val="1200"/>
              <a:buFont typeface="Arial"/>
              <a:buNone/>
              <a:defRPr b="0" i="0" sz="1200" u="none" cap="none" strike="noStrike">
                <a:solidFill>
                  <a:schemeClr val="lt1"/>
                </a:solidFill>
                <a:latin typeface="Source Sans Pro"/>
                <a:ea typeface="Source Sans Pro"/>
                <a:cs typeface="Source Sans Pro"/>
                <a:sym typeface="Source Sans Pro"/>
              </a:defRPr>
            </a:lvl4pPr>
            <a:lvl5pPr lvl="4" marR="0" rtl="0" algn="ctr">
              <a:lnSpc>
                <a:spcPct val="90000"/>
              </a:lnSpc>
              <a:spcBef>
                <a:spcPts val="375"/>
              </a:spcBef>
              <a:spcAft>
                <a:spcPts val="0"/>
              </a:spcAft>
              <a:buClr>
                <a:srgbClr val="FF931D"/>
              </a:buClr>
              <a:buSzPts val="1200"/>
              <a:buFont typeface="Arial"/>
              <a:buNone/>
              <a:defRPr b="0" i="0" sz="1200" u="none" cap="none" strike="noStrike">
                <a:solidFill>
                  <a:schemeClr val="lt1"/>
                </a:solidFill>
                <a:latin typeface="Source Sans Pro"/>
                <a:ea typeface="Source Sans Pro"/>
                <a:cs typeface="Source Sans Pro"/>
                <a:sym typeface="Source Sans Pro"/>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sp>
        <p:nvSpPr>
          <p:cNvPr id="28" name="Google Shape;28;p4"/>
          <p:cNvSpPr/>
          <p:nvPr/>
        </p:nvSpPr>
        <p:spPr>
          <a:xfrm>
            <a:off x="0" y="4656221"/>
            <a:ext cx="9144000" cy="48727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29" name="Google Shape;29;p4"/>
          <p:cNvPicPr preferRelativeResize="0"/>
          <p:nvPr/>
        </p:nvPicPr>
        <p:blipFill rotWithShape="1">
          <a:blip r:embed="rId3">
            <a:alphaModFix/>
          </a:blip>
          <a:srcRect b="0" l="0" r="0" t="0"/>
          <a:stretch/>
        </p:blipFill>
        <p:spPr>
          <a:xfrm>
            <a:off x="439048" y="4786951"/>
            <a:ext cx="1048954" cy="22379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White with Gray Footer" showMasterSp="0">
  <p:cSld name="Title and Content White with Gray Footer">
    <p:bg>
      <p:bgPr>
        <a:solidFill>
          <a:schemeClr val="lt1"/>
        </a:solidFill>
      </p:bgPr>
    </p:bg>
    <p:spTree>
      <p:nvGrpSpPr>
        <p:cNvPr id="30" name="Shape 30"/>
        <p:cNvGrpSpPr/>
        <p:nvPr/>
      </p:nvGrpSpPr>
      <p:grpSpPr>
        <a:xfrm>
          <a:off x="0" y="0"/>
          <a:ext cx="0" cy="0"/>
          <a:chOff x="0" y="0"/>
          <a:chExt cx="0" cy="0"/>
        </a:xfrm>
      </p:grpSpPr>
      <p:sp>
        <p:nvSpPr>
          <p:cNvPr id="31" name="Google Shape;31;p5"/>
          <p:cNvSpPr/>
          <p:nvPr/>
        </p:nvSpPr>
        <p:spPr>
          <a:xfrm>
            <a:off x="0" y="4656221"/>
            <a:ext cx="9144000" cy="487279"/>
          </a:xfrm>
          <a:prstGeom prst="rect">
            <a:avLst/>
          </a:prstGeom>
          <a:solidFill>
            <a:srgbClr val="152D37"/>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2" name="Google Shape;32;p5"/>
          <p:cNvSpPr txBox="1"/>
          <p:nvPr>
            <p:ph type="title"/>
          </p:nvPr>
        </p:nvSpPr>
        <p:spPr>
          <a:xfrm>
            <a:off x="439048" y="230683"/>
            <a:ext cx="8265904" cy="5955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152D36"/>
              </a:buClr>
              <a:buSzPts val="2800"/>
              <a:buFont typeface="Source Sans Pro"/>
              <a:buNone/>
              <a:defRPr b="1" i="0" sz="2800" u="none" cap="none" strike="noStrike">
                <a:solidFill>
                  <a:srgbClr val="152D36"/>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Google Shape;33;p5"/>
          <p:cNvSpPr txBox="1"/>
          <p:nvPr>
            <p:ph idx="1" type="body"/>
          </p:nvPr>
        </p:nvSpPr>
        <p:spPr>
          <a:xfrm>
            <a:off x="439048" y="1090591"/>
            <a:ext cx="8265904" cy="3439007"/>
          </a:xfrm>
          <a:prstGeom prst="rect">
            <a:avLst/>
          </a:prstGeom>
          <a:noFill/>
          <a:ln>
            <a:noFill/>
          </a:ln>
        </p:spPr>
        <p:txBody>
          <a:bodyPr anchorCtr="0" anchor="t" bIns="91425" lIns="91425" spcFirstLastPara="1" rIns="91425" wrap="square" tIns="91425"/>
          <a:lstStyle>
            <a:lvl1pPr indent="-330200" lvl="0" marL="457200" marR="0" rtl="0" algn="l">
              <a:lnSpc>
                <a:spcPct val="90000"/>
              </a:lnSpc>
              <a:spcBef>
                <a:spcPts val="600"/>
              </a:spcBef>
              <a:spcAft>
                <a:spcPts val="0"/>
              </a:spcAft>
              <a:buClr>
                <a:srgbClr val="FF931D"/>
              </a:buClr>
              <a:buSzPts val="1600"/>
              <a:buFont typeface="Arial"/>
              <a:buChar char="•"/>
              <a:defRPr b="0" i="0" sz="1600" u="none" cap="none" strike="noStrike">
                <a:solidFill>
                  <a:srgbClr val="152D36"/>
                </a:solidFill>
                <a:latin typeface="Source Sans Pro"/>
                <a:ea typeface="Source Sans Pro"/>
                <a:cs typeface="Source Sans Pro"/>
                <a:sym typeface="Source Sans Pro"/>
              </a:defRPr>
            </a:lvl1pPr>
            <a:lvl2pPr indent="-317500" lvl="1" marL="914400" marR="0" rtl="0" algn="l">
              <a:lnSpc>
                <a:spcPct val="90000"/>
              </a:lnSpc>
              <a:spcBef>
                <a:spcPts val="375"/>
              </a:spcBef>
              <a:spcAft>
                <a:spcPts val="0"/>
              </a:spcAft>
              <a:buClr>
                <a:srgbClr val="FF931D"/>
              </a:buClr>
              <a:buSzPts val="1400"/>
              <a:buFont typeface="Arial"/>
              <a:buChar char="•"/>
              <a:defRPr b="0" i="0" sz="1400" u="none" cap="none" strike="noStrike">
                <a:solidFill>
                  <a:srgbClr val="152D36"/>
                </a:solidFill>
                <a:latin typeface="Source Sans Pro"/>
                <a:ea typeface="Source Sans Pro"/>
                <a:cs typeface="Source Sans Pro"/>
                <a:sym typeface="Source Sans Pro"/>
              </a:defRPr>
            </a:lvl2pPr>
            <a:lvl3pPr indent="-317500" lvl="2" marL="1371600" marR="0" rtl="0" algn="l">
              <a:lnSpc>
                <a:spcPct val="90000"/>
              </a:lnSpc>
              <a:spcBef>
                <a:spcPts val="375"/>
              </a:spcBef>
              <a:spcAft>
                <a:spcPts val="0"/>
              </a:spcAft>
              <a:buClr>
                <a:srgbClr val="FF931D"/>
              </a:buClr>
              <a:buSzPts val="1400"/>
              <a:buFont typeface="Arial"/>
              <a:buChar char="•"/>
              <a:defRPr b="0" i="0" sz="1400" u="none" cap="none" strike="noStrike">
                <a:solidFill>
                  <a:srgbClr val="152D36"/>
                </a:solidFill>
                <a:latin typeface="Source Sans Pro"/>
                <a:ea typeface="Source Sans Pro"/>
                <a:cs typeface="Source Sans Pro"/>
                <a:sym typeface="Source Sans Pro"/>
              </a:defRPr>
            </a:lvl3pPr>
            <a:lvl4pPr indent="-317500" lvl="3" marL="1828800" marR="0" rtl="0" algn="l">
              <a:lnSpc>
                <a:spcPct val="90000"/>
              </a:lnSpc>
              <a:spcBef>
                <a:spcPts val="375"/>
              </a:spcBef>
              <a:spcAft>
                <a:spcPts val="0"/>
              </a:spcAft>
              <a:buClr>
                <a:srgbClr val="FF931D"/>
              </a:buClr>
              <a:buSzPts val="1400"/>
              <a:buFont typeface="Arial"/>
              <a:buChar char="•"/>
              <a:defRPr b="0" i="0" sz="1400" u="none" cap="none" strike="noStrike">
                <a:solidFill>
                  <a:srgbClr val="152D36"/>
                </a:solidFill>
                <a:latin typeface="Source Sans Pro"/>
                <a:ea typeface="Source Sans Pro"/>
                <a:cs typeface="Source Sans Pro"/>
                <a:sym typeface="Source Sans Pro"/>
              </a:defRPr>
            </a:lvl4pPr>
            <a:lvl5pPr indent="-317500" lvl="4" marL="2286000" marR="0" rtl="0" algn="l">
              <a:lnSpc>
                <a:spcPct val="90000"/>
              </a:lnSpc>
              <a:spcBef>
                <a:spcPts val="375"/>
              </a:spcBef>
              <a:spcAft>
                <a:spcPts val="0"/>
              </a:spcAft>
              <a:buClr>
                <a:srgbClr val="FF931D"/>
              </a:buClr>
              <a:buSzPts val="1400"/>
              <a:buFont typeface="Arial"/>
              <a:buChar char="•"/>
              <a:defRPr b="0" i="0" sz="1400" u="none" cap="none" strike="noStrike">
                <a:solidFill>
                  <a:srgbClr val="152D36"/>
                </a:solidFill>
                <a:latin typeface="Source Sans Pro"/>
                <a:ea typeface="Source Sans Pro"/>
                <a:cs typeface="Source Sans Pro"/>
                <a:sym typeface="Source Sans Pr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34" name="Google Shape;34;p5"/>
          <p:cNvSpPr txBox="1"/>
          <p:nvPr>
            <p:ph idx="12" type="sldNum"/>
          </p:nvPr>
        </p:nvSpPr>
        <p:spPr>
          <a:xfrm>
            <a:off x="6647550" y="4767263"/>
            <a:ext cx="2057400" cy="273844"/>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pic>
        <p:nvPicPr>
          <p:cNvPr descr="lightbend_color-reverse.png" id="35" name="Google Shape;35;p5"/>
          <p:cNvPicPr preferRelativeResize="0"/>
          <p:nvPr/>
        </p:nvPicPr>
        <p:blipFill rotWithShape="1">
          <a:blip r:embed="rId2">
            <a:alphaModFix/>
          </a:blip>
          <a:srcRect b="0" l="0" r="0" t="0"/>
          <a:stretch/>
        </p:blipFill>
        <p:spPr>
          <a:xfrm>
            <a:off x="439048" y="4786951"/>
            <a:ext cx="1048954" cy="2238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White with Orange Footer" showMasterSp="0">
  <p:cSld name="Title and Content White with Orange Footer">
    <p:bg>
      <p:bgPr>
        <a:solidFill>
          <a:schemeClr val="lt1"/>
        </a:solidFill>
      </p:bgPr>
    </p:bg>
    <p:spTree>
      <p:nvGrpSpPr>
        <p:cNvPr id="36" name="Shape 36"/>
        <p:cNvGrpSpPr/>
        <p:nvPr/>
      </p:nvGrpSpPr>
      <p:grpSpPr>
        <a:xfrm>
          <a:off x="0" y="0"/>
          <a:ext cx="0" cy="0"/>
          <a:chOff x="0" y="0"/>
          <a:chExt cx="0" cy="0"/>
        </a:xfrm>
      </p:grpSpPr>
      <p:sp>
        <p:nvSpPr>
          <p:cNvPr id="37" name="Google Shape;37;p6"/>
          <p:cNvSpPr/>
          <p:nvPr/>
        </p:nvSpPr>
        <p:spPr>
          <a:xfrm>
            <a:off x="0" y="4656221"/>
            <a:ext cx="9144000" cy="487279"/>
          </a:xfrm>
          <a:prstGeom prst="rect">
            <a:avLst/>
          </a:prstGeom>
          <a:solidFill>
            <a:srgbClr val="F47B00"/>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pic>
        <p:nvPicPr>
          <p:cNvPr id="38" name="Google Shape;38;p6"/>
          <p:cNvPicPr preferRelativeResize="0"/>
          <p:nvPr/>
        </p:nvPicPr>
        <p:blipFill rotWithShape="1">
          <a:blip r:embed="rId2">
            <a:alphaModFix/>
          </a:blip>
          <a:srcRect b="0" l="0" r="0" t="0"/>
          <a:stretch/>
        </p:blipFill>
        <p:spPr>
          <a:xfrm>
            <a:off x="439048" y="4789681"/>
            <a:ext cx="1048703" cy="223800"/>
          </a:xfrm>
          <a:prstGeom prst="rect">
            <a:avLst/>
          </a:prstGeom>
          <a:noFill/>
          <a:ln>
            <a:noFill/>
          </a:ln>
        </p:spPr>
      </p:pic>
      <p:sp>
        <p:nvSpPr>
          <p:cNvPr id="39" name="Google Shape;39;p6"/>
          <p:cNvSpPr txBox="1"/>
          <p:nvPr>
            <p:ph type="title"/>
          </p:nvPr>
        </p:nvSpPr>
        <p:spPr>
          <a:xfrm>
            <a:off x="439048" y="230683"/>
            <a:ext cx="8265904" cy="5955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152D36"/>
              </a:buClr>
              <a:buSzPts val="2800"/>
              <a:buFont typeface="Source Sans Pro"/>
              <a:buNone/>
              <a:defRPr b="1" i="0" sz="2800" u="none" cap="none" strike="noStrike">
                <a:solidFill>
                  <a:srgbClr val="152D36"/>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6"/>
          <p:cNvSpPr txBox="1"/>
          <p:nvPr>
            <p:ph idx="1" type="body"/>
          </p:nvPr>
        </p:nvSpPr>
        <p:spPr>
          <a:xfrm>
            <a:off x="439048" y="1090591"/>
            <a:ext cx="8265904" cy="3439007"/>
          </a:xfrm>
          <a:prstGeom prst="rect">
            <a:avLst/>
          </a:prstGeom>
          <a:noFill/>
          <a:ln>
            <a:noFill/>
          </a:ln>
        </p:spPr>
        <p:txBody>
          <a:bodyPr anchorCtr="0" anchor="t" bIns="91425" lIns="91425" spcFirstLastPara="1" rIns="91425" wrap="square" tIns="91425"/>
          <a:lstStyle>
            <a:lvl1pPr indent="-330200" lvl="0" marL="457200" marR="0" rtl="0" algn="l">
              <a:lnSpc>
                <a:spcPct val="90000"/>
              </a:lnSpc>
              <a:spcBef>
                <a:spcPts val="600"/>
              </a:spcBef>
              <a:spcAft>
                <a:spcPts val="0"/>
              </a:spcAft>
              <a:buClr>
                <a:srgbClr val="FF931D"/>
              </a:buClr>
              <a:buSzPts val="1600"/>
              <a:buFont typeface="Arial"/>
              <a:buChar char="•"/>
              <a:defRPr b="0" i="0" sz="1600" u="none" cap="none" strike="noStrike">
                <a:solidFill>
                  <a:srgbClr val="152D36"/>
                </a:solidFill>
                <a:latin typeface="Source Sans Pro"/>
                <a:ea typeface="Source Sans Pro"/>
                <a:cs typeface="Source Sans Pro"/>
                <a:sym typeface="Source Sans Pro"/>
              </a:defRPr>
            </a:lvl1pPr>
            <a:lvl2pPr indent="-323850" lvl="1" marL="914400" marR="0" rtl="0" algn="l">
              <a:lnSpc>
                <a:spcPct val="90000"/>
              </a:lnSpc>
              <a:spcBef>
                <a:spcPts val="375"/>
              </a:spcBef>
              <a:spcAft>
                <a:spcPts val="0"/>
              </a:spcAft>
              <a:buClr>
                <a:srgbClr val="FF931D"/>
              </a:buClr>
              <a:buSzPts val="1500"/>
              <a:buFont typeface="Arial"/>
              <a:buChar char="•"/>
              <a:defRPr b="0" i="0" sz="1500" u="none" cap="none" strike="noStrike">
                <a:solidFill>
                  <a:srgbClr val="152D36"/>
                </a:solidFill>
                <a:latin typeface="Source Sans Pro"/>
                <a:ea typeface="Source Sans Pro"/>
                <a:cs typeface="Source Sans Pro"/>
                <a:sym typeface="Source Sans Pro"/>
              </a:defRPr>
            </a:lvl2pPr>
            <a:lvl3pPr indent="-323850" lvl="2" marL="1371600" marR="0" rtl="0" algn="l">
              <a:lnSpc>
                <a:spcPct val="90000"/>
              </a:lnSpc>
              <a:spcBef>
                <a:spcPts val="375"/>
              </a:spcBef>
              <a:spcAft>
                <a:spcPts val="0"/>
              </a:spcAft>
              <a:buClr>
                <a:srgbClr val="FF931D"/>
              </a:buClr>
              <a:buSzPts val="1500"/>
              <a:buFont typeface="Arial"/>
              <a:buChar char="•"/>
              <a:defRPr b="0" i="0" sz="1500" u="none" cap="none" strike="noStrike">
                <a:solidFill>
                  <a:srgbClr val="152D36"/>
                </a:solidFill>
                <a:latin typeface="Source Sans Pro"/>
                <a:ea typeface="Source Sans Pro"/>
                <a:cs typeface="Source Sans Pro"/>
                <a:sym typeface="Source Sans Pro"/>
              </a:defRPr>
            </a:lvl3pPr>
            <a:lvl4pPr indent="-314325" lvl="3" marL="1828800" marR="0" rtl="0" algn="l">
              <a:lnSpc>
                <a:spcPct val="90000"/>
              </a:lnSpc>
              <a:spcBef>
                <a:spcPts val="375"/>
              </a:spcBef>
              <a:spcAft>
                <a:spcPts val="0"/>
              </a:spcAft>
              <a:buClr>
                <a:srgbClr val="FF931D"/>
              </a:buClr>
              <a:buSzPts val="1350"/>
              <a:buFont typeface="Arial"/>
              <a:buChar char="•"/>
              <a:defRPr b="0" i="0" sz="1350" u="none" cap="none" strike="noStrike">
                <a:solidFill>
                  <a:srgbClr val="152D36"/>
                </a:solidFill>
                <a:latin typeface="Source Sans Pro"/>
                <a:ea typeface="Source Sans Pro"/>
                <a:cs typeface="Source Sans Pro"/>
                <a:sym typeface="Source Sans Pro"/>
              </a:defRPr>
            </a:lvl4pPr>
            <a:lvl5pPr indent="-314325" lvl="4" marL="2286000" marR="0" rtl="0" algn="l">
              <a:lnSpc>
                <a:spcPct val="90000"/>
              </a:lnSpc>
              <a:spcBef>
                <a:spcPts val="375"/>
              </a:spcBef>
              <a:spcAft>
                <a:spcPts val="0"/>
              </a:spcAft>
              <a:buClr>
                <a:srgbClr val="FF931D"/>
              </a:buClr>
              <a:buSzPts val="1350"/>
              <a:buFont typeface="Arial"/>
              <a:buChar char="•"/>
              <a:defRPr b="0" i="0" sz="1350" u="none" cap="none" strike="noStrike">
                <a:solidFill>
                  <a:srgbClr val="152D36"/>
                </a:solidFill>
                <a:latin typeface="Source Sans Pro"/>
                <a:ea typeface="Source Sans Pro"/>
                <a:cs typeface="Source Sans Pro"/>
                <a:sym typeface="Source Sans Pr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41" name="Google Shape;41;p6"/>
          <p:cNvSpPr txBox="1"/>
          <p:nvPr>
            <p:ph idx="12" type="sldNum"/>
          </p:nvPr>
        </p:nvSpPr>
        <p:spPr>
          <a:xfrm>
            <a:off x="6647550" y="4767263"/>
            <a:ext cx="2057400" cy="273844"/>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nd Page" showMasterSp="0">
  <p:cSld name="End Page">
    <p:bg>
      <p:bgPr>
        <a:solidFill>
          <a:srgbClr val="152D36"/>
        </a:solidFill>
      </p:bgPr>
    </p:bg>
    <p:spTree>
      <p:nvGrpSpPr>
        <p:cNvPr id="42" name="Shape 42"/>
        <p:cNvGrpSpPr/>
        <p:nvPr/>
      </p:nvGrpSpPr>
      <p:grpSpPr>
        <a:xfrm>
          <a:off x="0" y="0"/>
          <a:ext cx="0" cy="0"/>
          <a:chOff x="0" y="0"/>
          <a:chExt cx="0" cy="0"/>
        </a:xfrm>
      </p:grpSpPr>
      <p:pic>
        <p:nvPicPr>
          <p:cNvPr id="43" name="Google Shape;43;p7"/>
          <p:cNvPicPr preferRelativeResize="0"/>
          <p:nvPr/>
        </p:nvPicPr>
        <p:blipFill rotWithShape="1">
          <a:blip r:embed="rId2">
            <a:alphaModFix amt="40000"/>
          </a:blip>
          <a:srcRect b="0" l="0" r="0" t="0"/>
          <a:stretch/>
        </p:blipFill>
        <p:spPr>
          <a:xfrm>
            <a:off x="0" y="6350"/>
            <a:ext cx="9144000" cy="5130800"/>
          </a:xfrm>
          <a:prstGeom prst="rect">
            <a:avLst/>
          </a:prstGeom>
          <a:noFill/>
          <a:ln>
            <a:noFill/>
          </a:ln>
        </p:spPr>
      </p:pic>
      <p:sp>
        <p:nvSpPr>
          <p:cNvPr id="44" name="Google Shape;44;p7"/>
          <p:cNvSpPr txBox="1"/>
          <p:nvPr>
            <p:ph type="ctrTitle"/>
          </p:nvPr>
        </p:nvSpPr>
        <p:spPr>
          <a:xfrm>
            <a:off x="517708" y="1256765"/>
            <a:ext cx="6858000" cy="762852"/>
          </a:xfrm>
          <a:prstGeom prst="rect">
            <a:avLst/>
          </a:prstGeom>
          <a:noFill/>
          <a:ln>
            <a:noFill/>
          </a:ln>
        </p:spPr>
        <p:txBody>
          <a:bodyPr anchorCtr="0" anchor="b" bIns="91425" lIns="91425" spcFirstLastPara="1" rIns="91425" wrap="square" tIns="91425"/>
          <a:lstStyle>
            <a:lvl1pPr lvl="0" marR="0" rtl="0" algn="l">
              <a:lnSpc>
                <a:spcPct val="90000"/>
              </a:lnSpc>
              <a:spcBef>
                <a:spcPts val="0"/>
              </a:spcBef>
              <a:spcAft>
                <a:spcPts val="0"/>
              </a:spcAft>
              <a:buClr>
                <a:srgbClr val="FF941E"/>
              </a:buClr>
              <a:buSzPts val="3000"/>
              <a:buFont typeface="Source Sans Pro"/>
              <a:buNone/>
              <a:defRPr b="1" i="0" sz="3000" u="none" cap="none" strike="noStrike">
                <a:solidFill>
                  <a:srgbClr val="FF941E"/>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5" name="Google Shape;45;p7"/>
          <p:cNvSpPr txBox="1"/>
          <p:nvPr>
            <p:ph idx="1" type="subTitle"/>
          </p:nvPr>
        </p:nvSpPr>
        <p:spPr>
          <a:xfrm>
            <a:off x="517708" y="2283852"/>
            <a:ext cx="6858000" cy="1241822"/>
          </a:xfrm>
          <a:prstGeom prst="rect">
            <a:avLst/>
          </a:prstGeom>
          <a:noFill/>
          <a:ln>
            <a:noFill/>
          </a:ln>
        </p:spPr>
        <p:txBody>
          <a:bodyPr anchorCtr="0" anchor="t" bIns="91425" lIns="91425" spcFirstLastPara="1" rIns="91425" wrap="square" tIns="91425"/>
          <a:lstStyle>
            <a:lvl1pPr lvl="0" marR="0" rtl="0" algn="l">
              <a:lnSpc>
                <a:spcPct val="90000"/>
              </a:lnSpc>
              <a:spcBef>
                <a:spcPts val="600"/>
              </a:spcBef>
              <a:spcAft>
                <a:spcPts val="0"/>
              </a:spcAft>
              <a:buClr>
                <a:srgbClr val="FF931D"/>
              </a:buClr>
              <a:buSzPts val="1500"/>
              <a:buFont typeface="Arial"/>
              <a:buNone/>
              <a:defRPr b="0" i="0" sz="1500" u="none" cap="none" strike="noStrike">
                <a:solidFill>
                  <a:schemeClr val="lt1"/>
                </a:solidFill>
                <a:latin typeface="Source Sans Pro"/>
                <a:ea typeface="Source Sans Pro"/>
                <a:cs typeface="Source Sans Pro"/>
                <a:sym typeface="Source Sans Pro"/>
              </a:defRPr>
            </a:lvl1pPr>
            <a:lvl2pPr lvl="1" marR="0" rtl="0" algn="ctr">
              <a:lnSpc>
                <a:spcPct val="90000"/>
              </a:lnSpc>
              <a:spcBef>
                <a:spcPts val="375"/>
              </a:spcBef>
              <a:spcAft>
                <a:spcPts val="0"/>
              </a:spcAft>
              <a:buClr>
                <a:srgbClr val="FF931D"/>
              </a:buClr>
              <a:buSzPts val="1500"/>
              <a:buFont typeface="Arial"/>
              <a:buNone/>
              <a:defRPr b="0" i="0" sz="1500" u="none" cap="none" strike="noStrike">
                <a:solidFill>
                  <a:schemeClr val="lt1"/>
                </a:solidFill>
                <a:latin typeface="Source Sans Pro"/>
                <a:ea typeface="Source Sans Pro"/>
                <a:cs typeface="Source Sans Pro"/>
                <a:sym typeface="Source Sans Pro"/>
              </a:defRPr>
            </a:lvl2pPr>
            <a:lvl3pPr lvl="2" marR="0" rtl="0" algn="ctr">
              <a:lnSpc>
                <a:spcPct val="90000"/>
              </a:lnSpc>
              <a:spcBef>
                <a:spcPts val="375"/>
              </a:spcBef>
              <a:spcAft>
                <a:spcPts val="0"/>
              </a:spcAft>
              <a:buClr>
                <a:srgbClr val="FF931D"/>
              </a:buClr>
              <a:buSzPts val="1350"/>
              <a:buFont typeface="Arial"/>
              <a:buNone/>
              <a:defRPr b="0" i="0" sz="1350" u="none" cap="none" strike="noStrike">
                <a:solidFill>
                  <a:schemeClr val="lt1"/>
                </a:solidFill>
                <a:latin typeface="Source Sans Pro"/>
                <a:ea typeface="Source Sans Pro"/>
                <a:cs typeface="Source Sans Pro"/>
                <a:sym typeface="Source Sans Pro"/>
              </a:defRPr>
            </a:lvl3pPr>
            <a:lvl4pPr lvl="3" marR="0" rtl="0" algn="ctr">
              <a:lnSpc>
                <a:spcPct val="90000"/>
              </a:lnSpc>
              <a:spcBef>
                <a:spcPts val="375"/>
              </a:spcBef>
              <a:spcAft>
                <a:spcPts val="0"/>
              </a:spcAft>
              <a:buClr>
                <a:srgbClr val="FF931D"/>
              </a:buClr>
              <a:buSzPts val="1200"/>
              <a:buFont typeface="Arial"/>
              <a:buNone/>
              <a:defRPr b="0" i="0" sz="1200" u="none" cap="none" strike="noStrike">
                <a:solidFill>
                  <a:schemeClr val="lt1"/>
                </a:solidFill>
                <a:latin typeface="Source Sans Pro"/>
                <a:ea typeface="Source Sans Pro"/>
                <a:cs typeface="Source Sans Pro"/>
                <a:sym typeface="Source Sans Pro"/>
              </a:defRPr>
            </a:lvl4pPr>
            <a:lvl5pPr lvl="4" marR="0" rtl="0" algn="ctr">
              <a:lnSpc>
                <a:spcPct val="90000"/>
              </a:lnSpc>
              <a:spcBef>
                <a:spcPts val="375"/>
              </a:spcBef>
              <a:spcAft>
                <a:spcPts val="0"/>
              </a:spcAft>
              <a:buClr>
                <a:srgbClr val="FF931D"/>
              </a:buClr>
              <a:buSzPts val="1200"/>
              <a:buFont typeface="Arial"/>
              <a:buNone/>
              <a:defRPr b="0" i="0" sz="1200" u="none" cap="none" strike="noStrike">
                <a:solidFill>
                  <a:schemeClr val="lt1"/>
                </a:solidFill>
                <a:latin typeface="Source Sans Pro"/>
                <a:ea typeface="Source Sans Pro"/>
                <a:cs typeface="Source Sans Pro"/>
                <a:sym typeface="Source Sans Pro"/>
              </a:defRPr>
            </a:lvl5pPr>
            <a:lvl6pPr lvl="5"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6pPr>
            <a:lvl7pPr lvl="6"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7pPr>
            <a:lvl8pPr lvl="7"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8pPr>
            <a:lvl9pPr lvl="8" marR="0" rtl="0" algn="ctr">
              <a:lnSpc>
                <a:spcPct val="90000"/>
              </a:lnSpc>
              <a:spcBef>
                <a:spcPts val="375"/>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9pPr>
          </a:lstStyle>
          <a:p/>
        </p:txBody>
      </p:sp>
      <p:pic>
        <p:nvPicPr>
          <p:cNvPr descr="lightbend_color-reverse.png" id="46" name="Google Shape;46;p7"/>
          <p:cNvPicPr preferRelativeResize="0"/>
          <p:nvPr/>
        </p:nvPicPr>
        <p:blipFill rotWithShape="1">
          <a:blip r:embed="rId3">
            <a:alphaModFix/>
          </a:blip>
          <a:srcRect b="0" l="0" r="0" t="0"/>
          <a:stretch/>
        </p:blipFill>
        <p:spPr>
          <a:xfrm>
            <a:off x="517708" y="440824"/>
            <a:ext cx="1787941" cy="38146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Clean" showMasterSp="0">
  <p:cSld name="Title and Content Clean">
    <p:spTree>
      <p:nvGrpSpPr>
        <p:cNvPr id="47" name="Shape 47"/>
        <p:cNvGrpSpPr/>
        <p:nvPr/>
      </p:nvGrpSpPr>
      <p:grpSpPr>
        <a:xfrm>
          <a:off x="0" y="0"/>
          <a:ext cx="0" cy="0"/>
          <a:chOff x="0" y="0"/>
          <a:chExt cx="0" cy="0"/>
        </a:xfrm>
      </p:grpSpPr>
      <p:sp>
        <p:nvSpPr>
          <p:cNvPr id="48" name="Google Shape;48;p8"/>
          <p:cNvSpPr txBox="1"/>
          <p:nvPr>
            <p:ph type="title"/>
          </p:nvPr>
        </p:nvSpPr>
        <p:spPr>
          <a:xfrm>
            <a:off x="439048" y="230683"/>
            <a:ext cx="8265904" cy="5955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2800"/>
              <a:buFont typeface="Source Sans Pro"/>
              <a:buNone/>
              <a:defRPr b="1" i="0" sz="28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9" name="Google Shape;49;p8"/>
          <p:cNvSpPr txBox="1"/>
          <p:nvPr>
            <p:ph idx="1" type="body"/>
          </p:nvPr>
        </p:nvSpPr>
        <p:spPr>
          <a:xfrm>
            <a:off x="439048" y="1090591"/>
            <a:ext cx="8265904" cy="3439007"/>
          </a:xfrm>
          <a:prstGeom prst="rect">
            <a:avLst/>
          </a:prstGeom>
          <a:noFill/>
          <a:ln>
            <a:noFill/>
          </a:ln>
        </p:spPr>
        <p:txBody>
          <a:bodyPr anchorCtr="0" anchor="t" bIns="91425" lIns="91425" spcFirstLastPara="1" rIns="91425" wrap="square" tIns="91425"/>
          <a:lstStyle>
            <a:lvl1pPr indent="-330200" lvl="0" marL="457200" marR="0" rtl="0" algn="l">
              <a:lnSpc>
                <a:spcPct val="90000"/>
              </a:lnSpc>
              <a:spcBef>
                <a:spcPts val="600"/>
              </a:spcBef>
              <a:spcAft>
                <a:spcPts val="0"/>
              </a:spcAft>
              <a:buClr>
                <a:srgbClr val="FF931D"/>
              </a:buClr>
              <a:buSzPts val="1600"/>
              <a:buFont typeface="Arial"/>
              <a:buChar char="•"/>
              <a:defRPr b="0" i="0" sz="1600" u="none" cap="none" strike="noStrike">
                <a:solidFill>
                  <a:schemeClr val="lt1"/>
                </a:solidFill>
                <a:latin typeface="Source Sans Pro"/>
                <a:ea typeface="Source Sans Pro"/>
                <a:cs typeface="Source Sans Pro"/>
                <a:sym typeface="Source Sans Pro"/>
              </a:defRPr>
            </a:lvl1pPr>
            <a:lvl2pPr indent="-323850" lvl="1" marL="914400" marR="0" rtl="0" algn="l">
              <a:lnSpc>
                <a:spcPct val="90000"/>
              </a:lnSpc>
              <a:spcBef>
                <a:spcPts val="375"/>
              </a:spcBef>
              <a:spcAft>
                <a:spcPts val="0"/>
              </a:spcAft>
              <a:buClr>
                <a:srgbClr val="FF931D"/>
              </a:buClr>
              <a:buSzPts val="1500"/>
              <a:buFont typeface="Arial"/>
              <a:buChar char="•"/>
              <a:defRPr b="0" i="0" sz="1500" u="none" cap="none" strike="noStrike">
                <a:solidFill>
                  <a:schemeClr val="lt1"/>
                </a:solidFill>
                <a:latin typeface="Source Sans Pro"/>
                <a:ea typeface="Source Sans Pro"/>
                <a:cs typeface="Source Sans Pro"/>
                <a:sym typeface="Source Sans Pro"/>
              </a:defRPr>
            </a:lvl2pPr>
            <a:lvl3pPr indent="-323850" lvl="2" marL="1371600" marR="0" rtl="0" algn="l">
              <a:lnSpc>
                <a:spcPct val="90000"/>
              </a:lnSpc>
              <a:spcBef>
                <a:spcPts val="375"/>
              </a:spcBef>
              <a:spcAft>
                <a:spcPts val="0"/>
              </a:spcAft>
              <a:buClr>
                <a:srgbClr val="FF931D"/>
              </a:buClr>
              <a:buSzPts val="1500"/>
              <a:buFont typeface="Arial"/>
              <a:buChar char="•"/>
              <a:defRPr b="0" i="0" sz="1500" u="none" cap="none" strike="noStrike">
                <a:solidFill>
                  <a:schemeClr val="lt1"/>
                </a:solidFill>
                <a:latin typeface="Source Sans Pro"/>
                <a:ea typeface="Source Sans Pro"/>
                <a:cs typeface="Source Sans Pro"/>
                <a:sym typeface="Source Sans Pro"/>
              </a:defRPr>
            </a:lvl3pPr>
            <a:lvl4pPr indent="-314325" lvl="3" marL="1828800" marR="0" rtl="0" algn="l">
              <a:lnSpc>
                <a:spcPct val="90000"/>
              </a:lnSpc>
              <a:spcBef>
                <a:spcPts val="375"/>
              </a:spcBef>
              <a:spcAft>
                <a:spcPts val="0"/>
              </a:spcAft>
              <a:buClr>
                <a:srgbClr val="FF931D"/>
              </a:buClr>
              <a:buSzPts val="1350"/>
              <a:buFont typeface="Arial"/>
              <a:buChar char="•"/>
              <a:defRPr b="0" i="0" sz="1350" u="none" cap="none" strike="noStrike">
                <a:solidFill>
                  <a:schemeClr val="lt1"/>
                </a:solidFill>
                <a:latin typeface="Source Sans Pro"/>
                <a:ea typeface="Source Sans Pro"/>
                <a:cs typeface="Source Sans Pro"/>
                <a:sym typeface="Source Sans Pro"/>
              </a:defRPr>
            </a:lvl4pPr>
            <a:lvl5pPr indent="-314325" lvl="4" marL="2286000" marR="0" rtl="0" algn="l">
              <a:lnSpc>
                <a:spcPct val="90000"/>
              </a:lnSpc>
              <a:spcBef>
                <a:spcPts val="375"/>
              </a:spcBef>
              <a:spcAft>
                <a:spcPts val="0"/>
              </a:spcAft>
              <a:buClr>
                <a:srgbClr val="FF931D"/>
              </a:buClr>
              <a:buSzPts val="1350"/>
              <a:buFont typeface="Arial"/>
              <a:buChar char="•"/>
              <a:defRPr b="0" i="0" sz="1350" u="none" cap="none" strike="noStrike">
                <a:solidFill>
                  <a:schemeClr val="lt1"/>
                </a:solidFill>
                <a:latin typeface="Source Sans Pro"/>
                <a:ea typeface="Source Sans Pro"/>
                <a:cs typeface="Source Sans Pro"/>
                <a:sym typeface="Source Sans Pr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0" name="Google Shape;50;p8"/>
          <p:cNvSpPr txBox="1"/>
          <p:nvPr>
            <p:ph idx="12" type="sldNum"/>
          </p:nvPr>
        </p:nvSpPr>
        <p:spPr>
          <a:xfrm>
            <a:off x="6647550" y="4767263"/>
            <a:ext cx="2057400" cy="273844"/>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pic>
        <p:nvPicPr>
          <p:cNvPr descr="lightbend_color-reverse.png" id="51" name="Google Shape;51;p8"/>
          <p:cNvPicPr preferRelativeResize="0"/>
          <p:nvPr/>
        </p:nvPicPr>
        <p:blipFill rotWithShape="1">
          <a:blip r:embed="rId2">
            <a:alphaModFix/>
          </a:blip>
          <a:srcRect b="0" l="0" r="0" t="0"/>
          <a:stretch/>
        </p:blipFill>
        <p:spPr>
          <a:xfrm>
            <a:off x="439048" y="4786951"/>
            <a:ext cx="1048954" cy="22380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Blue Background" showMasterSp="0">
  <p:cSld name="Title and Content Blue Background">
    <p:bg>
      <p:bgPr>
        <a:solidFill>
          <a:srgbClr val="12709F"/>
        </a:solidFill>
      </p:bgPr>
    </p:bg>
    <p:spTree>
      <p:nvGrpSpPr>
        <p:cNvPr id="52" name="Shape 52"/>
        <p:cNvGrpSpPr/>
        <p:nvPr/>
      </p:nvGrpSpPr>
      <p:grpSpPr>
        <a:xfrm>
          <a:off x="0" y="0"/>
          <a:ext cx="0" cy="0"/>
          <a:chOff x="0" y="0"/>
          <a:chExt cx="0" cy="0"/>
        </a:xfrm>
      </p:grpSpPr>
      <p:sp>
        <p:nvSpPr>
          <p:cNvPr id="53" name="Google Shape;53;p9"/>
          <p:cNvSpPr txBox="1"/>
          <p:nvPr>
            <p:ph type="title"/>
          </p:nvPr>
        </p:nvSpPr>
        <p:spPr>
          <a:xfrm>
            <a:off x="439048" y="230683"/>
            <a:ext cx="8265904" cy="5955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2800"/>
              <a:buFont typeface="Source Sans Pro"/>
              <a:buNone/>
              <a:defRPr b="1" i="0" sz="28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9"/>
          <p:cNvSpPr txBox="1"/>
          <p:nvPr>
            <p:ph idx="1" type="body"/>
          </p:nvPr>
        </p:nvSpPr>
        <p:spPr>
          <a:xfrm>
            <a:off x="439048" y="1090591"/>
            <a:ext cx="8265904" cy="3439007"/>
          </a:xfrm>
          <a:prstGeom prst="rect">
            <a:avLst/>
          </a:prstGeom>
          <a:noFill/>
          <a:ln>
            <a:noFill/>
          </a:ln>
        </p:spPr>
        <p:txBody>
          <a:bodyPr anchorCtr="0" anchor="t" bIns="91425" lIns="91425" spcFirstLastPara="1" rIns="91425" wrap="square" tIns="91425"/>
          <a:lstStyle>
            <a:lvl1pPr indent="-330200" lvl="0" marL="457200" marR="0" rtl="0" algn="l">
              <a:lnSpc>
                <a:spcPct val="90000"/>
              </a:lnSpc>
              <a:spcBef>
                <a:spcPts val="600"/>
              </a:spcBef>
              <a:spcAft>
                <a:spcPts val="0"/>
              </a:spcAft>
              <a:buClr>
                <a:srgbClr val="FF931D"/>
              </a:buClr>
              <a:buSzPts val="1600"/>
              <a:buFont typeface="Arial"/>
              <a:buChar char="•"/>
              <a:defRPr b="0" i="0" sz="1600" u="none" cap="none" strike="noStrike">
                <a:solidFill>
                  <a:schemeClr val="lt1"/>
                </a:solidFill>
                <a:latin typeface="Source Sans Pro"/>
                <a:ea typeface="Source Sans Pro"/>
                <a:cs typeface="Source Sans Pro"/>
                <a:sym typeface="Source Sans Pro"/>
              </a:defRPr>
            </a:lvl1pPr>
            <a:lvl2pPr indent="-323850" lvl="1" marL="914400" marR="0" rtl="0" algn="l">
              <a:lnSpc>
                <a:spcPct val="90000"/>
              </a:lnSpc>
              <a:spcBef>
                <a:spcPts val="375"/>
              </a:spcBef>
              <a:spcAft>
                <a:spcPts val="0"/>
              </a:spcAft>
              <a:buClr>
                <a:srgbClr val="FF931D"/>
              </a:buClr>
              <a:buSzPts val="1500"/>
              <a:buFont typeface="Arial"/>
              <a:buChar char="•"/>
              <a:defRPr b="0" i="0" sz="1500" u="none" cap="none" strike="noStrike">
                <a:solidFill>
                  <a:schemeClr val="lt1"/>
                </a:solidFill>
                <a:latin typeface="Source Sans Pro"/>
                <a:ea typeface="Source Sans Pro"/>
                <a:cs typeface="Source Sans Pro"/>
                <a:sym typeface="Source Sans Pro"/>
              </a:defRPr>
            </a:lvl2pPr>
            <a:lvl3pPr indent="-323850" lvl="2" marL="1371600" marR="0" rtl="0" algn="l">
              <a:lnSpc>
                <a:spcPct val="90000"/>
              </a:lnSpc>
              <a:spcBef>
                <a:spcPts val="375"/>
              </a:spcBef>
              <a:spcAft>
                <a:spcPts val="0"/>
              </a:spcAft>
              <a:buClr>
                <a:srgbClr val="FF931D"/>
              </a:buClr>
              <a:buSzPts val="1500"/>
              <a:buFont typeface="Arial"/>
              <a:buChar char="•"/>
              <a:defRPr b="0" i="0" sz="1500" u="none" cap="none" strike="noStrike">
                <a:solidFill>
                  <a:schemeClr val="lt1"/>
                </a:solidFill>
                <a:latin typeface="Source Sans Pro"/>
                <a:ea typeface="Source Sans Pro"/>
                <a:cs typeface="Source Sans Pro"/>
                <a:sym typeface="Source Sans Pro"/>
              </a:defRPr>
            </a:lvl3pPr>
            <a:lvl4pPr indent="-314325" lvl="3" marL="1828800" marR="0" rtl="0" algn="l">
              <a:lnSpc>
                <a:spcPct val="90000"/>
              </a:lnSpc>
              <a:spcBef>
                <a:spcPts val="375"/>
              </a:spcBef>
              <a:spcAft>
                <a:spcPts val="0"/>
              </a:spcAft>
              <a:buClr>
                <a:srgbClr val="FF931D"/>
              </a:buClr>
              <a:buSzPts val="1350"/>
              <a:buFont typeface="Arial"/>
              <a:buChar char="•"/>
              <a:defRPr b="0" i="0" sz="1350" u="none" cap="none" strike="noStrike">
                <a:solidFill>
                  <a:schemeClr val="lt1"/>
                </a:solidFill>
                <a:latin typeface="Source Sans Pro"/>
                <a:ea typeface="Source Sans Pro"/>
                <a:cs typeface="Source Sans Pro"/>
                <a:sym typeface="Source Sans Pro"/>
              </a:defRPr>
            </a:lvl4pPr>
            <a:lvl5pPr indent="-314325" lvl="4" marL="2286000" marR="0" rtl="0" algn="l">
              <a:lnSpc>
                <a:spcPct val="90000"/>
              </a:lnSpc>
              <a:spcBef>
                <a:spcPts val="375"/>
              </a:spcBef>
              <a:spcAft>
                <a:spcPts val="0"/>
              </a:spcAft>
              <a:buClr>
                <a:srgbClr val="FF931D"/>
              </a:buClr>
              <a:buSzPts val="1350"/>
              <a:buFont typeface="Arial"/>
              <a:buChar char="•"/>
              <a:defRPr b="0" i="0" sz="1350" u="none" cap="none" strike="noStrike">
                <a:solidFill>
                  <a:schemeClr val="lt1"/>
                </a:solidFill>
                <a:latin typeface="Source Sans Pro"/>
                <a:ea typeface="Source Sans Pro"/>
                <a:cs typeface="Source Sans Pro"/>
                <a:sym typeface="Source Sans Pr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55" name="Google Shape;55;p9"/>
          <p:cNvSpPr txBox="1"/>
          <p:nvPr>
            <p:ph idx="12" type="sldNum"/>
          </p:nvPr>
        </p:nvSpPr>
        <p:spPr>
          <a:xfrm>
            <a:off x="6647550" y="4767263"/>
            <a:ext cx="2057400" cy="273844"/>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chemeClr val="lt1"/>
              </a:buClr>
              <a:buSzPts val="1050"/>
              <a:buFont typeface="Source Sans Pro"/>
              <a:buNone/>
              <a:defRPr b="0" i="0" sz="105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pic>
        <p:nvPicPr>
          <p:cNvPr descr="lightbend_color-reverse.png" id="56" name="Google Shape;56;p9"/>
          <p:cNvPicPr preferRelativeResize="0"/>
          <p:nvPr/>
        </p:nvPicPr>
        <p:blipFill rotWithShape="1">
          <a:blip r:embed="rId2">
            <a:alphaModFix/>
          </a:blip>
          <a:srcRect b="0" l="0" r="0" t="0"/>
          <a:stretch/>
        </p:blipFill>
        <p:spPr>
          <a:xfrm>
            <a:off x="439048" y="4786951"/>
            <a:ext cx="1048954" cy="2238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Light Gray Background" showMasterSp="0">
  <p:cSld name="Title and Content Light Gray Background">
    <p:bg>
      <p:bgPr>
        <a:solidFill>
          <a:srgbClr val="9EB1B8"/>
        </a:solidFill>
      </p:bgPr>
    </p:bg>
    <p:spTree>
      <p:nvGrpSpPr>
        <p:cNvPr id="57" name="Shape 57"/>
        <p:cNvGrpSpPr/>
        <p:nvPr/>
      </p:nvGrpSpPr>
      <p:grpSpPr>
        <a:xfrm>
          <a:off x="0" y="0"/>
          <a:ext cx="0" cy="0"/>
          <a:chOff x="0" y="0"/>
          <a:chExt cx="0" cy="0"/>
        </a:xfrm>
      </p:grpSpPr>
      <p:sp>
        <p:nvSpPr>
          <p:cNvPr id="58" name="Google Shape;58;p10"/>
          <p:cNvSpPr txBox="1"/>
          <p:nvPr>
            <p:ph type="title"/>
          </p:nvPr>
        </p:nvSpPr>
        <p:spPr>
          <a:xfrm>
            <a:off x="439048" y="230683"/>
            <a:ext cx="8265904" cy="5955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rgbClr val="152D36"/>
              </a:buClr>
              <a:buSzPts val="2800"/>
              <a:buFont typeface="Source Sans Pro"/>
              <a:buNone/>
              <a:defRPr b="1" i="0" sz="2800" u="none" cap="none" strike="noStrike">
                <a:solidFill>
                  <a:srgbClr val="152D36"/>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9" name="Google Shape;59;p10"/>
          <p:cNvSpPr txBox="1"/>
          <p:nvPr>
            <p:ph idx="1" type="body"/>
          </p:nvPr>
        </p:nvSpPr>
        <p:spPr>
          <a:xfrm>
            <a:off x="439048" y="1090591"/>
            <a:ext cx="8265904" cy="3439007"/>
          </a:xfrm>
          <a:prstGeom prst="rect">
            <a:avLst/>
          </a:prstGeom>
          <a:noFill/>
          <a:ln>
            <a:noFill/>
          </a:ln>
        </p:spPr>
        <p:txBody>
          <a:bodyPr anchorCtr="0" anchor="t" bIns="91425" lIns="91425" spcFirstLastPara="1" rIns="91425" wrap="square" tIns="91425"/>
          <a:lstStyle>
            <a:lvl1pPr indent="-330200" lvl="0" marL="457200" marR="0" rtl="0" algn="l">
              <a:lnSpc>
                <a:spcPct val="90000"/>
              </a:lnSpc>
              <a:spcBef>
                <a:spcPts val="600"/>
              </a:spcBef>
              <a:spcAft>
                <a:spcPts val="0"/>
              </a:spcAft>
              <a:buClr>
                <a:schemeClr val="lt1"/>
              </a:buClr>
              <a:buSzPts val="1600"/>
              <a:buFont typeface="Arial"/>
              <a:buChar char="•"/>
              <a:defRPr b="0" i="0" sz="1600" u="none" cap="none" strike="noStrike">
                <a:solidFill>
                  <a:srgbClr val="152D36"/>
                </a:solidFill>
                <a:latin typeface="Source Sans Pro"/>
                <a:ea typeface="Source Sans Pro"/>
                <a:cs typeface="Source Sans Pro"/>
                <a:sym typeface="Source Sans Pro"/>
              </a:defRPr>
            </a:lvl1pPr>
            <a:lvl2pPr indent="-323850" lvl="1" marL="914400" marR="0" rtl="0" algn="l">
              <a:lnSpc>
                <a:spcPct val="90000"/>
              </a:lnSpc>
              <a:spcBef>
                <a:spcPts val="375"/>
              </a:spcBef>
              <a:spcAft>
                <a:spcPts val="0"/>
              </a:spcAft>
              <a:buClr>
                <a:schemeClr val="lt1"/>
              </a:buClr>
              <a:buSzPts val="1500"/>
              <a:buFont typeface="Arial"/>
              <a:buChar char="•"/>
              <a:defRPr b="0" i="0" sz="1500" u="none" cap="none" strike="noStrike">
                <a:solidFill>
                  <a:srgbClr val="152D36"/>
                </a:solidFill>
                <a:latin typeface="Source Sans Pro"/>
                <a:ea typeface="Source Sans Pro"/>
                <a:cs typeface="Source Sans Pro"/>
                <a:sym typeface="Source Sans Pro"/>
              </a:defRPr>
            </a:lvl2pPr>
            <a:lvl3pPr indent="-323850" lvl="2" marL="1371600" marR="0" rtl="0" algn="l">
              <a:lnSpc>
                <a:spcPct val="90000"/>
              </a:lnSpc>
              <a:spcBef>
                <a:spcPts val="375"/>
              </a:spcBef>
              <a:spcAft>
                <a:spcPts val="0"/>
              </a:spcAft>
              <a:buClr>
                <a:schemeClr val="lt1"/>
              </a:buClr>
              <a:buSzPts val="1500"/>
              <a:buFont typeface="Arial"/>
              <a:buChar char="•"/>
              <a:defRPr b="0" i="0" sz="1500" u="none" cap="none" strike="noStrike">
                <a:solidFill>
                  <a:srgbClr val="152D36"/>
                </a:solidFill>
                <a:latin typeface="Source Sans Pro"/>
                <a:ea typeface="Source Sans Pro"/>
                <a:cs typeface="Source Sans Pro"/>
                <a:sym typeface="Source Sans Pro"/>
              </a:defRPr>
            </a:lvl3pPr>
            <a:lvl4pPr indent="-314325" lvl="3" marL="1828800" marR="0" rtl="0" algn="l">
              <a:lnSpc>
                <a:spcPct val="90000"/>
              </a:lnSpc>
              <a:spcBef>
                <a:spcPts val="375"/>
              </a:spcBef>
              <a:spcAft>
                <a:spcPts val="0"/>
              </a:spcAft>
              <a:buClr>
                <a:schemeClr val="lt1"/>
              </a:buClr>
              <a:buSzPts val="1350"/>
              <a:buFont typeface="Arial"/>
              <a:buChar char="•"/>
              <a:defRPr b="0" i="0" sz="1350" u="none" cap="none" strike="noStrike">
                <a:solidFill>
                  <a:srgbClr val="152D36"/>
                </a:solidFill>
                <a:latin typeface="Source Sans Pro"/>
                <a:ea typeface="Source Sans Pro"/>
                <a:cs typeface="Source Sans Pro"/>
                <a:sym typeface="Source Sans Pro"/>
              </a:defRPr>
            </a:lvl4pPr>
            <a:lvl5pPr indent="-314325" lvl="4" marL="2286000" marR="0" rtl="0" algn="l">
              <a:lnSpc>
                <a:spcPct val="90000"/>
              </a:lnSpc>
              <a:spcBef>
                <a:spcPts val="375"/>
              </a:spcBef>
              <a:spcAft>
                <a:spcPts val="0"/>
              </a:spcAft>
              <a:buClr>
                <a:schemeClr val="lt1"/>
              </a:buClr>
              <a:buSzPts val="1350"/>
              <a:buFont typeface="Arial"/>
              <a:buChar char="•"/>
              <a:defRPr b="0" i="0" sz="1350" u="none" cap="none" strike="noStrike">
                <a:solidFill>
                  <a:srgbClr val="152D36"/>
                </a:solidFill>
                <a:latin typeface="Source Sans Pro"/>
                <a:ea typeface="Source Sans Pro"/>
                <a:cs typeface="Source Sans Pro"/>
                <a:sym typeface="Source Sans Pr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60" name="Google Shape;60;p10"/>
          <p:cNvSpPr txBox="1"/>
          <p:nvPr>
            <p:ph idx="12" type="sldNum"/>
          </p:nvPr>
        </p:nvSpPr>
        <p:spPr>
          <a:xfrm>
            <a:off x="6647550" y="4767263"/>
            <a:ext cx="2057400" cy="273844"/>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chemeClr val="lt1"/>
              </a:buClr>
              <a:buSzPts val="1200"/>
              <a:buFont typeface="Source Sans Pro"/>
              <a:buNone/>
              <a:defRPr b="0" i="0" sz="1200" u="none" cap="none" strike="noStrike">
                <a:solidFill>
                  <a:schemeClr val="lt1"/>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chemeClr val="lt1"/>
              </a:buClr>
              <a:buSzPts val="1200"/>
              <a:buFont typeface="Source Sans Pro"/>
              <a:buNone/>
              <a:defRPr b="0" i="0" sz="1200" u="none" cap="none" strike="noStrike">
                <a:solidFill>
                  <a:schemeClr val="lt1"/>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chemeClr val="lt1"/>
              </a:buClr>
              <a:buSzPts val="1200"/>
              <a:buFont typeface="Source Sans Pro"/>
              <a:buNone/>
              <a:defRPr b="0" i="0" sz="1200" u="none" cap="none" strike="noStrike">
                <a:solidFill>
                  <a:schemeClr val="lt1"/>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chemeClr val="lt1"/>
              </a:buClr>
              <a:buSzPts val="1200"/>
              <a:buFont typeface="Source Sans Pro"/>
              <a:buNone/>
              <a:defRPr b="0" i="0" sz="1200" u="none" cap="none" strike="noStrike">
                <a:solidFill>
                  <a:schemeClr val="lt1"/>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chemeClr val="lt1"/>
              </a:buClr>
              <a:buSzPts val="1200"/>
              <a:buFont typeface="Source Sans Pro"/>
              <a:buNone/>
              <a:defRPr b="0" i="0" sz="1200" u="none" cap="none" strike="noStrike">
                <a:solidFill>
                  <a:schemeClr val="lt1"/>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chemeClr val="lt1"/>
              </a:buClr>
              <a:buSzPts val="1200"/>
              <a:buFont typeface="Source Sans Pro"/>
              <a:buNone/>
              <a:defRPr b="0" i="0" sz="1200" u="none" cap="none" strike="noStrike">
                <a:solidFill>
                  <a:schemeClr val="lt1"/>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chemeClr val="lt1"/>
              </a:buClr>
              <a:buSzPts val="1200"/>
              <a:buFont typeface="Source Sans Pro"/>
              <a:buNone/>
              <a:defRPr b="0" i="0" sz="1200" u="none" cap="none" strike="noStrike">
                <a:solidFill>
                  <a:schemeClr val="lt1"/>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chemeClr val="lt1"/>
              </a:buClr>
              <a:buSzPts val="1200"/>
              <a:buFont typeface="Source Sans Pro"/>
              <a:buNone/>
              <a:defRPr b="0" i="0" sz="1200" u="none" cap="none" strike="noStrike">
                <a:solidFill>
                  <a:schemeClr val="lt1"/>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chemeClr val="lt1"/>
              </a:buClr>
              <a:buSzPts val="1200"/>
              <a:buFont typeface="Source Sans Pro"/>
              <a:buNone/>
              <a:defRPr b="0" i="0" sz="1200" u="none" cap="none" strike="noStrike">
                <a:solidFill>
                  <a:schemeClr val="lt1"/>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pic>
        <p:nvPicPr>
          <p:cNvPr descr="lightbend_color-reverse.png" id="61" name="Google Shape;61;p10"/>
          <p:cNvPicPr preferRelativeResize="0"/>
          <p:nvPr/>
        </p:nvPicPr>
        <p:blipFill rotWithShape="1">
          <a:blip r:embed="rId2">
            <a:alphaModFix/>
          </a:blip>
          <a:srcRect b="0" l="0" r="0" t="0"/>
          <a:stretch/>
        </p:blipFill>
        <p:spPr>
          <a:xfrm>
            <a:off x="439048" y="4786951"/>
            <a:ext cx="1048954" cy="2238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2" Type="http://schemas.openxmlformats.org/officeDocument/2006/relationships/theme" Target="../theme/theme1.xml"/><Relationship Id="rId9" Type="http://schemas.openxmlformats.org/officeDocument/2006/relationships/slideLayout" Target="../slideLayouts/slideLayout7.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C3B45"/>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mt="10000"/>
          </a:blip>
          <a:srcRect b="0" l="0" r="0" t="0"/>
          <a:stretch/>
        </p:blipFill>
        <p:spPr>
          <a:xfrm flipH="1">
            <a:off x="0" y="0"/>
            <a:ext cx="9144000" cy="5143500"/>
          </a:xfrm>
          <a:prstGeom prst="rect">
            <a:avLst/>
          </a:prstGeom>
          <a:noFill/>
          <a:ln>
            <a:noFill/>
          </a:ln>
        </p:spPr>
      </p:pic>
      <p:pic>
        <p:nvPicPr>
          <p:cNvPr descr="lightbend_color-reverse.png" id="11" name="Google Shape;11;p1"/>
          <p:cNvPicPr preferRelativeResize="0"/>
          <p:nvPr/>
        </p:nvPicPr>
        <p:blipFill rotWithShape="1">
          <a:blip r:embed="rId2">
            <a:alphaModFix/>
          </a:blip>
          <a:srcRect b="0" l="0" r="0" t="0"/>
          <a:stretch/>
        </p:blipFill>
        <p:spPr>
          <a:xfrm>
            <a:off x="439048" y="4786951"/>
            <a:ext cx="1048954" cy="223800"/>
          </a:xfrm>
          <a:prstGeom prst="rect">
            <a:avLst/>
          </a:prstGeom>
          <a:noFill/>
          <a:ln>
            <a:noFill/>
          </a:ln>
        </p:spPr>
      </p:pic>
      <p:sp>
        <p:nvSpPr>
          <p:cNvPr id="12" name="Google Shape;12;p1"/>
          <p:cNvSpPr txBox="1"/>
          <p:nvPr>
            <p:ph type="title"/>
          </p:nvPr>
        </p:nvSpPr>
        <p:spPr>
          <a:xfrm>
            <a:off x="439048" y="230683"/>
            <a:ext cx="8265904" cy="595500"/>
          </a:xfrm>
          <a:prstGeom prst="rect">
            <a:avLst/>
          </a:prstGeom>
          <a:noFill/>
          <a:ln>
            <a:noFill/>
          </a:ln>
        </p:spPr>
        <p:txBody>
          <a:bodyPr anchorCtr="0" anchor="ctr" bIns="91425" lIns="91425" spcFirstLastPara="1" rIns="91425" wrap="square" tIns="91425"/>
          <a:lstStyle>
            <a:lvl1pPr lvl="0" marR="0" rtl="0" algn="l">
              <a:lnSpc>
                <a:spcPct val="90000"/>
              </a:lnSpc>
              <a:spcBef>
                <a:spcPts val="0"/>
              </a:spcBef>
              <a:spcAft>
                <a:spcPts val="0"/>
              </a:spcAft>
              <a:buClr>
                <a:schemeClr val="lt1"/>
              </a:buClr>
              <a:buSzPts val="2800"/>
              <a:buFont typeface="Source Sans Pro"/>
              <a:buNone/>
              <a:defRPr b="1" i="0" sz="2800" u="none" cap="none" strike="noStrike">
                <a:solidFill>
                  <a:schemeClr val="lt1"/>
                </a:solidFill>
                <a:latin typeface="Source Sans Pro"/>
                <a:ea typeface="Source Sans Pro"/>
                <a:cs typeface="Source Sans Pro"/>
                <a:sym typeface="Source Sans Pro"/>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1"/>
          <p:cNvSpPr txBox="1"/>
          <p:nvPr>
            <p:ph idx="1" type="body"/>
          </p:nvPr>
        </p:nvSpPr>
        <p:spPr>
          <a:xfrm>
            <a:off x="439048" y="1090591"/>
            <a:ext cx="8265904" cy="3439007"/>
          </a:xfrm>
          <a:prstGeom prst="rect">
            <a:avLst/>
          </a:prstGeom>
          <a:noFill/>
          <a:ln>
            <a:noFill/>
          </a:ln>
        </p:spPr>
        <p:txBody>
          <a:bodyPr anchorCtr="0" anchor="t" bIns="91425" lIns="91425" spcFirstLastPara="1" rIns="91425" wrap="square" tIns="91425"/>
          <a:lstStyle>
            <a:lvl1pPr indent="-330200" lvl="0" marL="457200" marR="0" rtl="0" algn="l">
              <a:lnSpc>
                <a:spcPct val="90000"/>
              </a:lnSpc>
              <a:spcBef>
                <a:spcPts val="600"/>
              </a:spcBef>
              <a:spcAft>
                <a:spcPts val="0"/>
              </a:spcAft>
              <a:buClr>
                <a:srgbClr val="FF931D"/>
              </a:buClr>
              <a:buSzPts val="1600"/>
              <a:buFont typeface="Arial"/>
              <a:buChar char="•"/>
              <a:defRPr b="0" i="0" sz="1600" u="none" cap="none" strike="noStrike">
                <a:solidFill>
                  <a:schemeClr val="lt1"/>
                </a:solidFill>
                <a:latin typeface="Source Sans Pro"/>
                <a:ea typeface="Source Sans Pro"/>
                <a:cs typeface="Source Sans Pro"/>
                <a:sym typeface="Source Sans Pro"/>
              </a:defRPr>
            </a:lvl1pPr>
            <a:lvl2pPr indent="-323850" lvl="1" marL="914400" marR="0" rtl="0" algn="l">
              <a:lnSpc>
                <a:spcPct val="90000"/>
              </a:lnSpc>
              <a:spcBef>
                <a:spcPts val="375"/>
              </a:spcBef>
              <a:spcAft>
                <a:spcPts val="0"/>
              </a:spcAft>
              <a:buClr>
                <a:srgbClr val="FF931D"/>
              </a:buClr>
              <a:buSzPts val="1500"/>
              <a:buFont typeface="Arial"/>
              <a:buChar char="•"/>
              <a:defRPr b="0" i="0" sz="1500" u="none" cap="none" strike="noStrike">
                <a:solidFill>
                  <a:schemeClr val="lt1"/>
                </a:solidFill>
                <a:latin typeface="Source Sans Pro"/>
                <a:ea typeface="Source Sans Pro"/>
                <a:cs typeface="Source Sans Pro"/>
                <a:sym typeface="Source Sans Pro"/>
              </a:defRPr>
            </a:lvl2pPr>
            <a:lvl3pPr indent="-323850" lvl="2" marL="1371600" marR="0" rtl="0" algn="l">
              <a:lnSpc>
                <a:spcPct val="90000"/>
              </a:lnSpc>
              <a:spcBef>
                <a:spcPts val="375"/>
              </a:spcBef>
              <a:spcAft>
                <a:spcPts val="0"/>
              </a:spcAft>
              <a:buClr>
                <a:srgbClr val="FF931D"/>
              </a:buClr>
              <a:buSzPts val="1500"/>
              <a:buFont typeface="Arial"/>
              <a:buChar char="•"/>
              <a:defRPr b="0" i="0" sz="1500" u="none" cap="none" strike="noStrike">
                <a:solidFill>
                  <a:schemeClr val="lt1"/>
                </a:solidFill>
                <a:latin typeface="Source Sans Pro"/>
                <a:ea typeface="Source Sans Pro"/>
                <a:cs typeface="Source Sans Pro"/>
                <a:sym typeface="Source Sans Pro"/>
              </a:defRPr>
            </a:lvl3pPr>
            <a:lvl4pPr indent="-314325" lvl="3" marL="1828800" marR="0" rtl="0" algn="l">
              <a:lnSpc>
                <a:spcPct val="90000"/>
              </a:lnSpc>
              <a:spcBef>
                <a:spcPts val="375"/>
              </a:spcBef>
              <a:spcAft>
                <a:spcPts val="0"/>
              </a:spcAft>
              <a:buClr>
                <a:srgbClr val="FF931D"/>
              </a:buClr>
              <a:buSzPts val="1350"/>
              <a:buFont typeface="Arial"/>
              <a:buChar char="•"/>
              <a:defRPr b="0" i="0" sz="1350" u="none" cap="none" strike="noStrike">
                <a:solidFill>
                  <a:schemeClr val="lt1"/>
                </a:solidFill>
                <a:latin typeface="Source Sans Pro"/>
                <a:ea typeface="Source Sans Pro"/>
                <a:cs typeface="Source Sans Pro"/>
                <a:sym typeface="Source Sans Pro"/>
              </a:defRPr>
            </a:lvl4pPr>
            <a:lvl5pPr indent="-314325" lvl="4" marL="2286000" marR="0" rtl="0" algn="l">
              <a:lnSpc>
                <a:spcPct val="90000"/>
              </a:lnSpc>
              <a:spcBef>
                <a:spcPts val="375"/>
              </a:spcBef>
              <a:spcAft>
                <a:spcPts val="0"/>
              </a:spcAft>
              <a:buClr>
                <a:srgbClr val="FF931D"/>
              </a:buClr>
              <a:buSzPts val="1350"/>
              <a:buFont typeface="Arial"/>
              <a:buChar char="•"/>
              <a:defRPr b="0" i="0" sz="1350" u="none" cap="none" strike="noStrike">
                <a:solidFill>
                  <a:schemeClr val="lt1"/>
                </a:solidFill>
                <a:latin typeface="Source Sans Pro"/>
                <a:ea typeface="Source Sans Pro"/>
                <a:cs typeface="Source Sans Pro"/>
                <a:sym typeface="Source Sans Pro"/>
              </a:defRPr>
            </a:lvl5pPr>
            <a:lvl6pPr indent="-314325" lvl="5" marL="27432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6pPr>
            <a:lvl7pPr indent="-314325" lvl="6" marL="32004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7pPr>
            <a:lvl8pPr indent="-314325" lvl="7" marL="36576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8pPr>
            <a:lvl9pPr indent="-314325" lvl="8" marL="4114800" marR="0" rtl="0" algn="l">
              <a:lnSpc>
                <a:spcPct val="90000"/>
              </a:lnSpc>
              <a:spcBef>
                <a:spcPts val="375"/>
              </a:spcBef>
              <a:spcAft>
                <a:spcPts val="0"/>
              </a:spcAft>
              <a:buClr>
                <a:schemeClr val="dk1"/>
              </a:buClr>
              <a:buSzPts val="1350"/>
              <a:buFont typeface="Arial"/>
              <a:buChar char="•"/>
              <a:defRPr b="0" i="0" sz="135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6647550" y="4767263"/>
            <a:ext cx="2057400" cy="273844"/>
          </a:xfrm>
          <a:prstGeom prst="rect">
            <a:avLst/>
          </a:prstGeom>
          <a:noFill/>
          <a:ln>
            <a:noFill/>
          </a:ln>
        </p:spPr>
        <p:txBody>
          <a:bodyPr anchorCtr="0" anchor="ctr" bIns="0" lIns="0" spcFirstLastPara="1" rIns="0" wrap="square" tIns="0">
            <a:noAutofit/>
          </a:bodyPr>
          <a:lstStyle>
            <a:lvl1pPr indent="0" lvl="0" marL="0" marR="0" rtl="0" algn="r">
              <a:lnSpc>
                <a:spcPct val="100000"/>
              </a:lnSpc>
              <a:spcBef>
                <a:spcPts val="0"/>
              </a:spcBef>
              <a:spcAft>
                <a:spcPts val="0"/>
              </a:spcAft>
              <a:buClr>
                <a:srgbClr val="FFFFFF"/>
              </a:buClr>
              <a:buSzPts val="1050"/>
              <a:buFont typeface="Source Sans Pro"/>
              <a:buNone/>
              <a:defRPr b="0" i="0" sz="1050" u="none" cap="none" strike="noStrike">
                <a:solidFill>
                  <a:srgbClr val="FFFFFF"/>
                </a:solidFill>
                <a:latin typeface="Source Sans Pro"/>
                <a:ea typeface="Source Sans Pro"/>
                <a:cs typeface="Source Sans Pro"/>
                <a:sym typeface="Source Sans Pro"/>
              </a:defRPr>
            </a:lvl1pPr>
            <a:lvl2pPr indent="0" lvl="1" marL="0" marR="0" rtl="0" algn="r">
              <a:lnSpc>
                <a:spcPct val="100000"/>
              </a:lnSpc>
              <a:spcBef>
                <a:spcPts val="0"/>
              </a:spcBef>
              <a:spcAft>
                <a:spcPts val="0"/>
              </a:spcAft>
              <a:buClr>
                <a:srgbClr val="FFFFFF"/>
              </a:buClr>
              <a:buSzPts val="1050"/>
              <a:buFont typeface="Source Sans Pro"/>
              <a:buNone/>
              <a:defRPr b="0" i="0" sz="1050" u="none" cap="none" strike="noStrike">
                <a:solidFill>
                  <a:srgbClr val="FFFFFF"/>
                </a:solidFill>
                <a:latin typeface="Source Sans Pro"/>
                <a:ea typeface="Source Sans Pro"/>
                <a:cs typeface="Source Sans Pro"/>
                <a:sym typeface="Source Sans Pro"/>
              </a:defRPr>
            </a:lvl2pPr>
            <a:lvl3pPr indent="0" lvl="2" marL="0" marR="0" rtl="0" algn="r">
              <a:lnSpc>
                <a:spcPct val="100000"/>
              </a:lnSpc>
              <a:spcBef>
                <a:spcPts val="0"/>
              </a:spcBef>
              <a:spcAft>
                <a:spcPts val="0"/>
              </a:spcAft>
              <a:buClr>
                <a:srgbClr val="FFFFFF"/>
              </a:buClr>
              <a:buSzPts val="1050"/>
              <a:buFont typeface="Source Sans Pro"/>
              <a:buNone/>
              <a:defRPr b="0" i="0" sz="1050" u="none" cap="none" strike="noStrike">
                <a:solidFill>
                  <a:srgbClr val="FFFFFF"/>
                </a:solidFill>
                <a:latin typeface="Source Sans Pro"/>
                <a:ea typeface="Source Sans Pro"/>
                <a:cs typeface="Source Sans Pro"/>
                <a:sym typeface="Source Sans Pro"/>
              </a:defRPr>
            </a:lvl3pPr>
            <a:lvl4pPr indent="0" lvl="3" marL="0" marR="0" rtl="0" algn="r">
              <a:lnSpc>
                <a:spcPct val="100000"/>
              </a:lnSpc>
              <a:spcBef>
                <a:spcPts val="0"/>
              </a:spcBef>
              <a:spcAft>
                <a:spcPts val="0"/>
              </a:spcAft>
              <a:buClr>
                <a:srgbClr val="FFFFFF"/>
              </a:buClr>
              <a:buSzPts val="1050"/>
              <a:buFont typeface="Source Sans Pro"/>
              <a:buNone/>
              <a:defRPr b="0" i="0" sz="1050" u="none" cap="none" strike="noStrike">
                <a:solidFill>
                  <a:srgbClr val="FFFFFF"/>
                </a:solidFill>
                <a:latin typeface="Source Sans Pro"/>
                <a:ea typeface="Source Sans Pro"/>
                <a:cs typeface="Source Sans Pro"/>
                <a:sym typeface="Source Sans Pro"/>
              </a:defRPr>
            </a:lvl4pPr>
            <a:lvl5pPr indent="0" lvl="4" marL="0" marR="0" rtl="0" algn="r">
              <a:lnSpc>
                <a:spcPct val="100000"/>
              </a:lnSpc>
              <a:spcBef>
                <a:spcPts val="0"/>
              </a:spcBef>
              <a:spcAft>
                <a:spcPts val="0"/>
              </a:spcAft>
              <a:buClr>
                <a:srgbClr val="FFFFFF"/>
              </a:buClr>
              <a:buSzPts val="1050"/>
              <a:buFont typeface="Source Sans Pro"/>
              <a:buNone/>
              <a:defRPr b="0" i="0" sz="1050" u="none" cap="none" strike="noStrike">
                <a:solidFill>
                  <a:srgbClr val="FFFFFF"/>
                </a:solidFill>
                <a:latin typeface="Source Sans Pro"/>
                <a:ea typeface="Source Sans Pro"/>
                <a:cs typeface="Source Sans Pro"/>
                <a:sym typeface="Source Sans Pro"/>
              </a:defRPr>
            </a:lvl5pPr>
            <a:lvl6pPr indent="0" lvl="5" marL="0" marR="0" rtl="0" algn="r">
              <a:lnSpc>
                <a:spcPct val="100000"/>
              </a:lnSpc>
              <a:spcBef>
                <a:spcPts val="0"/>
              </a:spcBef>
              <a:spcAft>
                <a:spcPts val="0"/>
              </a:spcAft>
              <a:buClr>
                <a:srgbClr val="FFFFFF"/>
              </a:buClr>
              <a:buSzPts val="1050"/>
              <a:buFont typeface="Source Sans Pro"/>
              <a:buNone/>
              <a:defRPr b="0" i="0" sz="1050" u="none" cap="none" strike="noStrike">
                <a:solidFill>
                  <a:srgbClr val="FFFFFF"/>
                </a:solidFill>
                <a:latin typeface="Source Sans Pro"/>
                <a:ea typeface="Source Sans Pro"/>
                <a:cs typeface="Source Sans Pro"/>
                <a:sym typeface="Source Sans Pro"/>
              </a:defRPr>
            </a:lvl6pPr>
            <a:lvl7pPr indent="0" lvl="6" marL="0" marR="0" rtl="0" algn="r">
              <a:lnSpc>
                <a:spcPct val="100000"/>
              </a:lnSpc>
              <a:spcBef>
                <a:spcPts val="0"/>
              </a:spcBef>
              <a:spcAft>
                <a:spcPts val="0"/>
              </a:spcAft>
              <a:buClr>
                <a:srgbClr val="FFFFFF"/>
              </a:buClr>
              <a:buSzPts val="1050"/>
              <a:buFont typeface="Source Sans Pro"/>
              <a:buNone/>
              <a:defRPr b="0" i="0" sz="1050" u="none" cap="none" strike="noStrike">
                <a:solidFill>
                  <a:srgbClr val="FFFFFF"/>
                </a:solidFill>
                <a:latin typeface="Source Sans Pro"/>
                <a:ea typeface="Source Sans Pro"/>
                <a:cs typeface="Source Sans Pro"/>
                <a:sym typeface="Source Sans Pro"/>
              </a:defRPr>
            </a:lvl7pPr>
            <a:lvl8pPr indent="0" lvl="7" marL="0" marR="0" rtl="0" algn="r">
              <a:lnSpc>
                <a:spcPct val="100000"/>
              </a:lnSpc>
              <a:spcBef>
                <a:spcPts val="0"/>
              </a:spcBef>
              <a:spcAft>
                <a:spcPts val="0"/>
              </a:spcAft>
              <a:buClr>
                <a:srgbClr val="FFFFFF"/>
              </a:buClr>
              <a:buSzPts val="1050"/>
              <a:buFont typeface="Source Sans Pro"/>
              <a:buNone/>
              <a:defRPr b="0" i="0" sz="1050" u="none" cap="none" strike="noStrike">
                <a:solidFill>
                  <a:srgbClr val="FFFFFF"/>
                </a:solidFill>
                <a:latin typeface="Source Sans Pro"/>
                <a:ea typeface="Source Sans Pro"/>
                <a:cs typeface="Source Sans Pro"/>
                <a:sym typeface="Source Sans Pro"/>
              </a:defRPr>
            </a:lvl8pPr>
            <a:lvl9pPr indent="0" lvl="8" marL="0" marR="0" rtl="0" algn="r">
              <a:lnSpc>
                <a:spcPct val="100000"/>
              </a:lnSpc>
              <a:spcBef>
                <a:spcPts val="0"/>
              </a:spcBef>
              <a:spcAft>
                <a:spcPts val="0"/>
              </a:spcAft>
              <a:buClr>
                <a:srgbClr val="FFFFFF"/>
              </a:buClr>
              <a:buSzPts val="1050"/>
              <a:buFont typeface="Source Sans Pro"/>
              <a:buNone/>
              <a:defRPr b="0" i="0" sz="1050" u="none" cap="none" strike="noStrike">
                <a:solidFill>
                  <a:srgbClr val="FFFFFF"/>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sz="1000">
              <a:solidFill>
                <a:srgbClr val="888888"/>
              </a:solidFill>
            </a:endParaRPr>
          </a:p>
        </p:txBody>
      </p: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2.png"/><Relationship Id="rId4" Type="http://schemas.openxmlformats.org/officeDocument/2006/relationships/image" Target="../media/image27.png"/><Relationship Id="rId5" Type="http://schemas.openxmlformats.org/officeDocument/2006/relationships/image" Target="../media/image29.png"/><Relationship Id="rId6" Type="http://schemas.openxmlformats.org/officeDocument/2006/relationships/hyperlink" Target="https://docs.oracle.com/javase/9/docs/api/java/util/concurrent/Flow.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hyperlink" Target="https://openclipart.org/detail/262222/envelop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6.png"/><Relationship Id="rId4" Type="http://schemas.openxmlformats.org/officeDocument/2006/relationships/hyperlink" Target="https://openclipart.org/detail/262222/envelop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30.png"/><Relationship Id="rId4" Type="http://schemas.openxmlformats.org/officeDocument/2006/relationships/hyperlink" Target="https://kafka.apache.org/intro" TargetMode="External"/><Relationship Id="rId5"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doc.akka.io/docs/akka-stream-kafka/current/consumer.html#settings" TargetMode="External"/><Relationship Id="rId4" Type="http://schemas.openxmlformats.org/officeDocument/2006/relationships/hyperlink" Target="https://kafka.apache.org/documentation/#newconsumerconfig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hyperlink" Target="https://openclipart.org/detail/262222/envelope" TargetMode="External"/></Relationships>
</file>

<file path=ppt/slides/_rels/slide2.xml.rels><?xml version="1.0" encoding="UTF-8" standalone="yes"?><Relationships xmlns="http://schemas.openxmlformats.org/package/2006/relationships"><Relationship Id="rId11" Type="http://schemas.openxmlformats.org/officeDocument/2006/relationships/image" Target="../media/image17.png"/><Relationship Id="rId10" Type="http://schemas.openxmlformats.org/officeDocument/2006/relationships/image" Target="../media/image46.jpg"/><Relationship Id="rId13" Type="http://schemas.openxmlformats.org/officeDocument/2006/relationships/image" Target="../media/image6.png"/><Relationship Id="rId12" Type="http://schemas.openxmlformats.org/officeDocument/2006/relationships/hyperlink" Target="http://twitter.com/seg1o" TargetMode="External"/><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hyperlink" Target="https://www.lightbend.com/" TargetMode="External"/><Relationship Id="rId4" Type="http://schemas.openxmlformats.org/officeDocument/2006/relationships/hyperlink" Target="https://www.lightbend.com/products/fast-data-platform" TargetMode="External"/><Relationship Id="rId9" Type="http://schemas.openxmlformats.org/officeDocument/2006/relationships/hyperlink" Target="https://github.com/mesosphere/dcos-commons/" TargetMode="External"/><Relationship Id="rId5" Type="http://schemas.openxmlformats.org/officeDocument/2006/relationships/hyperlink" Target="https://www.meetup.com/scalator/" TargetMode="External"/><Relationship Id="rId6" Type="http://schemas.openxmlformats.org/officeDocument/2006/relationships/hyperlink" Target="https://kafka.apache.org" TargetMode="External"/><Relationship Id="rId7" Type="http://schemas.openxmlformats.org/officeDocument/2006/relationships/hyperlink" Target="https://github.com/akka/reactive-kafka" TargetMode="External"/><Relationship Id="rId8" Type="http://schemas.openxmlformats.org/officeDocument/2006/relationships/hyperlink" Target="http://strimzi.io/"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3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3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2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4.png"/><Relationship Id="rId4" Type="http://schemas.openxmlformats.org/officeDocument/2006/relationships/hyperlink" Target="https://openclipart.org/detail/262222/envelop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 Id="rId3" Type="http://schemas.openxmlformats.org/officeDocument/2006/relationships/hyperlink" Target="https://en.wikipedia.org/wiki/Two_Generals%27_Proble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 Id="rId3"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1.png"/></Relationships>
</file>

<file path=ppt/slides/_rels/slide4.xml.rels><?xml version="1.0" encoding="UTF-8" standalone="yes"?><Relationships xmlns="http://schemas.openxmlformats.org/package/2006/relationships"><Relationship Id="rId11" Type="http://schemas.openxmlformats.org/officeDocument/2006/relationships/image" Target="../media/image16.png"/><Relationship Id="rId10" Type="http://schemas.openxmlformats.org/officeDocument/2006/relationships/image" Target="../media/image11.png"/><Relationship Id="rId13" Type="http://schemas.openxmlformats.org/officeDocument/2006/relationships/image" Target="../media/image12.png"/><Relationship Id="rId12" Type="http://schemas.openxmlformats.org/officeDocument/2006/relationships/image" Target="../media/image10.png"/><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25.jpg"/><Relationship Id="rId4" Type="http://schemas.openxmlformats.org/officeDocument/2006/relationships/image" Target="../media/image15.png"/><Relationship Id="rId9" Type="http://schemas.openxmlformats.org/officeDocument/2006/relationships/image" Target="../media/image8.png"/><Relationship Id="rId15" Type="http://schemas.openxmlformats.org/officeDocument/2006/relationships/image" Target="../media/image18.png"/><Relationship Id="rId14" Type="http://schemas.openxmlformats.org/officeDocument/2006/relationships/image" Target="../media/image23.png"/><Relationship Id="rId17" Type="http://schemas.openxmlformats.org/officeDocument/2006/relationships/image" Target="../media/image19.png"/><Relationship Id="rId16" Type="http://schemas.openxmlformats.org/officeDocument/2006/relationships/image" Target="../media/image14.png"/><Relationship Id="rId5" Type="http://schemas.openxmlformats.org/officeDocument/2006/relationships/image" Target="../media/image20.png"/><Relationship Id="rId19" Type="http://schemas.openxmlformats.org/officeDocument/2006/relationships/image" Target="../media/image28.png"/><Relationship Id="rId6" Type="http://schemas.openxmlformats.org/officeDocument/2006/relationships/image" Target="../media/image9.png"/><Relationship Id="rId18" Type="http://schemas.openxmlformats.org/officeDocument/2006/relationships/image" Target="../media/image21.png"/><Relationship Id="rId7" Type="http://schemas.openxmlformats.org/officeDocument/2006/relationships/image" Target="../media/image24.png"/><Relationship Id="rId8" Type="http://schemas.openxmlformats.org/officeDocument/2006/relationships/image" Target="../media/image1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3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3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31.png"/><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26.png"/><Relationship Id="rId4" Type="http://schemas.openxmlformats.org/officeDocument/2006/relationships/image" Target="../media/image45.png"/><Relationship Id="rId5" Type="http://schemas.openxmlformats.org/officeDocument/2006/relationships/image" Target="../media/image31.png"/><Relationship Id="rId6" Type="http://schemas.openxmlformats.org/officeDocument/2006/relationships/hyperlink" Target="https://openclipart.org/detail/262222/envelope"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 Id="rId3" Type="http://schemas.openxmlformats.org/officeDocument/2006/relationships/image" Target="../media/image2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26.png"/><Relationship Id="rId4" Type="http://schemas.openxmlformats.org/officeDocument/2006/relationships/image" Target="../media/image32.png"/><Relationship Id="rId5" Type="http://schemas.openxmlformats.org/officeDocument/2006/relationships/image" Target="../media/image4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2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 Id="rId3" Type="http://schemas.openxmlformats.org/officeDocument/2006/relationships/image" Target="../media/image2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2.xml"/><Relationship Id="rId3"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hyperlink" Target="https://arxiv.org/abs/1709.05369"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7.xml"/><Relationship Id="rId3" Type="http://schemas.openxmlformats.org/officeDocument/2006/relationships/image" Target="../media/image26.png"/><Relationship Id="rId4" Type="http://schemas.openxmlformats.org/officeDocument/2006/relationships/image" Target="../media/image31.png"/><Relationship Id="rId5" Type="http://schemas.openxmlformats.org/officeDocument/2006/relationships/hyperlink" Target="https://openclipart.org/detail/262222/envelope"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1.xml"/><Relationship Id="rId3" Type="http://schemas.openxmlformats.org/officeDocument/2006/relationships/image" Target="../media/image31.png"/><Relationship Id="rId4" Type="http://schemas.openxmlformats.org/officeDocument/2006/relationships/image" Target="../media/image40.png"/><Relationship Id="rId9" Type="http://schemas.openxmlformats.org/officeDocument/2006/relationships/hyperlink" Target="https://openclipart.org/detail/262222/envelope" TargetMode="External"/><Relationship Id="rId5" Type="http://schemas.openxmlformats.org/officeDocument/2006/relationships/image" Target="../media/image38.png"/><Relationship Id="rId6" Type="http://schemas.openxmlformats.org/officeDocument/2006/relationships/hyperlink" Target="https://index.scala-lang.org/search?topics=akka-persistence" TargetMode="External"/><Relationship Id="rId7" Type="http://schemas.openxmlformats.org/officeDocument/2006/relationships/image" Target="../media/image43.png"/><Relationship Id="rId8" Type="http://schemas.openxmlformats.org/officeDocument/2006/relationships/image" Target="../media/image39.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2.xml"/><Relationship Id="rId3" Type="http://schemas.openxmlformats.org/officeDocument/2006/relationships/image" Target="../media/image37.png"/><Relationship Id="rId4" Type="http://schemas.openxmlformats.org/officeDocument/2006/relationships/hyperlink" Target="https://github.com/krasserm/akka-stream-eventsourcing" TargetMode="External"/><Relationship Id="rId5" Type="http://schemas.openxmlformats.org/officeDocument/2006/relationships/hyperlink" Target="https://github.com/krasserm/akka-stream-eventsourcing" TargetMode="External"/><Relationship Id="rId6" Type="http://schemas.openxmlformats.org/officeDocument/2006/relationships/image" Target="../media/image41.png"/><Relationship Id="rId7" Type="http://schemas.openxmlformats.org/officeDocument/2006/relationships/hyperlink" Target="https://publicdomainvectors.org/en/free-clipart/Warning-notification-sign-vector-image/8154.html"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20" Type="http://schemas.openxmlformats.org/officeDocument/2006/relationships/hyperlink" Target="https://github.com/akka/alpakka-kafka/pull/589" TargetMode="External"/><Relationship Id="rId22" Type="http://schemas.openxmlformats.org/officeDocument/2006/relationships/hyperlink" Target="https://github.com/akka/alpakka-kafka/pull/617" TargetMode="External"/><Relationship Id="rId21" Type="http://schemas.openxmlformats.org/officeDocument/2006/relationships/hyperlink" Target="https://github.com/akka/alpakka-kafka/pull/589" TargetMode="External"/><Relationship Id="rId24" Type="http://schemas.openxmlformats.org/officeDocument/2006/relationships/hyperlink" Target="https://github.com/akka/alpakka-kafka/pull/616" TargetMode="External"/><Relationship Id="rId23" Type="http://schemas.openxmlformats.org/officeDocument/2006/relationships/hyperlink" Target="https://github.com/akka/alpakka-kafka/pull/617" TargetMode="External"/><Relationship Id="rId1" Type="http://schemas.openxmlformats.org/officeDocument/2006/relationships/slideLayout" Target="../slideLayouts/slideLayout5.xml"/><Relationship Id="rId2" Type="http://schemas.openxmlformats.org/officeDocument/2006/relationships/notesSlide" Target="../notesSlides/notesSlide64.xml"/><Relationship Id="rId3" Type="http://schemas.openxmlformats.org/officeDocument/2006/relationships/hyperlink" Target="https://github.com/akka/alpakka-kafka/pull/544" TargetMode="External"/><Relationship Id="rId4" Type="http://schemas.openxmlformats.org/officeDocument/2006/relationships/hyperlink" Target="https://github.com/fr3akX" TargetMode="External"/><Relationship Id="rId9" Type="http://schemas.openxmlformats.org/officeDocument/2006/relationships/hyperlink" Target="https://github.com/rtimush" TargetMode="External"/><Relationship Id="rId25" Type="http://schemas.openxmlformats.org/officeDocument/2006/relationships/hyperlink" Target="https://github.com/akka/alpakka-kafka/pull/616" TargetMode="External"/><Relationship Id="rId5" Type="http://schemas.openxmlformats.org/officeDocument/2006/relationships/hyperlink" Target="https://cwiki.apache.org/confluence/display/KAFKA/KIP-266%3A+Fix+consumer+indefinite+blocking+behavior" TargetMode="External"/><Relationship Id="rId6" Type="http://schemas.openxmlformats.org/officeDocument/2006/relationships/hyperlink" Target="https://github.com/akka/alpakka-kafka/pull/614" TargetMode="External"/><Relationship Id="rId7" Type="http://schemas.openxmlformats.org/officeDocument/2006/relationships/hyperlink" Target="https://github.com/zaharidichev" TargetMode="External"/><Relationship Id="rId8" Type="http://schemas.openxmlformats.org/officeDocument/2006/relationships/hyperlink" Target="https://github.com/akka/alpakka-kafka/pull/622" TargetMode="External"/><Relationship Id="rId11" Type="http://schemas.openxmlformats.org/officeDocument/2006/relationships/hyperlink" Target="https://github.com/akka/alpakka-kafka/pull/563" TargetMode="External"/><Relationship Id="rId10" Type="http://schemas.openxmlformats.org/officeDocument/2006/relationships/hyperlink" Target="https://github.com/rtimush" TargetMode="External"/><Relationship Id="rId13" Type="http://schemas.openxmlformats.org/officeDocument/2006/relationships/hyperlink" Target="https://github.com/johnclara" TargetMode="External"/><Relationship Id="rId12" Type="http://schemas.openxmlformats.org/officeDocument/2006/relationships/hyperlink" Target="https://github.com/akka/alpakka-kafka/pull/579" TargetMode="External"/><Relationship Id="rId15" Type="http://schemas.openxmlformats.org/officeDocument/2006/relationships/hyperlink" Target="https://doc.akka.io/docs/akka-stream-kafka/current/testing.html" TargetMode="External"/><Relationship Id="rId14" Type="http://schemas.openxmlformats.org/officeDocument/2006/relationships/hyperlink" Target="https://github.com/johnclara" TargetMode="External"/><Relationship Id="rId17" Type="http://schemas.openxmlformats.org/officeDocument/2006/relationships/hyperlink" Target="https://github.com/akka/alpakka-kafka/pull/584" TargetMode="External"/><Relationship Id="rId16" Type="http://schemas.openxmlformats.org/officeDocument/2006/relationships/hyperlink" Target="https://doc.akka.io/docs/akka-stream-kafka/current/testing.html" TargetMode="External"/><Relationship Id="rId19" Type="http://schemas.openxmlformats.org/officeDocument/2006/relationships/hyperlink" Target="https://github.com/rtimush" TargetMode="External"/><Relationship Id="rId18" Type="http://schemas.openxmlformats.org/officeDocument/2006/relationships/hyperlink" Target="https://github.com/rtimush"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6.xml"/><Relationship Id="rId3" Type="http://schemas.openxmlformats.org/officeDocument/2006/relationships/image" Target="../media/image44.png"/><Relationship Id="rId4" Type="http://schemas.openxmlformats.org/officeDocument/2006/relationships/image" Target="../media/image25.jpg"/><Relationship Id="rId5" Type="http://schemas.openxmlformats.org/officeDocument/2006/relationships/hyperlink" Target="https://openclipart.org/detail/254023/building-block-toys" TargetMode="Externa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7.xml"/><Relationship Id="rId3" Type="http://schemas.openxmlformats.org/officeDocument/2006/relationships/hyperlink" Target="http://lightbend.com/fast-data-platform" TargetMode="External"/><Relationship Id="rId4" Type="http://schemas.openxmlformats.org/officeDocument/2006/relationships/hyperlink" Target="http://lightbend.com/fast-data-platform" TargetMode="External"/><Relationship Id="rId5" Type="http://schemas.openxmlformats.org/officeDocument/2006/relationships/image" Target="../media/image42.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8.xml"/><Relationship Id="rId3" Type="http://schemas.openxmlformats.org/officeDocument/2006/relationships/hyperlink" Target="https://twitter.com/seg1o" TargetMode="External"/><Relationship Id="rId4" Type="http://schemas.openxmlformats.org/officeDocument/2006/relationships/hyperlink" Target="https://www.linkedin.com/in/seanaglover/" TargetMode="External"/><Relationship Id="rId5" Type="http://schemas.openxmlformats.org/officeDocument/2006/relationships/hyperlink" Target="mailto:sean.glover@lightbend.com" TargetMode="External"/><Relationship Id="rId6" Type="http://schemas.openxmlformats.org/officeDocument/2006/relationships/image" Target="../media/image47.png"/><Relationship Id="rId7" Type="http://schemas.openxmlformats.org/officeDocument/2006/relationships/hyperlink" Target="https://bit.ly/2J9xmZ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www.reactive-streams.org/"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sp>
        <p:nvSpPr>
          <p:cNvPr id="66" name="Google Shape;66;p11"/>
          <p:cNvSpPr txBox="1"/>
          <p:nvPr>
            <p:ph type="ctrTitle"/>
          </p:nvPr>
        </p:nvSpPr>
        <p:spPr>
          <a:xfrm>
            <a:off x="517708" y="714648"/>
            <a:ext cx="6858000" cy="762852"/>
          </a:xfrm>
          <a:prstGeom prst="rect">
            <a:avLst/>
          </a:prstGeom>
          <a:noFill/>
          <a:ln>
            <a:noFill/>
          </a:ln>
        </p:spPr>
        <p:txBody>
          <a:bodyPr anchorCtr="0" anchor="b" bIns="0" lIns="0" spcFirstLastPara="1" rIns="0" wrap="square" tIns="0">
            <a:noAutofit/>
          </a:bodyPr>
          <a:lstStyle/>
          <a:p>
            <a:pPr indent="0" lvl="0" marL="0" marR="0" rtl="0" algn="l">
              <a:lnSpc>
                <a:spcPct val="90000"/>
              </a:lnSpc>
              <a:spcBef>
                <a:spcPts val="0"/>
              </a:spcBef>
              <a:spcAft>
                <a:spcPts val="0"/>
              </a:spcAft>
              <a:buClr>
                <a:schemeClr val="lt1"/>
              </a:buClr>
              <a:buSzPts val="3000"/>
              <a:buFont typeface="Source Sans Pro"/>
              <a:buNone/>
            </a:pPr>
            <a:r>
              <a:rPr lang="en-US"/>
              <a:t>Fast Data apps with Alpakka Kafka connector and Akka Streams</a:t>
            </a:r>
            <a:endParaRPr b="1" i="0" sz="3000" u="none" cap="none" strike="noStrike">
              <a:solidFill>
                <a:schemeClr val="lt1"/>
              </a:solidFill>
              <a:latin typeface="Source Sans Pro"/>
              <a:ea typeface="Source Sans Pro"/>
              <a:cs typeface="Source Sans Pro"/>
              <a:sym typeface="Source Sans Pro"/>
            </a:endParaRPr>
          </a:p>
        </p:txBody>
      </p:sp>
      <p:sp>
        <p:nvSpPr>
          <p:cNvPr id="67" name="Google Shape;67;p11"/>
          <p:cNvSpPr txBox="1"/>
          <p:nvPr>
            <p:ph idx="2" type="body"/>
          </p:nvPr>
        </p:nvSpPr>
        <p:spPr>
          <a:xfrm>
            <a:off x="517700" y="1662519"/>
            <a:ext cx="2692500" cy="719400"/>
          </a:xfrm>
          <a:prstGeom prst="rect">
            <a:avLst/>
          </a:prstGeom>
          <a:noFill/>
          <a:ln>
            <a:noFill/>
          </a:ln>
        </p:spPr>
        <p:txBody>
          <a:bodyPr anchorCtr="0" anchor="t" bIns="0" lIns="0" spcFirstLastPara="1" rIns="0" wrap="square" tIns="0">
            <a:noAutofit/>
          </a:bodyPr>
          <a:lstStyle/>
          <a:p>
            <a:pPr indent="0" lvl="0" marL="0" marR="0" rtl="0" algn="l">
              <a:lnSpc>
                <a:spcPct val="90000"/>
              </a:lnSpc>
              <a:spcBef>
                <a:spcPts val="0"/>
              </a:spcBef>
              <a:spcAft>
                <a:spcPts val="0"/>
              </a:spcAft>
              <a:buClr>
                <a:srgbClr val="FF931D"/>
              </a:buClr>
              <a:buSzPts val="1400"/>
              <a:buFont typeface="Arial"/>
              <a:buNone/>
            </a:pPr>
            <a:r>
              <a:rPr lang="en-US"/>
              <a:t>Sean Glover, Lightbend</a:t>
            </a:r>
            <a:endParaRPr/>
          </a:p>
          <a:p>
            <a:pPr indent="0" lvl="0" marL="0" marR="0" rtl="0" algn="l">
              <a:lnSpc>
                <a:spcPct val="90000"/>
              </a:lnSpc>
              <a:spcBef>
                <a:spcPts val="0"/>
              </a:spcBef>
              <a:spcAft>
                <a:spcPts val="0"/>
              </a:spcAft>
              <a:buClr>
                <a:srgbClr val="FF931D"/>
              </a:buClr>
              <a:buSzPts val="1400"/>
              <a:buFont typeface="Arial"/>
              <a:buNone/>
            </a:pPr>
            <a:r>
              <a:rPr lang="en-US"/>
              <a:t>@seg1o</a:t>
            </a:r>
            <a:endParaRPr/>
          </a:p>
        </p:txBody>
      </p:sp>
      <p:pic>
        <p:nvPicPr>
          <p:cNvPr id="68" name="Google Shape;68;p11"/>
          <p:cNvPicPr preferRelativeResize="0"/>
          <p:nvPr/>
        </p:nvPicPr>
        <p:blipFill>
          <a:blip r:embed="rId3">
            <a:alphaModFix/>
          </a:blip>
          <a:stretch>
            <a:fillRect/>
          </a:stretch>
        </p:blipFill>
        <p:spPr>
          <a:xfrm>
            <a:off x="2695425" y="1508796"/>
            <a:ext cx="1249025" cy="1244200"/>
          </a:xfrm>
          <a:prstGeom prst="rect">
            <a:avLst/>
          </a:prstGeom>
          <a:noFill/>
          <a:ln>
            <a:noFill/>
          </a:ln>
        </p:spPr>
      </p:pic>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20"/>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Reactive Streams Libraries</a:t>
            </a:r>
            <a:endParaRPr/>
          </a:p>
        </p:txBody>
      </p:sp>
      <p:sp>
        <p:nvSpPr>
          <p:cNvPr id="210" name="Google Shape;210;p20"/>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pic>
        <p:nvPicPr>
          <p:cNvPr id="211" name="Google Shape;211;p20"/>
          <p:cNvPicPr preferRelativeResize="0"/>
          <p:nvPr/>
        </p:nvPicPr>
        <p:blipFill>
          <a:blip r:embed="rId3">
            <a:alphaModFix/>
          </a:blip>
          <a:stretch>
            <a:fillRect/>
          </a:stretch>
        </p:blipFill>
        <p:spPr>
          <a:xfrm>
            <a:off x="1474325" y="1003400"/>
            <a:ext cx="3067251" cy="1260125"/>
          </a:xfrm>
          <a:prstGeom prst="rect">
            <a:avLst/>
          </a:prstGeom>
          <a:noFill/>
          <a:ln>
            <a:noFill/>
          </a:ln>
        </p:spPr>
      </p:pic>
      <p:sp>
        <p:nvSpPr>
          <p:cNvPr id="212" name="Google Shape;212;p20"/>
          <p:cNvSpPr txBox="1"/>
          <p:nvPr/>
        </p:nvSpPr>
        <p:spPr>
          <a:xfrm>
            <a:off x="2774564" y="1660136"/>
            <a:ext cx="17670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888888"/>
                </a:solidFill>
                <a:latin typeface="Source Sans Pro"/>
                <a:ea typeface="Source Sans Pro"/>
                <a:cs typeface="Source Sans Pro"/>
                <a:sym typeface="Source Sans Pro"/>
              </a:rPr>
              <a:t>streams</a:t>
            </a:r>
            <a:endParaRPr b="1" sz="3000">
              <a:solidFill>
                <a:srgbClr val="888888"/>
              </a:solidFill>
              <a:latin typeface="Source Sans Pro"/>
              <a:ea typeface="Source Sans Pro"/>
              <a:cs typeface="Source Sans Pro"/>
              <a:sym typeface="Source Sans Pro"/>
            </a:endParaRPr>
          </a:p>
        </p:txBody>
      </p:sp>
      <p:pic>
        <p:nvPicPr>
          <p:cNvPr id="213" name="Google Shape;213;p20"/>
          <p:cNvPicPr preferRelativeResize="0"/>
          <p:nvPr/>
        </p:nvPicPr>
        <p:blipFill>
          <a:blip r:embed="rId4">
            <a:alphaModFix/>
          </a:blip>
          <a:stretch>
            <a:fillRect/>
          </a:stretch>
        </p:blipFill>
        <p:spPr>
          <a:xfrm>
            <a:off x="4851025" y="1003400"/>
            <a:ext cx="1718651" cy="819225"/>
          </a:xfrm>
          <a:prstGeom prst="rect">
            <a:avLst/>
          </a:prstGeom>
          <a:noFill/>
          <a:ln>
            <a:noFill/>
          </a:ln>
        </p:spPr>
      </p:pic>
      <p:pic>
        <p:nvPicPr>
          <p:cNvPr id="214" name="Google Shape;214;p20"/>
          <p:cNvPicPr preferRelativeResize="0"/>
          <p:nvPr/>
        </p:nvPicPr>
        <p:blipFill>
          <a:blip r:embed="rId5">
            <a:alphaModFix/>
          </a:blip>
          <a:stretch>
            <a:fillRect/>
          </a:stretch>
        </p:blipFill>
        <p:spPr>
          <a:xfrm>
            <a:off x="4875575" y="1978325"/>
            <a:ext cx="927351" cy="405725"/>
          </a:xfrm>
          <a:prstGeom prst="rect">
            <a:avLst/>
          </a:prstGeom>
          <a:noFill/>
          <a:ln>
            <a:noFill/>
          </a:ln>
        </p:spPr>
      </p:pic>
      <p:cxnSp>
        <p:nvCxnSpPr>
          <p:cNvPr id="215" name="Google Shape;215;p20"/>
          <p:cNvCxnSpPr>
            <a:endCxn id="216" idx="0"/>
          </p:cNvCxnSpPr>
          <p:nvPr/>
        </p:nvCxnSpPr>
        <p:spPr>
          <a:xfrm>
            <a:off x="4019600" y="2630950"/>
            <a:ext cx="2400" cy="963300"/>
          </a:xfrm>
          <a:prstGeom prst="straightConnector1">
            <a:avLst/>
          </a:prstGeom>
          <a:noFill/>
          <a:ln cap="flat" cmpd="sng" w="38100">
            <a:solidFill>
              <a:schemeClr val="dk2"/>
            </a:solidFill>
            <a:prstDash val="solid"/>
            <a:round/>
            <a:headEnd len="med" w="med" type="none"/>
            <a:tailEnd len="med" w="med" type="stealth"/>
          </a:ln>
        </p:spPr>
      </p:cxnSp>
      <p:sp>
        <p:nvSpPr>
          <p:cNvPr id="216" name="Google Shape;216;p20"/>
          <p:cNvSpPr txBox="1"/>
          <p:nvPr/>
        </p:nvSpPr>
        <p:spPr>
          <a:xfrm>
            <a:off x="2009750" y="3594250"/>
            <a:ext cx="4024500" cy="819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a:t>Spec now part of </a:t>
            </a:r>
            <a:r>
              <a:rPr lang="en-US"/>
              <a:t>JDK 9 </a:t>
            </a:r>
            <a:r>
              <a:rPr lang="en-US" u="sng">
                <a:solidFill>
                  <a:schemeClr val="hlink"/>
                </a:solidFill>
                <a:latin typeface="Courier New"/>
                <a:ea typeface="Courier New"/>
                <a:cs typeface="Courier New"/>
                <a:sym typeface="Courier New"/>
                <a:hlinkClick r:id="rId6"/>
              </a:rPr>
              <a:t>java.util.concurrent.Flow</a:t>
            </a:r>
            <a:endParaRPr>
              <a:latin typeface="Courier New"/>
              <a:ea typeface="Courier New"/>
              <a:cs typeface="Courier New"/>
              <a:sym typeface="Courier New"/>
            </a:endParaRPr>
          </a:p>
        </p:txBody>
      </p:sp>
      <p:sp>
        <p:nvSpPr>
          <p:cNvPr id="217" name="Google Shape;217;p20"/>
          <p:cNvSpPr txBox="1"/>
          <p:nvPr/>
        </p:nvSpPr>
        <p:spPr>
          <a:xfrm>
            <a:off x="4063025" y="2839300"/>
            <a:ext cx="3175500" cy="37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a:t>migrating to</a:t>
            </a:r>
            <a:endParaRPr i="1"/>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1"/>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Back-pressure</a:t>
            </a:r>
            <a:endParaRPr/>
          </a:p>
        </p:txBody>
      </p:sp>
      <p:sp>
        <p:nvSpPr>
          <p:cNvPr id="224" name="Google Shape;224;p21"/>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225" name="Google Shape;225;p21"/>
          <p:cNvSpPr/>
          <p:nvPr/>
        </p:nvSpPr>
        <p:spPr>
          <a:xfrm>
            <a:off x="1960925" y="2135100"/>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Source</a:t>
            </a:r>
            <a:endParaRPr/>
          </a:p>
        </p:txBody>
      </p:sp>
      <p:sp>
        <p:nvSpPr>
          <p:cNvPr id="226" name="Google Shape;226;p21"/>
          <p:cNvSpPr/>
          <p:nvPr/>
        </p:nvSpPr>
        <p:spPr>
          <a:xfrm>
            <a:off x="31732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1"/>
          <p:cNvSpPr/>
          <p:nvPr/>
        </p:nvSpPr>
        <p:spPr>
          <a:xfrm>
            <a:off x="3971025" y="2135100"/>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Flow</a:t>
            </a:r>
            <a:endParaRPr/>
          </a:p>
        </p:txBody>
      </p:sp>
      <p:sp>
        <p:nvSpPr>
          <p:cNvPr id="228" name="Google Shape;228;p21"/>
          <p:cNvSpPr/>
          <p:nvPr/>
        </p:nvSpPr>
        <p:spPr>
          <a:xfrm>
            <a:off x="51833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1"/>
          <p:cNvSpPr/>
          <p:nvPr/>
        </p:nvSpPr>
        <p:spPr>
          <a:xfrm>
            <a:off x="38582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1"/>
          <p:cNvSpPr/>
          <p:nvPr/>
        </p:nvSpPr>
        <p:spPr>
          <a:xfrm>
            <a:off x="5981125" y="2135075"/>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Sink</a:t>
            </a:r>
            <a:endParaRPr/>
          </a:p>
        </p:txBody>
      </p:sp>
      <p:sp>
        <p:nvSpPr>
          <p:cNvPr id="231" name="Google Shape;231;p21"/>
          <p:cNvSpPr/>
          <p:nvPr/>
        </p:nvSpPr>
        <p:spPr>
          <a:xfrm>
            <a:off x="58683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2" name="Google Shape;232;p21"/>
          <p:cNvCxnSpPr/>
          <p:nvPr/>
        </p:nvCxnSpPr>
        <p:spPr>
          <a:xfrm>
            <a:off x="3286025" y="2577388"/>
            <a:ext cx="572100" cy="0"/>
          </a:xfrm>
          <a:prstGeom prst="straightConnector1">
            <a:avLst/>
          </a:prstGeom>
          <a:noFill/>
          <a:ln cap="flat" cmpd="sng" w="9525">
            <a:solidFill>
              <a:schemeClr val="dk2"/>
            </a:solidFill>
            <a:prstDash val="solid"/>
            <a:round/>
            <a:headEnd len="med" w="med" type="none"/>
            <a:tailEnd len="med" w="med" type="none"/>
          </a:ln>
        </p:spPr>
      </p:cxnSp>
      <p:cxnSp>
        <p:nvCxnSpPr>
          <p:cNvPr id="233" name="Google Shape;233;p21"/>
          <p:cNvCxnSpPr>
            <a:stCxn id="228" idx="3"/>
            <a:endCxn id="231" idx="1"/>
          </p:cNvCxnSpPr>
          <p:nvPr/>
        </p:nvCxnSpPr>
        <p:spPr>
          <a:xfrm>
            <a:off x="5296125" y="2571875"/>
            <a:ext cx="572100" cy="0"/>
          </a:xfrm>
          <a:prstGeom prst="straightConnector1">
            <a:avLst/>
          </a:prstGeom>
          <a:noFill/>
          <a:ln cap="flat" cmpd="sng" w="9525">
            <a:solidFill>
              <a:schemeClr val="dk2"/>
            </a:solidFill>
            <a:prstDash val="solid"/>
            <a:round/>
            <a:headEnd len="med" w="med" type="none"/>
            <a:tailEnd len="med" w="med" type="none"/>
          </a:ln>
        </p:spPr>
      </p:cxnSp>
      <p:pic>
        <p:nvPicPr>
          <p:cNvPr id="234" name="Google Shape;234;p21"/>
          <p:cNvPicPr preferRelativeResize="0"/>
          <p:nvPr/>
        </p:nvPicPr>
        <p:blipFill>
          <a:blip r:embed="rId3">
            <a:alphaModFix/>
          </a:blip>
          <a:stretch>
            <a:fillRect/>
          </a:stretch>
        </p:blipFill>
        <p:spPr>
          <a:xfrm>
            <a:off x="2954200" y="2831387"/>
            <a:ext cx="187500" cy="126175"/>
          </a:xfrm>
          <a:prstGeom prst="rect">
            <a:avLst/>
          </a:prstGeom>
          <a:noFill/>
          <a:ln>
            <a:noFill/>
          </a:ln>
        </p:spPr>
      </p:pic>
      <p:sp>
        <p:nvSpPr>
          <p:cNvPr id="235" name="Google Shape;235;p21"/>
          <p:cNvSpPr/>
          <p:nvPr/>
        </p:nvSpPr>
        <p:spPr>
          <a:xfrm>
            <a:off x="2325450" y="3831600"/>
            <a:ext cx="474000" cy="4023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36" name="Google Shape;236;p21"/>
          <p:cNvCxnSpPr>
            <a:stCxn id="235" idx="1"/>
            <a:endCxn id="225" idx="2"/>
          </p:cNvCxnSpPr>
          <p:nvPr/>
        </p:nvCxnSpPr>
        <p:spPr>
          <a:xfrm flipH="1" rot="10800000">
            <a:off x="2562450" y="3008700"/>
            <a:ext cx="4500" cy="822900"/>
          </a:xfrm>
          <a:prstGeom prst="straightConnector1">
            <a:avLst/>
          </a:prstGeom>
          <a:noFill/>
          <a:ln cap="flat" cmpd="sng" w="9525">
            <a:solidFill>
              <a:schemeClr val="dk2"/>
            </a:solidFill>
            <a:prstDash val="solid"/>
            <a:round/>
            <a:headEnd len="med" w="med" type="none"/>
            <a:tailEnd len="med" w="med" type="triangle"/>
          </a:ln>
        </p:spPr>
      </p:cxnSp>
      <p:sp>
        <p:nvSpPr>
          <p:cNvPr id="237" name="Google Shape;237;p21"/>
          <p:cNvSpPr/>
          <p:nvPr/>
        </p:nvSpPr>
        <p:spPr>
          <a:xfrm>
            <a:off x="3965850" y="3109450"/>
            <a:ext cx="12123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1"/>
          <p:cNvSpPr/>
          <p:nvPr/>
        </p:nvSpPr>
        <p:spPr>
          <a:xfrm>
            <a:off x="5981125" y="3109450"/>
            <a:ext cx="12123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1"/>
          <p:cNvSpPr/>
          <p:nvPr/>
        </p:nvSpPr>
        <p:spPr>
          <a:xfrm>
            <a:off x="6350275" y="1128323"/>
            <a:ext cx="474000" cy="402300"/>
          </a:xfrm>
          <a:prstGeom prst="can">
            <a:avLst>
              <a:gd fmla="val 250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40" name="Google Shape;240;p21"/>
          <p:cNvCxnSpPr>
            <a:stCxn id="230" idx="0"/>
            <a:endCxn id="239" idx="3"/>
          </p:cNvCxnSpPr>
          <p:nvPr/>
        </p:nvCxnSpPr>
        <p:spPr>
          <a:xfrm rot="10800000">
            <a:off x="6587275" y="1530575"/>
            <a:ext cx="0" cy="604500"/>
          </a:xfrm>
          <a:prstGeom prst="straightConnector1">
            <a:avLst/>
          </a:prstGeom>
          <a:noFill/>
          <a:ln cap="flat" cmpd="sng" w="9525">
            <a:solidFill>
              <a:schemeClr val="dk2"/>
            </a:solidFill>
            <a:prstDash val="solid"/>
            <a:round/>
            <a:headEnd len="med" w="med" type="none"/>
            <a:tailEnd len="med" w="med" type="triangle"/>
          </a:ln>
        </p:spPr>
      </p:cxnSp>
      <p:pic>
        <p:nvPicPr>
          <p:cNvPr id="241" name="Google Shape;241;p21"/>
          <p:cNvPicPr preferRelativeResize="0"/>
          <p:nvPr/>
        </p:nvPicPr>
        <p:blipFill>
          <a:blip r:embed="rId3">
            <a:alphaModFix/>
          </a:blip>
          <a:stretch>
            <a:fillRect/>
          </a:stretch>
        </p:blipFill>
        <p:spPr>
          <a:xfrm>
            <a:off x="4931375" y="3162162"/>
            <a:ext cx="187500" cy="126175"/>
          </a:xfrm>
          <a:prstGeom prst="rect">
            <a:avLst/>
          </a:prstGeom>
          <a:noFill/>
          <a:ln>
            <a:noFill/>
          </a:ln>
        </p:spPr>
      </p:pic>
      <p:pic>
        <p:nvPicPr>
          <p:cNvPr id="242" name="Google Shape;242;p21"/>
          <p:cNvPicPr preferRelativeResize="0"/>
          <p:nvPr/>
        </p:nvPicPr>
        <p:blipFill>
          <a:blip r:embed="rId3">
            <a:alphaModFix/>
          </a:blip>
          <a:stretch>
            <a:fillRect/>
          </a:stretch>
        </p:blipFill>
        <p:spPr>
          <a:xfrm>
            <a:off x="6941600" y="3162162"/>
            <a:ext cx="187500" cy="126175"/>
          </a:xfrm>
          <a:prstGeom prst="rect">
            <a:avLst/>
          </a:prstGeom>
          <a:noFill/>
          <a:ln>
            <a:noFill/>
          </a:ln>
        </p:spPr>
      </p:pic>
      <p:sp>
        <p:nvSpPr>
          <p:cNvPr id="243" name="Google Shape;243;p21"/>
          <p:cNvSpPr txBox="1"/>
          <p:nvPr/>
        </p:nvSpPr>
        <p:spPr>
          <a:xfrm>
            <a:off x="1858175" y="4233900"/>
            <a:ext cx="1417800" cy="28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Source Kafka Topic</a:t>
            </a:r>
            <a:endParaRPr sz="1000"/>
          </a:p>
        </p:txBody>
      </p:sp>
      <p:sp>
        <p:nvSpPr>
          <p:cNvPr id="244" name="Google Shape;244;p21"/>
          <p:cNvSpPr txBox="1"/>
          <p:nvPr/>
        </p:nvSpPr>
        <p:spPr>
          <a:xfrm>
            <a:off x="5806825" y="817310"/>
            <a:ext cx="1560900" cy="28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Destination</a:t>
            </a:r>
            <a:r>
              <a:rPr lang="en-US" sz="1000"/>
              <a:t> Kafka Topic</a:t>
            </a:r>
            <a:endParaRPr sz="1000"/>
          </a:p>
        </p:txBody>
      </p:sp>
      <p:sp>
        <p:nvSpPr>
          <p:cNvPr id="245" name="Google Shape;245;p21"/>
          <p:cNvSpPr/>
          <p:nvPr/>
        </p:nvSpPr>
        <p:spPr>
          <a:xfrm>
            <a:off x="6995825" y="1356325"/>
            <a:ext cx="1174200" cy="733200"/>
          </a:xfrm>
          <a:prstGeom prst="cloudCallout">
            <a:avLst>
              <a:gd fmla="val -20833" name="adj1"/>
              <a:gd fmla="val 625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I need some messages.</a:t>
            </a:r>
            <a:endParaRPr sz="800"/>
          </a:p>
        </p:txBody>
      </p:sp>
      <p:cxnSp>
        <p:nvCxnSpPr>
          <p:cNvPr id="246" name="Google Shape;246;p21"/>
          <p:cNvCxnSpPr/>
          <p:nvPr/>
        </p:nvCxnSpPr>
        <p:spPr>
          <a:xfrm>
            <a:off x="5290667" y="2560175"/>
            <a:ext cx="572100" cy="0"/>
          </a:xfrm>
          <a:prstGeom prst="straightConnector1">
            <a:avLst/>
          </a:prstGeom>
          <a:noFill/>
          <a:ln cap="flat" cmpd="sng" w="19050">
            <a:solidFill>
              <a:srgbClr val="0000FF"/>
            </a:solidFill>
            <a:prstDash val="solid"/>
            <a:round/>
            <a:headEnd len="med" w="med" type="stealth"/>
            <a:tailEnd len="med" w="med" type="none"/>
          </a:ln>
        </p:spPr>
      </p:cxnSp>
      <p:cxnSp>
        <p:nvCxnSpPr>
          <p:cNvPr id="247" name="Google Shape;247;p21"/>
          <p:cNvCxnSpPr/>
          <p:nvPr/>
        </p:nvCxnSpPr>
        <p:spPr>
          <a:xfrm>
            <a:off x="3280567" y="2560150"/>
            <a:ext cx="572100" cy="0"/>
          </a:xfrm>
          <a:prstGeom prst="straightConnector1">
            <a:avLst/>
          </a:prstGeom>
          <a:noFill/>
          <a:ln cap="flat" cmpd="sng" w="19050">
            <a:solidFill>
              <a:srgbClr val="0000FF"/>
            </a:solidFill>
            <a:prstDash val="solid"/>
            <a:round/>
            <a:headEnd len="med" w="med" type="stealth"/>
            <a:tailEnd len="med" w="med" type="none"/>
          </a:ln>
        </p:spPr>
      </p:cxnSp>
      <p:sp>
        <p:nvSpPr>
          <p:cNvPr id="248" name="Google Shape;248;p21"/>
          <p:cNvSpPr txBox="1"/>
          <p:nvPr/>
        </p:nvSpPr>
        <p:spPr>
          <a:xfrm>
            <a:off x="3862950" y="1469750"/>
            <a:ext cx="1417800" cy="2868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rgbClr val="0000FF"/>
                </a:solidFill>
              </a:rPr>
              <a:t>Demand</a:t>
            </a:r>
            <a:r>
              <a:rPr lang="en-US" sz="1000">
                <a:solidFill>
                  <a:srgbClr val="0000FF"/>
                </a:solidFill>
              </a:rPr>
              <a:t> request is sent upstream</a:t>
            </a:r>
            <a:endParaRPr sz="1000">
              <a:solidFill>
                <a:srgbClr val="0000FF"/>
              </a:solidFill>
            </a:endParaRPr>
          </a:p>
        </p:txBody>
      </p:sp>
      <p:cxnSp>
        <p:nvCxnSpPr>
          <p:cNvPr id="249" name="Google Shape;249;p21"/>
          <p:cNvCxnSpPr/>
          <p:nvPr/>
        </p:nvCxnSpPr>
        <p:spPr>
          <a:xfrm flipH="1">
            <a:off x="3561250" y="1797375"/>
            <a:ext cx="523800" cy="705600"/>
          </a:xfrm>
          <a:prstGeom prst="straightConnector1">
            <a:avLst/>
          </a:prstGeom>
          <a:noFill/>
          <a:ln cap="flat" cmpd="sng" w="9525">
            <a:solidFill>
              <a:schemeClr val="dk2"/>
            </a:solidFill>
            <a:prstDash val="dot"/>
            <a:round/>
            <a:headEnd len="med" w="med" type="none"/>
            <a:tailEnd len="med" w="med" type="triangle"/>
          </a:ln>
        </p:spPr>
      </p:cxnSp>
      <p:cxnSp>
        <p:nvCxnSpPr>
          <p:cNvPr id="250" name="Google Shape;250;p21"/>
          <p:cNvCxnSpPr/>
          <p:nvPr/>
        </p:nvCxnSpPr>
        <p:spPr>
          <a:xfrm>
            <a:off x="5121475" y="1758775"/>
            <a:ext cx="490800" cy="705900"/>
          </a:xfrm>
          <a:prstGeom prst="straightConnector1">
            <a:avLst/>
          </a:prstGeom>
          <a:noFill/>
          <a:ln cap="flat" cmpd="sng" w="9525">
            <a:solidFill>
              <a:schemeClr val="dk2"/>
            </a:solidFill>
            <a:prstDash val="dot"/>
            <a:round/>
            <a:headEnd len="med" w="med" type="none"/>
            <a:tailEnd len="med" w="med" type="triangle"/>
          </a:ln>
        </p:spPr>
      </p:cxnSp>
      <p:sp>
        <p:nvSpPr>
          <p:cNvPr id="251" name="Google Shape;251;p21"/>
          <p:cNvSpPr/>
          <p:nvPr/>
        </p:nvSpPr>
        <p:spPr>
          <a:xfrm flipH="1">
            <a:off x="606375" y="1469750"/>
            <a:ext cx="1497900" cy="733200"/>
          </a:xfrm>
          <a:prstGeom prst="cloudCallout">
            <a:avLst>
              <a:gd fmla="val -20833" name="adj1"/>
              <a:gd fmla="val 625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I need to load some messages for downstream</a:t>
            </a:r>
            <a:endParaRPr sz="800"/>
          </a:p>
        </p:txBody>
      </p:sp>
      <p:sp>
        <p:nvSpPr>
          <p:cNvPr id="252" name="Google Shape;252;p21"/>
          <p:cNvSpPr txBox="1"/>
          <p:nvPr/>
        </p:nvSpPr>
        <p:spPr>
          <a:xfrm>
            <a:off x="904125" y="3109449"/>
            <a:ext cx="18249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a:t>
            </a:r>
            <a:endParaRPr sz="600"/>
          </a:p>
          <a:p>
            <a:pPr indent="0" lvl="0" marL="0" rtl="0" algn="l">
              <a:spcBef>
                <a:spcPts val="0"/>
              </a:spcBef>
              <a:spcAft>
                <a:spcPts val="0"/>
              </a:spcAft>
              <a:buNone/>
            </a:pPr>
            <a:r>
              <a:rPr lang="en-US" sz="600"/>
              <a:t>Key: EN, Value: {“message”: “Hi Akka!” }</a:t>
            </a:r>
            <a:endParaRPr sz="600"/>
          </a:p>
          <a:p>
            <a:pPr indent="0" lvl="0" marL="0" rtl="0" algn="l">
              <a:spcBef>
                <a:spcPts val="0"/>
              </a:spcBef>
              <a:spcAft>
                <a:spcPts val="0"/>
              </a:spcAft>
              <a:buNone/>
            </a:pPr>
            <a:r>
              <a:rPr lang="en-US" sz="600">
                <a:solidFill>
                  <a:schemeClr val="dk1"/>
                </a:solidFill>
              </a:rPr>
              <a:t>Key: FR, Value: {“message”: “Salut Akka!” }</a:t>
            </a:r>
            <a:endParaRPr sz="600">
              <a:solidFill>
                <a:schemeClr val="dk1"/>
              </a:solidFill>
            </a:endParaRPr>
          </a:p>
          <a:p>
            <a:pPr indent="0" lvl="0" marL="0" rtl="0" algn="l">
              <a:spcBef>
                <a:spcPts val="0"/>
              </a:spcBef>
              <a:spcAft>
                <a:spcPts val="0"/>
              </a:spcAft>
              <a:buNone/>
            </a:pPr>
            <a:r>
              <a:rPr lang="en-US" sz="600">
                <a:solidFill>
                  <a:schemeClr val="dk1"/>
                </a:solidFill>
              </a:rPr>
              <a:t>Key: ES, Value: {“message”: “Hola Akka!” }</a:t>
            </a:r>
            <a:endParaRPr sz="600">
              <a:solidFill>
                <a:schemeClr val="dk1"/>
              </a:solidFill>
            </a:endParaRPr>
          </a:p>
          <a:p>
            <a:pPr indent="0" lvl="0" marL="0" rtl="0" algn="l">
              <a:spcBef>
                <a:spcPts val="0"/>
              </a:spcBef>
              <a:spcAft>
                <a:spcPts val="0"/>
              </a:spcAft>
              <a:buClr>
                <a:schemeClr val="dk1"/>
              </a:buClr>
              <a:buSzPts val="1100"/>
              <a:buFont typeface="Arial"/>
              <a:buNone/>
            </a:pPr>
            <a:r>
              <a:rPr lang="en-US" sz="600">
                <a:solidFill>
                  <a:schemeClr val="dk1"/>
                </a:solidFill>
              </a:rPr>
              <a:t>...</a:t>
            </a:r>
            <a:endParaRPr sz="600">
              <a:solidFill>
                <a:schemeClr val="dk1"/>
              </a:solidFill>
            </a:endParaRPr>
          </a:p>
        </p:txBody>
      </p:sp>
      <p:pic>
        <p:nvPicPr>
          <p:cNvPr id="253" name="Google Shape;253;p21"/>
          <p:cNvPicPr preferRelativeResize="0"/>
          <p:nvPr/>
        </p:nvPicPr>
        <p:blipFill>
          <a:blip r:embed="rId3">
            <a:alphaModFix/>
          </a:blip>
          <a:stretch>
            <a:fillRect/>
          </a:stretch>
        </p:blipFill>
        <p:spPr>
          <a:xfrm>
            <a:off x="4688800" y="3162162"/>
            <a:ext cx="187500" cy="126175"/>
          </a:xfrm>
          <a:prstGeom prst="rect">
            <a:avLst/>
          </a:prstGeom>
          <a:noFill/>
          <a:ln>
            <a:noFill/>
          </a:ln>
        </p:spPr>
      </p:pic>
      <p:pic>
        <p:nvPicPr>
          <p:cNvPr id="254" name="Google Shape;254;p21"/>
          <p:cNvPicPr preferRelativeResize="0"/>
          <p:nvPr/>
        </p:nvPicPr>
        <p:blipFill>
          <a:blip r:embed="rId3">
            <a:alphaModFix/>
          </a:blip>
          <a:stretch>
            <a:fillRect/>
          </a:stretch>
        </p:blipFill>
        <p:spPr>
          <a:xfrm>
            <a:off x="4446225" y="3162162"/>
            <a:ext cx="187500" cy="126175"/>
          </a:xfrm>
          <a:prstGeom prst="rect">
            <a:avLst/>
          </a:prstGeom>
          <a:noFill/>
          <a:ln>
            <a:noFill/>
          </a:ln>
        </p:spPr>
      </p:pic>
      <p:pic>
        <p:nvPicPr>
          <p:cNvPr id="255" name="Google Shape;255;p21"/>
          <p:cNvPicPr preferRelativeResize="0"/>
          <p:nvPr/>
        </p:nvPicPr>
        <p:blipFill>
          <a:blip r:embed="rId3">
            <a:alphaModFix/>
          </a:blip>
          <a:stretch>
            <a:fillRect/>
          </a:stretch>
        </p:blipFill>
        <p:spPr>
          <a:xfrm>
            <a:off x="4203650" y="3162162"/>
            <a:ext cx="187500" cy="126175"/>
          </a:xfrm>
          <a:prstGeom prst="rect">
            <a:avLst/>
          </a:prstGeom>
          <a:noFill/>
          <a:ln>
            <a:noFill/>
          </a:ln>
        </p:spPr>
      </p:pic>
      <p:pic>
        <p:nvPicPr>
          <p:cNvPr id="256" name="Google Shape;256;p21"/>
          <p:cNvPicPr preferRelativeResize="0"/>
          <p:nvPr/>
        </p:nvPicPr>
        <p:blipFill>
          <a:blip r:embed="rId3">
            <a:alphaModFix/>
          </a:blip>
          <a:stretch>
            <a:fillRect/>
          </a:stretch>
        </p:blipFill>
        <p:spPr>
          <a:xfrm>
            <a:off x="4958550" y="2831387"/>
            <a:ext cx="187500" cy="126175"/>
          </a:xfrm>
          <a:prstGeom prst="rect">
            <a:avLst/>
          </a:prstGeom>
          <a:noFill/>
          <a:ln>
            <a:noFill/>
          </a:ln>
        </p:spPr>
      </p:pic>
      <p:pic>
        <p:nvPicPr>
          <p:cNvPr id="257" name="Google Shape;257;p21"/>
          <p:cNvPicPr preferRelativeResize="0"/>
          <p:nvPr/>
        </p:nvPicPr>
        <p:blipFill>
          <a:blip r:embed="rId3">
            <a:alphaModFix/>
          </a:blip>
          <a:stretch>
            <a:fillRect/>
          </a:stretch>
        </p:blipFill>
        <p:spPr>
          <a:xfrm>
            <a:off x="6962900" y="2831387"/>
            <a:ext cx="187500" cy="126175"/>
          </a:xfrm>
          <a:prstGeom prst="rect">
            <a:avLst/>
          </a:prstGeom>
          <a:noFill/>
          <a:ln>
            <a:noFill/>
          </a:ln>
        </p:spPr>
      </p:pic>
      <p:pic>
        <p:nvPicPr>
          <p:cNvPr id="258" name="Google Shape;258;p21"/>
          <p:cNvPicPr preferRelativeResize="0"/>
          <p:nvPr/>
        </p:nvPicPr>
        <p:blipFill>
          <a:blip r:embed="rId3">
            <a:alphaModFix/>
          </a:blip>
          <a:stretch>
            <a:fillRect/>
          </a:stretch>
        </p:blipFill>
        <p:spPr>
          <a:xfrm>
            <a:off x="6699051" y="3162162"/>
            <a:ext cx="187500" cy="126175"/>
          </a:xfrm>
          <a:prstGeom prst="rect">
            <a:avLst/>
          </a:prstGeom>
          <a:noFill/>
          <a:ln>
            <a:noFill/>
          </a:ln>
        </p:spPr>
      </p:pic>
      <p:pic>
        <p:nvPicPr>
          <p:cNvPr id="259" name="Google Shape;259;p21"/>
          <p:cNvPicPr preferRelativeResize="0"/>
          <p:nvPr/>
        </p:nvPicPr>
        <p:blipFill>
          <a:blip r:embed="rId3">
            <a:alphaModFix/>
          </a:blip>
          <a:stretch>
            <a:fillRect/>
          </a:stretch>
        </p:blipFill>
        <p:spPr>
          <a:xfrm>
            <a:off x="6456476" y="3162162"/>
            <a:ext cx="187500" cy="126175"/>
          </a:xfrm>
          <a:prstGeom prst="rect">
            <a:avLst/>
          </a:prstGeom>
          <a:noFill/>
          <a:ln>
            <a:noFill/>
          </a:ln>
        </p:spPr>
      </p:pic>
      <p:pic>
        <p:nvPicPr>
          <p:cNvPr id="260" name="Google Shape;260;p21"/>
          <p:cNvPicPr preferRelativeResize="0"/>
          <p:nvPr/>
        </p:nvPicPr>
        <p:blipFill>
          <a:blip r:embed="rId3">
            <a:alphaModFix/>
          </a:blip>
          <a:stretch>
            <a:fillRect/>
          </a:stretch>
        </p:blipFill>
        <p:spPr>
          <a:xfrm>
            <a:off x="6213901" y="3162162"/>
            <a:ext cx="187500" cy="126175"/>
          </a:xfrm>
          <a:prstGeom prst="rect">
            <a:avLst/>
          </a:prstGeom>
          <a:noFill/>
          <a:ln>
            <a:noFill/>
          </a:ln>
        </p:spPr>
      </p:pic>
      <p:sp>
        <p:nvSpPr>
          <p:cNvPr id="261" name="Google Shape;261;p21"/>
          <p:cNvSpPr txBox="1"/>
          <p:nvPr/>
        </p:nvSpPr>
        <p:spPr>
          <a:xfrm>
            <a:off x="3868275" y="1492016"/>
            <a:ext cx="1417800" cy="4023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rgbClr val="FF0000"/>
                </a:solidFill>
              </a:rPr>
              <a:t>Demand satisfied downstream</a:t>
            </a:r>
            <a:endParaRPr sz="1000">
              <a:solidFill>
                <a:srgbClr val="FF0000"/>
              </a:solidFill>
            </a:endParaRPr>
          </a:p>
        </p:txBody>
      </p:sp>
      <p:cxnSp>
        <p:nvCxnSpPr>
          <p:cNvPr id="262" name="Google Shape;262;p21"/>
          <p:cNvCxnSpPr/>
          <p:nvPr/>
        </p:nvCxnSpPr>
        <p:spPr>
          <a:xfrm>
            <a:off x="5296167" y="2566037"/>
            <a:ext cx="572100" cy="0"/>
          </a:xfrm>
          <a:prstGeom prst="straightConnector1">
            <a:avLst/>
          </a:prstGeom>
          <a:noFill/>
          <a:ln cap="flat" cmpd="sng" w="19050">
            <a:solidFill>
              <a:srgbClr val="FF0000"/>
            </a:solidFill>
            <a:prstDash val="solid"/>
            <a:round/>
            <a:headEnd len="med" w="med" type="none"/>
            <a:tailEnd len="med" w="med" type="stealth"/>
          </a:ln>
        </p:spPr>
      </p:cxnSp>
      <p:cxnSp>
        <p:nvCxnSpPr>
          <p:cNvPr id="263" name="Google Shape;263;p21"/>
          <p:cNvCxnSpPr/>
          <p:nvPr/>
        </p:nvCxnSpPr>
        <p:spPr>
          <a:xfrm>
            <a:off x="3286067" y="2566012"/>
            <a:ext cx="572100" cy="0"/>
          </a:xfrm>
          <a:prstGeom prst="straightConnector1">
            <a:avLst/>
          </a:prstGeom>
          <a:noFill/>
          <a:ln cap="flat" cmpd="sng" w="19050">
            <a:solidFill>
              <a:srgbClr val="FF0000"/>
            </a:solidFill>
            <a:prstDash val="solid"/>
            <a:round/>
            <a:headEnd len="med" w="med" type="none"/>
            <a:tailEnd len="med" w="med" type="stealth"/>
          </a:ln>
        </p:spPr>
      </p:cxnSp>
      <p:sp>
        <p:nvSpPr>
          <p:cNvPr id="264" name="Google Shape;264;p21"/>
          <p:cNvSpPr txBox="1"/>
          <p:nvPr/>
        </p:nvSpPr>
        <p:spPr>
          <a:xfrm>
            <a:off x="6741650" y="1543037"/>
            <a:ext cx="1824900" cy="571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a:t>
            </a:r>
            <a:endParaRPr sz="600"/>
          </a:p>
          <a:p>
            <a:pPr indent="0" lvl="0" marL="0" rtl="0" algn="l">
              <a:spcBef>
                <a:spcPts val="0"/>
              </a:spcBef>
              <a:spcAft>
                <a:spcPts val="0"/>
              </a:spcAft>
              <a:buNone/>
            </a:pPr>
            <a:r>
              <a:rPr lang="en-US" sz="600"/>
              <a:t>Key: EN, Value: {“message”: “Bye Akka!” }</a:t>
            </a:r>
            <a:endParaRPr sz="600"/>
          </a:p>
          <a:p>
            <a:pPr indent="0" lvl="0" marL="0" rtl="0" algn="l">
              <a:spcBef>
                <a:spcPts val="0"/>
              </a:spcBef>
              <a:spcAft>
                <a:spcPts val="0"/>
              </a:spcAft>
              <a:buNone/>
            </a:pPr>
            <a:r>
              <a:rPr lang="en-US" sz="600">
                <a:solidFill>
                  <a:schemeClr val="dk1"/>
                </a:solidFill>
              </a:rPr>
              <a:t>Key: FR, Value: {“message”: “</a:t>
            </a:r>
            <a:r>
              <a:rPr lang="en-US" sz="600">
                <a:solidFill>
                  <a:schemeClr val="dk1"/>
                </a:solidFill>
              </a:rPr>
              <a:t>Au revoir</a:t>
            </a:r>
            <a:r>
              <a:rPr lang="en-US" sz="600">
                <a:solidFill>
                  <a:schemeClr val="dk1"/>
                </a:solidFill>
              </a:rPr>
              <a:t> Akka!” }</a:t>
            </a:r>
            <a:endParaRPr sz="600">
              <a:solidFill>
                <a:schemeClr val="dk1"/>
              </a:solidFill>
            </a:endParaRPr>
          </a:p>
          <a:p>
            <a:pPr indent="0" lvl="0" marL="0" rtl="0" algn="l">
              <a:spcBef>
                <a:spcPts val="0"/>
              </a:spcBef>
              <a:spcAft>
                <a:spcPts val="0"/>
              </a:spcAft>
              <a:buNone/>
            </a:pPr>
            <a:r>
              <a:rPr lang="en-US" sz="600">
                <a:solidFill>
                  <a:schemeClr val="dk1"/>
                </a:solidFill>
              </a:rPr>
              <a:t>Key: ES, Value: {“message”: “</a:t>
            </a:r>
            <a:r>
              <a:rPr lang="en-US" sz="600">
                <a:solidFill>
                  <a:schemeClr val="dk1"/>
                </a:solidFill>
              </a:rPr>
              <a:t>Adiós</a:t>
            </a:r>
            <a:r>
              <a:rPr lang="en-US" sz="600">
                <a:solidFill>
                  <a:schemeClr val="dk1"/>
                </a:solidFill>
              </a:rPr>
              <a:t> Akka!” }</a:t>
            </a:r>
            <a:endParaRPr sz="600">
              <a:solidFill>
                <a:schemeClr val="dk1"/>
              </a:solidFill>
            </a:endParaRPr>
          </a:p>
          <a:p>
            <a:pPr indent="0" lvl="0" marL="0" rtl="0" algn="l">
              <a:spcBef>
                <a:spcPts val="0"/>
              </a:spcBef>
              <a:spcAft>
                <a:spcPts val="0"/>
              </a:spcAft>
              <a:buNone/>
            </a:pPr>
            <a:r>
              <a:rPr lang="en-US" sz="600">
                <a:solidFill>
                  <a:schemeClr val="dk1"/>
                </a:solidFill>
              </a:rPr>
              <a:t>...</a:t>
            </a:r>
            <a:endParaRPr sz="600">
              <a:solidFill>
                <a:schemeClr val="dk1"/>
              </a:solidFill>
            </a:endParaRPr>
          </a:p>
        </p:txBody>
      </p:sp>
      <p:sp>
        <p:nvSpPr>
          <p:cNvPr id="265" name="Google Shape;265;p21"/>
          <p:cNvSpPr txBox="1"/>
          <p:nvPr/>
        </p:nvSpPr>
        <p:spPr>
          <a:xfrm>
            <a:off x="0" y="4233900"/>
            <a:ext cx="6867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u="sng">
                <a:solidFill>
                  <a:schemeClr val="hlink"/>
                </a:solidFill>
                <a:hlinkClick r:id="rId4"/>
              </a:rPr>
              <a:t>openclipart</a:t>
            </a:r>
            <a:endParaRPr sz="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4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4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3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gtEl>
                                        <p:attrNameLst>
                                          <p:attrName>style.visibility</p:attrName>
                                        </p:attrNameLst>
                                      </p:cBhvr>
                                      <p:to>
                                        <p:strVal val="visible"/>
                                      </p:to>
                                    </p:set>
                                    <p:animEffect filter="fade" transition="in">
                                      <p:cBhvr>
                                        <p:cTn dur="1000"/>
                                        <p:tgtEl>
                                          <p:spTgt spid="2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3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32"/>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47"/>
                                        </p:tgtEl>
                                        <p:attrNameLst>
                                          <p:attrName>style.visibility</p:attrName>
                                        </p:attrNameLst>
                                      </p:cBhvr>
                                      <p:to>
                                        <p:strVal val="visible"/>
                                      </p:to>
                                    </p:set>
                                    <p:animEffect filter="fade" transition="in">
                                      <p:cBhvr>
                                        <p:cTn dur="1000"/>
                                        <p:tgtEl>
                                          <p:spTgt spid="247"/>
                                        </p:tgtEl>
                                      </p:cBhvr>
                                    </p:animEffect>
                                  </p:childTnLst>
                                </p:cTn>
                              </p:par>
                              <p:par>
                                <p:cTn fill="hold" nodeType="withEffect" presetClass="entr" presetID="10" presetSubtype="0">
                                  <p:stCondLst>
                                    <p:cond delay="0"/>
                                  </p:stCondLst>
                                  <p:childTnLst>
                                    <p:set>
                                      <p:cBhvr>
                                        <p:cTn dur="1" fill="hold">
                                          <p:stCondLst>
                                            <p:cond delay="0"/>
                                          </p:stCondLst>
                                        </p:cTn>
                                        <p:tgtEl>
                                          <p:spTgt spid="248"/>
                                        </p:tgtEl>
                                        <p:attrNameLst>
                                          <p:attrName>style.visibility</p:attrName>
                                        </p:attrNameLst>
                                      </p:cBhvr>
                                      <p:to>
                                        <p:strVal val="visible"/>
                                      </p:to>
                                    </p:set>
                                    <p:animEffect filter="fade" transition="in">
                                      <p:cBhvr>
                                        <p:cTn dur="1000"/>
                                        <p:tgtEl>
                                          <p:spTgt spid="248"/>
                                        </p:tgtEl>
                                      </p:cBhvr>
                                    </p:animEffect>
                                  </p:childTnLst>
                                </p:cTn>
                              </p:par>
                              <p:par>
                                <p:cTn fill="hold" nodeType="withEffect" presetClass="entr" presetID="10" presetSubtype="0">
                                  <p:stCondLst>
                                    <p:cond delay="0"/>
                                  </p:stCondLst>
                                  <p:childTnLst>
                                    <p:set>
                                      <p:cBhvr>
                                        <p:cTn dur="1" fill="hold">
                                          <p:stCondLst>
                                            <p:cond delay="0"/>
                                          </p:stCondLst>
                                        </p:cTn>
                                        <p:tgtEl>
                                          <p:spTgt spid="249"/>
                                        </p:tgtEl>
                                        <p:attrNameLst>
                                          <p:attrName>style.visibility</p:attrName>
                                        </p:attrNameLst>
                                      </p:cBhvr>
                                      <p:to>
                                        <p:strVal val="visible"/>
                                      </p:to>
                                    </p:set>
                                    <p:animEffect filter="fade" transition="in">
                                      <p:cBhvr>
                                        <p:cTn dur="1000"/>
                                        <p:tgtEl>
                                          <p:spTgt spid="249"/>
                                        </p:tgtEl>
                                      </p:cBhvr>
                                    </p:animEffect>
                                  </p:childTnLst>
                                </p:cTn>
                              </p:par>
                              <p:par>
                                <p:cTn fill="hold" nodeType="withEffect" presetClass="entr" presetID="10" presetSubtype="0">
                                  <p:stCondLst>
                                    <p:cond delay="0"/>
                                  </p:stCondLst>
                                  <p:childTnLst>
                                    <p:set>
                                      <p:cBhvr>
                                        <p:cTn dur="1" fill="hold">
                                          <p:stCondLst>
                                            <p:cond delay="0"/>
                                          </p:stCondLst>
                                        </p:cTn>
                                        <p:tgtEl>
                                          <p:spTgt spid="250"/>
                                        </p:tgtEl>
                                        <p:attrNameLst>
                                          <p:attrName>style.visibility</p:attrName>
                                        </p:attrNameLst>
                                      </p:cBhvr>
                                      <p:to>
                                        <p:strVal val="visible"/>
                                      </p:to>
                                    </p:set>
                                    <p:animEffect filter="fade" transition="in">
                                      <p:cBhvr>
                                        <p:cTn dur="1000"/>
                                        <p:tgtEl>
                                          <p:spTgt spid="250"/>
                                        </p:tgtEl>
                                      </p:cBhvr>
                                    </p:animEffect>
                                  </p:childTnLst>
                                </p:cTn>
                              </p:par>
                              <p:par>
                                <p:cTn fill="hold" nodeType="withEffect" presetClass="entr" presetID="10" presetSubtype="0">
                                  <p:stCondLst>
                                    <p:cond delay="0"/>
                                  </p:stCondLst>
                                  <p:childTnLst>
                                    <p:set>
                                      <p:cBhvr>
                                        <p:cTn dur="1" fill="hold">
                                          <p:stCondLst>
                                            <p:cond delay="0"/>
                                          </p:stCondLst>
                                        </p:cTn>
                                        <p:tgtEl>
                                          <p:spTgt spid="246"/>
                                        </p:tgtEl>
                                        <p:attrNameLst>
                                          <p:attrName>style.visibility</p:attrName>
                                        </p:attrNameLst>
                                      </p:cBhvr>
                                      <p:to>
                                        <p:strVal val="visible"/>
                                      </p:to>
                                    </p:set>
                                    <p:animEffect filter="fade" transition="in">
                                      <p:cBhvr>
                                        <p:cTn dur="1000"/>
                                        <p:tgtEl>
                                          <p:spTgt spid="2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1000"/>
                                        <p:tgtEl>
                                          <p:spTgt spid="251"/>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52"/>
                                        </p:tgtEl>
                                        <p:attrNameLst>
                                          <p:attrName>style.visibility</p:attrName>
                                        </p:attrNameLst>
                                      </p:cBhvr>
                                      <p:to>
                                        <p:strVal val="visible"/>
                                      </p:to>
                                    </p:set>
                                    <p:animEffect filter="fade" transition="in">
                                      <p:cBhvr>
                                        <p:cTn dur="1000"/>
                                        <p:tgtEl>
                                          <p:spTgt spid="252"/>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000"/>
                                        <p:tgtEl>
                                          <p:spTgt spid="2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000"/>
                                          </p:stCondLst>
                                        </p:cTn>
                                        <p:tgtEl>
                                          <p:spTgt spid="246"/>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48"/>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47"/>
                                        </p:tgtEl>
                                        <p:attrNameLst>
                                          <p:attrName>style.visibility</p:attrName>
                                        </p:attrNameLst>
                                      </p:cBhvr>
                                      <p:to>
                                        <p:strVal val="hidden"/>
                                      </p:to>
                                    </p:se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262"/>
                                        </p:tgtEl>
                                        <p:attrNameLst>
                                          <p:attrName>style.visibility</p:attrName>
                                        </p:attrNameLst>
                                      </p:cBhvr>
                                      <p:to>
                                        <p:strVal val="visible"/>
                                      </p:to>
                                    </p:set>
                                    <p:animEffect filter="fade" transition="in">
                                      <p:cBhvr>
                                        <p:cTn dur="1300"/>
                                        <p:tgtEl>
                                          <p:spTgt spid="262"/>
                                        </p:tgtEl>
                                      </p:cBhvr>
                                    </p:animEffect>
                                  </p:childTnLst>
                                </p:cTn>
                              </p:par>
                              <p:par>
                                <p:cTn fill="hold" nodeType="withEffect" presetClass="entr" presetID="10" presetSubtype="0">
                                  <p:stCondLst>
                                    <p:cond delay="0"/>
                                  </p:stCondLst>
                                  <p:childTnLst>
                                    <p:set>
                                      <p:cBhvr>
                                        <p:cTn dur="1" fill="hold">
                                          <p:stCondLst>
                                            <p:cond delay="0"/>
                                          </p:stCondLst>
                                        </p:cTn>
                                        <p:tgtEl>
                                          <p:spTgt spid="263"/>
                                        </p:tgtEl>
                                        <p:attrNameLst>
                                          <p:attrName>style.visibility</p:attrName>
                                        </p:attrNameLst>
                                      </p:cBhvr>
                                      <p:to>
                                        <p:strVal val="visible"/>
                                      </p:to>
                                    </p:set>
                                    <p:animEffect filter="fade" transition="in">
                                      <p:cBhvr>
                                        <p:cTn dur="1000"/>
                                        <p:tgtEl>
                                          <p:spTgt spid="263"/>
                                        </p:tgtEl>
                                      </p:cBhvr>
                                    </p:animEffect>
                                  </p:childTnLst>
                                </p:cTn>
                              </p:par>
                              <p:par>
                                <p:cTn fill="hold" nodeType="withEffect" presetClass="entr" presetID="10" presetSubtype="0">
                                  <p:stCondLst>
                                    <p:cond delay="0"/>
                                  </p:stCondLst>
                                  <p:childTnLst>
                                    <p:set>
                                      <p:cBhvr>
                                        <p:cTn dur="1" fill="hold">
                                          <p:stCondLst>
                                            <p:cond delay="0"/>
                                          </p:stCondLst>
                                        </p:cTn>
                                        <p:tgtEl>
                                          <p:spTgt spid="261"/>
                                        </p:tgtEl>
                                        <p:attrNameLst>
                                          <p:attrName>style.visibility</p:attrName>
                                        </p:attrNameLst>
                                      </p:cBhvr>
                                      <p:to>
                                        <p:strVal val="visible"/>
                                      </p:to>
                                    </p:set>
                                    <p:animEffect filter="fade" transition="in">
                                      <p:cBhvr>
                                        <p:cTn dur="1000"/>
                                        <p:tgtEl>
                                          <p:spTgt spid="261"/>
                                        </p:tgtEl>
                                      </p:cBhvr>
                                    </p:animEffect>
                                  </p:childTnLst>
                                </p:cTn>
                              </p:par>
                            </p:childTnLst>
                          </p:cTn>
                        </p:par>
                        <p:par>
                          <p:cTn fill="hold">
                            <p:stCondLst>
                              <p:cond delay="2300"/>
                            </p:stCondLst>
                            <p:childTnLst>
                              <p:par>
                                <p:cTn fill="hold" nodeType="afterEffect" presetClass="entr" presetID="2" presetSubtype="8">
                                  <p:stCondLst>
                                    <p:cond delay="0"/>
                                  </p:stCondLst>
                                  <p:childTnLst>
                                    <p:set>
                                      <p:cBhvr>
                                        <p:cTn dur="1" fill="hold">
                                          <p:stCondLst>
                                            <p:cond delay="0"/>
                                          </p:stCondLst>
                                        </p:cTn>
                                        <p:tgtEl>
                                          <p:spTgt spid="241"/>
                                        </p:tgtEl>
                                        <p:attrNameLst>
                                          <p:attrName>style.visibility</p:attrName>
                                        </p:attrNameLst>
                                      </p:cBhvr>
                                      <p:to>
                                        <p:strVal val="visible"/>
                                      </p:to>
                                    </p:set>
                                    <p:anim calcmode="lin" valueType="num">
                                      <p:cBhvr additive="base">
                                        <p:cTn dur="1000"/>
                                        <p:tgtEl>
                                          <p:spTgt spid="241"/>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3"/>
                                        </p:tgtEl>
                                        <p:attrNameLst>
                                          <p:attrName>style.visibility</p:attrName>
                                        </p:attrNameLst>
                                      </p:cBhvr>
                                      <p:to>
                                        <p:strVal val="visible"/>
                                      </p:to>
                                    </p:set>
                                    <p:anim calcmode="lin" valueType="num">
                                      <p:cBhvr additive="base">
                                        <p:cTn dur="1000"/>
                                        <p:tgtEl>
                                          <p:spTgt spid="253"/>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4"/>
                                        </p:tgtEl>
                                        <p:attrNameLst>
                                          <p:attrName>style.visibility</p:attrName>
                                        </p:attrNameLst>
                                      </p:cBhvr>
                                      <p:to>
                                        <p:strVal val="visible"/>
                                      </p:to>
                                    </p:set>
                                    <p:anim calcmode="lin" valueType="num">
                                      <p:cBhvr additive="base">
                                        <p:cTn dur="1000"/>
                                        <p:tgtEl>
                                          <p:spTgt spid="254"/>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5"/>
                                        </p:tgtEl>
                                        <p:attrNameLst>
                                          <p:attrName>style.visibility</p:attrName>
                                        </p:attrNameLst>
                                      </p:cBhvr>
                                      <p:to>
                                        <p:strVal val="visible"/>
                                      </p:to>
                                    </p:set>
                                    <p:anim calcmode="lin" valueType="num">
                                      <p:cBhvr additive="base">
                                        <p:cTn dur="1000"/>
                                        <p:tgtEl>
                                          <p:spTgt spid="255"/>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000"/>
                                        <p:tgtEl>
                                          <p:spTgt spid="256"/>
                                        </p:tgtEl>
                                      </p:cBhvr>
                                    </p:animEffect>
                                  </p:childTnLst>
                                </p:cTn>
                              </p:par>
                            </p:childTnLst>
                          </p:cTn>
                        </p:par>
                        <p:par>
                          <p:cTn fill="hold">
                            <p:stCondLst>
                              <p:cond delay="3300"/>
                            </p:stCondLst>
                            <p:childTnLst>
                              <p:par>
                                <p:cTn fill="hold" nodeType="afterEffect" presetClass="entr" presetID="10" presetSubtype="0">
                                  <p:stCondLst>
                                    <p:cond delay="0"/>
                                  </p:stCondLst>
                                  <p:childTnLst>
                                    <p:set>
                                      <p:cBhvr>
                                        <p:cTn dur="1" fill="hold">
                                          <p:stCondLst>
                                            <p:cond delay="0"/>
                                          </p:stCondLst>
                                        </p:cTn>
                                        <p:tgtEl>
                                          <p:spTgt spid="257"/>
                                        </p:tgtEl>
                                        <p:attrNameLst>
                                          <p:attrName>style.visibility</p:attrName>
                                        </p:attrNameLst>
                                      </p:cBhvr>
                                      <p:to>
                                        <p:strVal val="visible"/>
                                      </p:to>
                                    </p:set>
                                    <p:animEffect filter="fade" transition="in">
                                      <p:cBhvr>
                                        <p:cTn dur="1000"/>
                                        <p:tgtEl>
                                          <p:spTgt spid="257"/>
                                        </p:tgtEl>
                                      </p:cBhvr>
                                    </p:animEffect>
                                  </p:childTnLst>
                                </p:cTn>
                              </p:par>
                              <p:par>
                                <p:cTn fill="hold" nodeType="withEffect" presetClass="entr" presetID="2" presetSubtype="8">
                                  <p:stCondLst>
                                    <p:cond delay="0"/>
                                  </p:stCondLst>
                                  <p:childTnLst>
                                    <p:set>
                                      <p:cBhvr>
                                        <p:cTn dur="1" fill="hold">
                                          <p:stCondLst>
                                            <p:cond delay="0"/>
                                          </p:stCondLst>
                                        </p:cTn>
                                        <p:tgtEl>
                                          <p:spTgt spid="242"/>
                                        </p:tgtEl>
                                        <p:attrNameLst>
                                          <p:attrName>style.visibility</p:attrName>
                                        </p:attrNameLst>
                                      </p:cBhvr>
                                      <p:to>
                                        <p:strVal val="visible"/>
                                      </p:to>
                                    </p:set>
                                    <p:anim calcmode="lin" valueType="num">
                                      <p:cBhvr additive="base">
                                        <p:cTn dur="1000"/>
                                        <p:tgtEl>
                                          <p:spTgt spid="242"/>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8"/>
                                        </p:tgtEl>
                                        <p:attrNameLst>
                                          <p:attrName>style.visibility</p:attrName>
                                        </p:attrNameLst>
                                      </p:cBhvr>
                                      <p:to>
                                        <p:strVal val="visible"/>
                                      </p:to>
                                    </p:set>
                                    <p:anim calcmode="lin" valueType="num">
                                      <p:cBhvr additive="base">
                                        <p:cTn dur="1000"/>
                                        <p:tgtEl>
                                          <p:spTgt spid="25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59"/>
                                        </p:tgtEl>
                                        <p:attrNameLst>
                                          <p:attrName>style.visibility</p:attrName>
                                        </p:attrNameLst>
                                      </p:cBhvr>
                                      <p:to>
                                        <p:strVal val="visible"/>
                                      </p:to>
                                    </p:set>
                                    <p:anim calcmode="lin" valueType="num">
                                      <p:cBhvr additive="base">
                                        <p:cTn dur="1300"/>
                                        <p:tgtEl>
                                          <p:spTgt spid="259"/>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260"/>
                                        </p:tgtEl>
                                        <p:attrNameLst>
                                          <p:attrName>style.visibility</p:attrName>
                                        </p:attrNameLst>
                                      </p:cBhvr>
                                      <p:to>
                                        <p:strVal val="visible"/>
                                      </p:to>
                                    </p:set>
                                    <p:anim calcmode="lin" valueType="num">
                                      <p:cBhvr additive="base">
                                        <p:cTn dur="1000"/>
                                        <p:tgtEl>
                                          <p:spTgt spid="260"/>
                                        </p:tgtEl>
                                        <p:attrNameLst>
                                          <p:attrName>ppt_x</p:attrName>
                                        </p:attrNameLst>
                                      </p:cBhvr>
                                      <p:tavLst>
                                        <p:tav fmla="" tm="0">
                                          <p:val>
                                            <p:strVal val="#ppt_x-1"/>
                                          </p:val>
                                        </p:tav>
                                        <p:tav fmla="" tm="100000">
                                          <p:val>
                                            <p:strVal val="#ppt_x"/>
                                          </p:val>
                                        </p:tav>
                                      </p:tavLst>
                                    </p:anim>
                                  </p:childTnLst>
                                </p:cTn>
                              </p:par>
                            </p:childTnLst>
                          </p:cTn>
                        </p:par>
                        <p:par>
                          <p:cTn fill="hold">
                            <p:stCondLst>
                              <p:cond delay="4600"/>
                            </p:stCondLst>
                            <p:childTnLst>
                              <p:par>
                                <p:cTn fill="hold" nodeType="afterEffect" presetClass="exit" presetID="10" presetSubtype="0">
                                  <p:stCondLst>
                                    <p:cond delay="0"/>
                                  </p:stCondLst>
                                  <p:childTnLst>
                                    <p:animEffect filter="fade" transition="out">
                                      <p:cBhvr>
                                        <p:cTn dur="1000"/>
                                        <p:tgtEl>
                                          <p:spTgt spid="245"/>
                                        </p:tgtEl>
                                      </p:cBhvr>
                                    </p:animEffect>
                                    <p:set>
                                      <p:cBhvr>
                                        <p:cTn dur="1" fill="hold">
                                          <p:stCondLst>
                                            <p:cond delay="1000"/>
                                          </p:stCondLst>
                                        </p:cTn>
                                        <p:tgtEl>
                                          <p:spTgt spid="245"/>
                                        </p:tgtEl>
                                        <p:attrNameLst>
                                          <p:attrName>style.visibility</p:attrName>
                                        </p:attrNameLst>
                                      </p:cBhvr>
                                      <p:to>
                                        <p:strVal val="hidden"/>
                                      </p:to>
                                    </p:set>
                                  </p:childTnLst>
                                </p:cTn>
                              </p:par>
                            </p:childTnLst>
                          </p:cTn>
                        </p:par>
                        <p:par>
                          <p:cTn fill="hold">
                            <p:stCondLst>
                              <p:cond delay="5600"/>
                            </p:stCondLst>
                            <p:childTnLst>
                              <p:par>
                                <p:cTn fill="hold" nodeType="afterEffect" presetClass="entr" presetID="10" presetSubtype="0">
                                  <p:stCondLst>
                                    <p:cond delay="0"/>
                                  </p:stCondLst>
                                  <p:childTnLst>
                                    <p:set>
                                      <p:cBhvr>
                                        <p:cTn dur="1" fill="hold">
                                          <p:stCondLst>
                                            <p:cond delay="0"/>
                                          </p:stCondLst>
                                        </p:cTn>
                                        <p:tgtEl>
                                          <p:spTgt spid="264"/>
                                        </p:tgtEl>
                                        <p:attrNameLst>
                                          <p:attrName>style.visibility</p:attrName>
                                        </p:attrNameLst>
                                      </p:cBhvr>
                                      <p:to>
                                        <p:strVal val="visible"/>
                                      </p:to>
                                    </p:set>
                                    <p:animEffect filter="fade" transition="in">
                                      <p:cBhvr>
                                        <p:cTn dur="1000"/>
                                        <p:tgtEl>
                                          <p:spTgt spid="2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22"/>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Dynamic Push Pull</a:t>
            </a:r>
            <a:endParaRPr/>
          </a:p>
        </p:txBody>
      </p:sp>
      <p:sp>
        <p:nvSpPr>
          <p:cNvPr id="272" name="Google Shape;272;p22"/>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273" name="Google Shape;273;p22"/>
          <p:cNvSpPr/>
          <p:nvPr/>
        </p:nvSpPr>
        <p:spPr>
          <a:xfrm>
            <a:off x="1960925" y="2135100"/>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Source</a:t>
            </a:r>
            <a:endParaRPr/>
          </a:p>
        </p:txBody>
      </p:sp>
      <p:sp>
        <p:nvSpPr>
          <p:cNvPr id="274" name="Google Shape;274;p22"/>
          <p:cNvSpPr/>
          <p:nvPr/>
        </p:nvSpPr>
        <p:spPr>
          <a:xfrm>
            <a:off x="31732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
          <p:cNvSpPr/>
          <p:nvPr/>
        </p:nvSpPr>
        <p:spPr>
          <a:xfrm>
            <a:off x="3971025" y="2135100"/>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Flow</a:t>
            </a:r>
            <a:endParaRPr/>
          </a:p>
        </p:txBody>
      </p:sp>
      <p:sp>
        <p:nvSpPr>
          <p:cNvPr id="276" name="Google Shape;276;p22"/>
          <p:cNvSpPr/>
          <p:nvPr/>
        </p:nvSpPr>
        <p:spPr>
          <a:xfrm>
            <a:off x="51833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
          <p:cNvSpPr/>
          <p:nvPr/>
        </p:nvSpPr>
        <p:spPr>
          <a:xfrm>
            <a:off x="38582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78" name="Google Shape;278;p22"/>
          <p:cNvCxnSpPr>
            <a:stCxn id="274" idx="3"/>
            <a:endCxn id="277" idx="1"/>
          </p:cNvCxnSpPr>
          <p:nvPr/>
        </p:nvCxnSpPr>
        <p:spPr>
          <a:xfrm>
            <a:off x="3286025" y="2571875"/>
            <a:ext cx="572100" cy="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22"/>
          <p:cNvCxnSpPr>
            <a:stCxn id="276" idx="3"/>
            <a:endCxn id="280" idx="1"/>
          </p:cNvCxnSpPr>
          <p:nvPr/>
        </p:nvCxnSpPr>
        <p:spPr>
          <a:xfrm>
            <a:off x="5296125" y="2571875"/>
            <a:ext cx="572100" cy="0"/>
          </a:xfrm>
          <a:prstGeom prst="straightConnector1">
            <a:avLst/>
          </a:prstGeom>
          <a:noFill/>
          <a:ln cap="flat" cmpd="sng" w="9525">
            <a:solidFill>
              <a:schemeClr val="dk2"/>
            </a:solidFill>
            <a:prstDash val="dash"/>
            <a:round/>
            <a:headEnd len="med" w="med" type="none"/>
            <a:tailEnd len="med" w="med" type="none"/>
          </a:ln>
        </p:spPr>
      </p:cxnSp>
      <p:sp>
        <p:nvSpPr>
          <p:cNvPr id="281" name="Google Shape;281;p22"/>
          <p:cNvSpPr/>
          <p:nvPr/>
        </p:nvSpPr>
        <p:spPr>
          <a:xfrm>
            <a:off x="3965850" y="3109450"/>
            <a:ext cx="12123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82" name="Google Shape;282;p22"/>
          <p:cNvGrpSpPr/>
          <p:nvPr/>
        </p:nvGrpSpPr>
        <p:grpSpPr>
          <a:xfrm>
            <a:off x="3998589" y="3162162"/>
            <a:ext cx="1147850" cy="126175"/>
            <a:chOff x="3998589" y="3162162"/>
            <a:chExt cx="1147850" cy="126175"/>
          </a:xfrm>
        </p:grpSpPr>
        <p:pic>
          <p:nvPicPr>
            <p:cNvPr id="283" name="Google Shape;283;p22"/>
            <p:cNvPicPr preferRelativeResize="0"/>
            <p:nvPr/>
          </p:nvPicPr>
          <p:blipFill>
            <a:blip r:embed="rId3">
              <a:alphaModFix/>
            </a:blip>
            <a:stretch>
              <a:fillRect/>
            </a:stretch>
          </p:blipFill>
          <p:spPr>
            <a:xfrm>
              <a:off x="4958939" y="3162162"/>
              <a:ext cx="187500" cy="126175"/>
            </a:xfrm>
            <a:prstGeom prst="rect">
              <a:avLst/>
            </a:prstGeom>
            <a:noFill/>
            <a:ln>
              <a:noFill/>
            </a:ln>
          </p:spPr>
        </p:pic>
        <p:pic>
          <p:nvPicPr>
            <p:cNvPr id="284" name="Google Shape;284;p22"/>
            <p:cNvPicPr preferRelativeResize="0"/>
            <p:nvPr/>
          </p:nvPicPr>
          <p:blipFill>
            <a:blip r:embed="rId3">
              <a:alphaModFix/>
            </a:blip>
            <a:stretch>
              <a:fillRect/>
            </a:stretch>
          </p:blipFill>
          <p:spPr>
            <a:xfrm>
              <a:off x="4716364" y="3162162"/>
              <a:ext cx="187500" cy="126175"/>
            </a:xfrm>
            <a:prstGeom prst="rect">
              <a:avLst/>
            </a:prstGeom>
            <a:noFill/>
            <a:ln>
              <a:noFill/>
            </a:ln>
          </p:spPr>
        </p:pic>
        <p:pic>
          <p:nvPicPr>
            <p:cNvPr id="285" name="Google Shape;285;p22"/>
            <p:cNvPicPr preferRelativeResize="0"/>
            <p:nvPr/>
          </p:nvPicPr>
          <p:blipFill>
            <a:blip r:embed="rId3">
              <a:alphaModFix/>
            </a:blip>
            <a:stretch>
              <a:fillRect/>
            </a:stretch>
          </p:blipFill>
          <p:spPr>
            <a:xfrm>
              <a:off x="4473789" y="3162162"/>
              <a:ext cx="187500" cy="126175"/>
            </a:xfrm>
            <a:prstGeom prst="rect">
              <a:avLst/>
            </a:prstGeom>
            <a:noFill/>
            <a:ln>
              <a:noFill/>
            </a:ln>
          </p:spPr>
        </p:pic>
        <p:pic>
          <p:nvPicPr>
            <p:cNvPr id="286" name="Google Shape;286;p22"/>
            <p:cNvPicPr preferRelativeResize="0"/>
            <p:nvPr/>
          </p:nvPicPr>
          <p:blipFill>
            <a:blip r:embed="rId3">
              <a:alphaModFix/>
            </a:blip>
            <a:stretch>
              <a:fillRect/>
            </a:stretch>
          </p:blipFill>
          <p:spPr>
            <a:xfrm>
              <a:off x="4231214" y="3162162"/>
              <a:ext cx="187500" cy="126175"/>
            </a:xfrm>
            <a:prstGeom prst="rect">
              <a:avLst/>
            </a:prstGeom>
            <a:noFill/>
            <a:ln>
              <a:noFill/>
            </a:ln>
          </p:spPr>
        </p:pic>
        <p:pic>
          <p:nvPicPr>
            <p:cNvPr id="287" name="Google Shape;287;p22"/>
            <p:cNvPicPr preferRelativeResize="0"/>
            <p:nvPr/>
          </p:nvPicPr>
          <p:blipFill>
            <a:blip r:embed="rId3">
              <a:alphaModFix/>
            </a:blip>
            <a:stretch>
              <a:fillRect/>
            </a:stretch>
          </p:blipFill>
          <p:spPr>
            <a:xfrm>
              <a:off x="3998589" y="3162162"/>
              <a:ext cx="187500" cy="126175"/>
            </a:xfrm>
            <a:prstGeom prst="rect">
              <a:avLst/>
            </a:prstGeom>
            <a:noFill/>
            <a:ln>
              <a:noFill/>
            </a:ln>
          </p:spPr>
        </p:pic>
      </p:grpSp>
      <p:sp>
        <p:nvSpPr>
          <p:cNvPr id="288" name="Google Shape;288;p22"/>
          <p:cNvSpPr/>
          <p:nvPr/>
        </p:nvSpPr>
        <p:spPr>
          <a:xfrm rot="-5400000">
            <a:off x="4515450" y="2771250"/>
            <a:ext cx="112800" cy="12978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2"/>
          <p:cNvSpPr txBox="1"/>
          <p:nvPr/>
        </p:nvSpPr>
        <p:spPr>
          <a:xfrm>
            <a:off x="3839700" y="3441800"/>
            <a:ext cx="1464300" cy="28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Bounded Mailbox</a:t>
            </a:r>
            <a:endParaRPr sz="1000"/>
          </a:p>
        </p:txBody>
      </p:sp>
      <p:pic>
        <p:nvPicPr>
          <p:cNvPr id="290" name="Google Shape;290;p22"/>
          <p:cNvPicPr preferRelativeResize="0"/>
          <p:nvPr/>
        </p:nvPicPr>
        <p:blipFill>
          <a:blip r:embed="rId3">
            <a:alphaModFix/>
          </a:blip>
          <a:stretch>
            <a:fillRect/>
          </a:stretch>
        </p:blipFill>
        <p:spPr>
          <a:xfrm>
            <a:off x="4958939" y="2818412"/>
            <a:ext cx="187500" cy="126175"/>
          </a:xfrm>
          <a:prstGeom prst="rect">
            <a:avLst/>
          </a:prstGeom>
          <a:noFill/>
          <a:ln>
            <a:noFill/>
          </a:ln>
        </p:spPr>
      </p:pic>
      <p:sp>
        <p:nvSpPr>
          <p:cNvPr id="291" name="Google Shape;291;p22"/>
          <p:cNvSpPr txBox="1"/>
          <p:nvPr/>
        </p:nvSpPr>
        <p:spPr>
          <a:xfrm>
            <a:off x="2657550" y="1427931"/>
            <a:ext cx="1792200" cy="4164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rgbClr val="0000FF"/>
                </a:solidFill>
              </a:rPr>
              <a:t>Flow sends demand request (pull) of 5 messages max</a:t>
            </a:r>
            <a:endParaRPr sz="1000">
              <a:solidFill>
                <a:srgbClr val="0000FF"/>
              </a:solidFill>
            </a:endParaRPr>
          </a:p>
        </p:txBody>
      </p:sp>
      <p:cxnSp>
        <p:nvCxnSpPr>
          <p:cNvPr id="292" name="Google Shape;292;p22"/>
          <p:cNvCxnSpPr>
            <a:stCxn id="291" idx="2"/>
          </p:cNvCxnSpPr>
          <p:nvPr/>
        </p:nvCxnSpPr>
        <p:spPr>
          <a:xfrm flipH="1">
            <a:off x="3544950" y="1844331"/>
            <a:ext cx="8700" cy="669600"/>
          </a:xfrm>
          <a:prstGeom prst="straightConnector1">
            <a:avLst/>
          </a:prstGeom>
          <a:noFill/>
          <a:ln cap="flat" cmpd="sng" w="9525">
            <a:solidFill>
              <a:schemeClr val="dk2"/>
            </a:solidFill>
            <a:prstDash val="dot"/>
            <a:round/>
            <a:headEnd len="med" w="med" type="none"/>
            <a:tailEnd len="med" w="med" type="triangle"/>
          </a:ln>
        </p:spPr>
      </p:cxnSp>
      <p:grpSp>
        <p:nvGrpSpPr>
          <p:cNvPr id="293" name="Google Shape;293;p22"/>
          <p:cNvGrpSpPr/>
          <p:nvPr/>
        </p:nvGrpSpPr>
        <p:grpSpPr>
          <a:xfrm>
            <a:off x="3392942" y="2160876"/>
            <a:ext cx="380400" cy="514200"/>
            <a:chOff x="3392942" y="2160876"/>
            <a:chExt cx="380400" cy="514200"/>
          </a:xfrm>
        </p:grpSpPr>
        <p:pic>
          <p:nvPicPr>
            <p:cNvPr id="294" name="Google Shape;294;p22"/>
            <p:cNvPicPr preferRelativeResize="0"/>
            <p:nvPr/>
          </p:nvPicPr>
          <p:blipFill>
            <a:blip r:embed="rId3">
              <a:alphaModFix/>
            </a:blip>
            <a:stretch>
              <a:fillRect/>
            </a:stretch>
          </p:blipFill>
          <p:spPr>
            <a:xfrm>
              <a:off x="3467330" y="2398991"/>
              <a:ext cx="187500" cy="126175"/>
            </a:xfrm>
            <a:prstGeom prst="rect">
              <a:avLst/>
            </a:prstGeom>
            <a:noFill/>
            <a:ln>
              <a:noFill/>
            </a:ln>
          </p:spPr>
        </p:pic>
        <p:sp>
          <p:nvSpPr>
            <p:cNvPr id="295" name="Google Shape;295;p22"/>
            <p:cNvSpPr txBox="1"/>
            <p:nvPr/>
          </p:nvSpPr>
          <p:spPr>
            <a:xfrm>
              <a:off x="3392942" y="2160876"/>
              <a:ext cx="3804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0000"/>
                  </a:solidFill>
                </a:rPr>
                <a:t>x</a:t>
              </a:r>
              <a:endParaRPr sz="2400">
                <a:solidFill>
                  <a:srgbClr val="FF0000"/>
                </a:solidFill>
              </a:endParaRPr>
            </a:p>
          </p:txBody>
        </p:sp>
      </p:grpSp>
      <p:cxnSp>
        <p:nvCxnSpPr>
          <p:cNvPr id="296" name="Google Shape;296;p22"/>
          <p:cNvCxnSpPr/>
          <p:nvPr/>
        </p:nvCxnSpPr>
        <p:spPr>
          <a:xfrm>
            <a:off x="3286067" y="2571875"/>
            <a:ext cx="572100" cy="0"/>
          </a:xfrm>
          <a:prstGeom prst="straightConnector1">
            <a:avLst/>
          </a:prstGeom>
          <a:noFill/>
          <a:ln cap="flat" cmpd="sng" w="19050">
            <a:solidFill>
              <a:srgbClr val="0000FF"/>
            </a:solidFill>
            <a:prstDash val="solid"/>
            <a:round/>
            <a:headEnd len="med" w="med" type="stealth"/>
            <a:tailEnd len="med" w="med" type="none"/>
          </a:ln>
        </p:spPr>
      </p:cxnSp>
      <p:sp>
        <p:nvSpPr>
          <p:cNvPr id="297" name="Google Shape;297;p22"/>
          <p:cNvSpPr/>
          <p:nvPr/>
        </p:nvSpPr>
        <p:spPr>
          <a:xfrm>
            <a:off x="5060800" y="1455700"/>
            <a:ext cx="1586700" cy="733200"/>
          </a:xfrm>
          <a:prstGeom prst="cloudCallout">
            <a:avLst>
              <a:gd fmla="val -20833" name="adj1"/>
              <a:gd fmla="val 625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I can handle 5 more messages</a:t>
            </a:r>
            <a:endParaRPr sz="800"/>
          </a:p>
        </p:txBody>
      </p:sp>
      <p:sp>
        <p:nvSpPr>
          <p:cNvPr id="298" name="Google Shape;298;p22"/>
          <p:cNvSpPr txBox="1"/>
          <p:nvPr/>
        </p:nvSpPr>
        <p:spPr>
          <a:xfrm>
            <a:off x="2597700" y="1427925"/>
            <a:ext cx="1903200" cy="4164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rgbClr val="FF0000"/>
                </a:solidFill>
              </a:rPr>
              <a:t>Source sends (push) a batch of 5 messages downstream</a:t>
            </a:r>
            <a:r>
              <a:rPr lang="en-US" sz="1000">
                <a:solidFill>
                  <a:srgbClr val="FF0000"/>
                </a:solidFill>
              </a:rPr>
              <a:t>  </a:t>
            </a:r>
            <a:endParaRPr sz="1000">
              <a:solidFill>
                <a:srgbClr val="FF0000"/>
              </a:solidFill>
            </a:endParaRPr>
          </a:p>
        </p:txBody>
      </p:sp>
      <p:cxnSp>
        <p:nvCxnSpPr>
          <p:cNvPr id="299" name="Google Shape;299;p22"/>
          <p:cNvCxnSpPr/>
          <p:nvPr/>
        </p:nvCxnSpPr>
        <p:spPr>
          <a:xfrm>
            <a:off x="3289644" y="2571900"/>
            <a:ext cx="572100" cy="0"/>
          </a:xfrm>
          <a:prstGeom prst="straightConnector1">
            <a:avLst/>
          </a:prstGeom>
          <a:noFill/>
          <a:ln cap="flat" cmpd="sng" w="19050">
            <a:solidFill>
              <a:srgbClr val="FF0000"/>
            </a:solidFill>
            <a:prstDash val="solid"/>
            <a:round/>
            <a:headEnd len="med" w="med" type="none"/>
            <a:tailEnd len="med" w="med" type="stealth"/>
          </a:ln>
        </p:spPr>
      </p:cxnSp>
      <p:sp>
        <p:nvSpPr>
          <p:cNvPr id="300" name="Google Shape;300;p22"/>
          <p:cNvSpPr/>
          <p:nvPr/>
        </p:nvSpPr>
        <p:spPr>
          <a:xfrm flipH="1">
            <a:off x="237000" y="1455700"/>
            <a:ext cx="1972200" cy="733200"/>
          </a:xfrm>
          <a:prstGeom prst="cloudCallout">
            <a:avLst>
              <a:gd fmla="val -20833" name="adj1"/>
              <a:gd fmla="val 625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I can’t send more messages downstream because I no more demand to fulfill.</a:t>
            </a:r>
            <a:endParaRPr sz="800"/>
          </a:p>
        </p:txBody>
      </p:sp>
      <p:sp>
        <p:nvSpPr>
          <p:cNvPr id="301" name="Google Shape;301;p22"/>
          <p:cNvSpPr txBox="1"/>
          <p:nvPr/>
        </p:nvSpPr>
        <p:spPr>
          <a:xfrm>
            <a:off x="1960925" y="3728599"/>
            <a:ext cx="1644600" cy="3435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rgbClr val="FF0000"/>
                </a:solidFill>
              </a:rPr>
              <a:t>Flow’s mailbox is full!</a:t>
            </a:r>
            <a:endParaRPr sz="1000">
              <a:solidFill>
                <a:srgbClr val="FF0000"/>
              </a:solidFill>
            </a:endParaRPr>
          </a:p>
        </p:txBody>
      </p:sp>
      <p:cxnSp>
        <p:nvCxnSpPr>
          <p:cNvPr id="302" name="Google Shape;302;p22"/>
          <p:cNvCxnSpPr>
            <a:stCxn id="301" idx="0"/>
            <a:endCxn id="281" idx="1"/>
          </p:cNvCxnSpPr>
          <p:nvPr/>
        </p:nvCxnSpPr>
        <p:spPr>
          <a:xfrm flipH="1" rot="10800000">
            <a:off x="2783225" y="3225199"/>
            <a:ext cx="1182600" cy="503400"/>
          </a:xfrm>
          <a:prstGeom prst="straightConnector1">
            <a:avLst/>
          </a:prstGeom>
          <a:noFill/>
          <a:ln cap="flat" cmpd="sng" w="9525">
            <a:solidFill>
              <a:schemeClr val="dk2"/>
            </a:solidFill>
            <a:prstDash val="dot"/>
            <a:round/>
            <a:headEnd len="med" w="med" type="none"/>
            <a:tailEnd len="med" w="med" type="triangle"/>
          </a:ln>
        </p:spPr>
      </p:cxnSp>
      <p:grpSp>
        <p:nvGrpSpPr>
          <p:cNvPr id="303" name="Google Shape;303;p22"/>
          <p:cNvGrpSpPr/>
          <p:nvPr/>
        </p:nvGrpSpPr>
        <p:grpSpPr>
          <a:xfrm>
            <a:off x="5193125" y="2875350"/>
            <a:ext cx="2595375" cy="286800"/>
            <a:chOff x="5193125" y="2875350"/>
            <a:chExt cx="2595375" cy="286800"/>
          </a:xfrm>
        </p:grpSpPr>
        <p:sp>
          <p:nvSpPr>
            <p:cNvPr id="304" name="Google Shape;304;p22"/>
            <p:cNvSpPr txBox="1"/>
            <p:nvPr/>
          </p:nvSpPr>
          <p:spPr>
            <a:xfrm>
              <a:off x="6324200" y="2875350"/>
              <a:ext cx="1464300" cy="28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Slow Consumer</a:t>
              </a:r>
              <a:endParaRPr sz="1000"/>
            </a:p>
          </p:txBody>
        </p:sp>
        <p:cxnSp>
          <p:nvCxnSpPr>
            <p:cNvPr id="305" name="Google Shape;305;p22"/>
            <p:cNvCxnSpPr/>
            <p:nvPr/>
          </p:nvCxnSpPr>
          <p:spPr>
            <a:xfrm rot="10800000">
              <a:off x="5193125" y="2894550"/>
              <a:ext cx="1361700" cy="137700"/>
            </a:xfrm>
            <a:prstGeom prst="straightConnector1">
              <a:avLst/>
            </a:prstGeom>
            <a:noFill/>
            <a:ln cap="flat" cmpd="sng" w="9525">
              <a:solidFill>
                <a:schemeClr val="dk2"/>
              </a:solidFill>
              <a:prstDash val="dot"/>
              <a:round/>
              <a:headEnd len="med" w="med" type="none"/>
              <a:tailEnd len="med" w="med" type="triangle"/>
            </a:ln>
          </p:spPr>
        </p:cxnSp>
      </p:grpSp>
      <p:grpSp>
        <p:nvGrpSpPr>
          <p:cNvPr id="306" name="Google Shape;306;p22"/>
          <p:cNvGrpSpPr/>
          <p:nvPr/>
        </p:nvGrpSpPr>
        <p:grpSpPr>
          <a:xfrm>
            <a:off x="513175" y="3021225"/>
            <a:ext cx="1464300" cy="592200"/>
            <a:chOff x="513175" y="3021225"/>
            <a:chExt cx="1464300" cy="592200"/>
          </a:xfrm>
        </p:grpSpPr>
        <p:sp>
          <p:nvSpPr>
            <p:cNvPr id="307" name="Google Shape;307;p22"/>
            <p:cNvSpPr txBox="1"/>
            <p:nvPr/>
          </p:nvSpPr>
          <p:spPr>
            <a:xfrm>
              <a:off x="513175" y="3326625"/>
              <a:ext cx="1464300" cy="28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Fast Producer</a:t>
              </a:r>
              <a:endParaRPr sz="1000"/>
            </a:p>
          </p:txBody>
        </p:sp>
        <p:cxnSp>
          <p:nvCxnSpPr>
            <p:cNvPr id="308" name="Google Shape;308;p22"/>
            <p:cNvCxnSpPr>
              <a:stCxn id="307" idx="0"/>
            </p:cNvCxnSpPr>
            <p:nvPr/>
          </p:nvCxnSpPr>
          <p:spPr>
            <a:xfrm flipH="1" rot="10800000">
              <a:off x="1245325" y="3021225"/>
              <a:ext cx="717300" cy="305400"/>
            </a:xfrm>
            <a:prstGeom prst="straightConnector1">
              <a:avLst/>
            </a:prstGeom>
            <a:noFill/>
            <a:ln cap="flat" cmpd="sng" w="9525">
              <a:solidFill>
                <a:schemeClr val="dk2"/>
              </a:solidFill>
              <a:prstDash val="dot"/>
              <a:round/>
              <a:headEnd len="med" w="med" type="none"/>
              <a:tailEnd len="med" w="med" type="triangle"/>
            </a:ln>
          </p:spPr>
        </p:cxnSp>
      </p:grpSp>
      <p:sp>
        <p:nvSpPr>
          <p:cNvPr id="309" name="Google Shape;309;p22"/>
          <p:cNvSpPr txBox="1"/>
          <p:nvPr/>
        </p:nvSpPr>
        <p:spPr>
          <a:xfrm>
            <a:off x="0" y="4233900"/>
            <a:ext cx="6867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u="sng">
                <a:solidFill>
                  <a:schemeClr val="hlink"/>
                </a:solidFill>
                <a:hlinkClick r:id="rId4"/>
              </a:rPr>
              <a:t>openclipart</a:t>
            </a:r>
            <a:endParaRPr sz="6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7"/>
                                        </p:tgtEl>
                                        <p:attrNameLst>
                                          <p:attrName>style.visibility</p:attrName>
                                        </p:attrNameLst>
                                      </p:cBhvr>
                                      <p:to>
                                        <p:strVal val="visible"/>
                                      </p:to>
                                    </p:set>
                                    <p:animEffect filter="fade" transition="in">
                                      <p:cBhvr>
                                        <p:cTn dur="1000"/>
                                        <p:tgtEl>
                                          <p:spTgt spid="2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78"/>
                                        </p:tgtEl>
                                        <p:attrNameLst>
                                          <p:attrName>style.visibility</p:attrName>
                                        </p:attrNameLst>
                                      </p:cBhvr>
                                      <p:to>
                                        <p:strVal val="hidden"/>
                                      </p:to>
                                    </p:set>
                                  </p:childTnLst>
                                </p:cTn>
                              </p:par>
                            </p:childTnLst>
                          </p:cTn>
                        </p:par>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291"/>
                                        </p:tgtEl>
                                        <p:attrNameLst>
                                          <p:attrName>style.visibility</p:attrName>
                                        </p:attrNameLst>
                                      </p:cBhvr>
                                      <p:to>
                                        <p:strVal val="visible"/>
                                      </p:to>
                                    </p:set>
                                    <p:animEffect filter="fade" transition="in">
                                      <p:cBhvr>
                                        <p:cTn dur="1000"/>
                                        <p:tgtEl>
                                          <p:spTgt spid="291"/>
                                        </p:tgtEl>
                                      </p:cBhvr>
                                    </p:animEffect>
                                  </p:childTnLst>
                                </p:cTn>
                              </p:par>
                              <p:par>
                                <p:cTn fill="hold" nodeType="withEffect" presetClass="entr" presetID="10" presetSubtype="0">
                                  <p:stCondLst>
                                    <p:cond delay="0"/>
                                  </p:stCondLst>
                                  <p:childTnLst>
                                    <p:set>
                                      <p:cBhvr>
                                        <p:cTn dur="1" fill="hold">
                                          <p:stCondLst>
                                            <p:cond delay="0"/>
                                          </p:stCondLst>
                                        </p:cTn>
                                        <p:tgtEl>
                                          <p:spTgt spid="292"/>
                                        </p:tgtEl>
                                        <p:attrNameLst>
                                          <p:attrName>style.visibility</p:attrName>
                                        </p:attrNameLst>
                                      </p:cBhvr>
                                      <p:to>
                                        <p:strVal val="visible"/>
                                      </p:to>
                                    </p:set>
                                    <p:animEffect filter="fade" transition="in">
                                      <p:cBhvr>
                                        <p:cTn dur="1000"/>
                                        <p:tgtEl>
                                          <p:spTgt spid="292"/>
                                        </p:tgtEl>
                                      </p:cBhvr>
                                    </p:animEffect>
                                  </p:childTnLst>
                                </p:cTn>
                              </p:par>
                              <p:par>
                                <p:cTn fill="hold" nodeType="with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1000"/>
                                        <p:tgtEl>
                                          <p:spTgt spid="2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96"/>
                                        </p:tgtEl>
                                        <p:attrNameLst>
                                          <p:attrName>style.visibility</p:attrName>
                                        </p:attrNameLst>
                                      </p:cBhvr>
                                      <p:to>
                                        <p:strVal val="hidden"/>
                                      </p:to>
                                    </p:set>
                                  </p:childTnLst>
                                </p:cTn>
                              </p:par>
                              <p:par>
                                <p:cTn fill="hold" nodeType="withEffect" presetClass="entr" presetID="2" presetSubtype="8">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1000"/>
                                        <p:tgtEl>
                                          <p:spTgt spid="282"/>
                                        </p:tgtEl>
                                        <p:attrNameLst>
                                          <p:attrName>ppt_x</p:attrName>
                                        </p:attrNameLst>
                                      </p:cBhvr>
                                      <p:tavLst>
                                        <p:tav fmla="" tm="0">
                                          <p:val>
                                            <p:strVal val="#ppt_x-1"/>
                                          </p:val>
                                        </p:tav>
                                        <p:tav fmla="" tm="100000">
                                          <p:val>
                                            <p:strVal val="#ppt_x"/>
                                          </p:val>
                                        </p:tav>
                                      </p:tavLst>
                                    </p:anim>
                                  </p:childTnLst>
                                </p:cTn>
                              </p:par>
                              <p:par>
                                <p:cTn fill="hold" nodeType="withEffect" presetClass="entr" presetID="10" presetSubtype="0">
                                  <p:stCondLst>
                                    <p:cond delay="0"/>
                                  </p:stCondLst>
                                  <p:childTnLst>
                                    <p:set>
                                      <p:cBhvr>
                                        <p:cTn dur="1" fill="hold">
                                          <p:stCondLst>
                                            <p:cond delay="0"/>
                                          </p:stCondLst>
                                        </p:cTn>
                                        <p:tgtEl>
                                          <p:spTgt spid="299"/>
                                        </p:tgtEl>
                                        <p:attrNameLst>
                                          <p:attrName>style.visibility</p:attrName>
                                        </p:attrNameLst>
                                      </p:cBhvr>
                                      <p:to>
                                        <p:strVal val="visible"/>
                                      </p:to>
                                    </p:set>
                                    <p:animEffect filter="fade" transition="in">
                                      <p:cBhvr>
                                        <p:cTn dur="1000"/>
                                        <p:tgtEl>
                                          <p:spTgt spid="299"/>
                                        </p:tgtEl>
                                      </p:cBhvr>
                                    </p:animEffect>
                                  </p:childTnLst>
                                </p:cTn>
                              </p:par>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1000"/>
                                        <p:tgtEl>
                                          <p:spTgt spid="298"/>
                                        </p:tgtEl>
                                      </p:cBhvr>
                                    </p:animEffect>
                                  </p:childTnLst>
                                </p:cTn>
                              </p:par>
                              <p:par>
                                <p:cTn fill="hold" nodeType="withEffect" presetClass="exit" presetID="1" presetSubtype="0">
                                  <p:stCondLst>
                                    <p:cond delay="0"/>
                                  </p:stCondLst>
                                  <p:childTnLst>
                                    <p:set>
                                      <p:cBhvr>
                                        <p:cTn dur="1" fill="hold">
                                          <p:stCondLst>
                                            <p:cond delay="0"/>
                                          </p:stCondLst>
                                        </p:cTn>
                                        <p:tgtEl>
                                          <p:spTgt spid="29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29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0"/>
                                          </p:stCondLst>
                                        </p:cTn>
                                        <p:tgtEl>
                                          <p:spTgt spid="29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000"/>
                                          </p:stCondLst>
                                        </p:cTn>
                                        <p:tgtEl>
                                          <p:spTgt spid="298"/>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par>
                                <p:cTn fill="hold" nodeType="withEffect" presetClass="entr" presetID="10" presetSubtype="0">
                                  <p:stCondLst>
                                    <p:cond delay="0"/>
                                  </p:stCondLst>
                                  <p:childTnLst>
                                    <p:set>
                                      <p:cBhvr>
                                        <p:cTn dur="1" fill="hold">
                                          <p:stCondLst>
                                            <p:cond delay="0"/>
                                          </p:stCondLst>
                                        </p:cTn>
                                        <p:tgtEl>
                                          <p:spTgt spid="300"/>
                                        </p:tgtEl>
                                        <p:attrNameLst>
                                          <p:attrName>style.visibility</p:attrName>
                                        </p:attrNameLst>
                                      </p:cBhvr>
                                      <p:to>
                                        <p:strVal val="visible"/>
                                      </p:to>
                                    </p:set>
                                    <p:animEffect filter="fade" transition="in">
                                      <p:cBhvr>
                                        <p:cTn dur="1000"/>
                                        <p:tgtEl>
                                          <p:spTgt spid="300"/>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01"/>
                                        </p:tgtEl>
                                        <p:attrNameLst>
                                          <p:attrName>style.visibility</p:attrName>
                                        </p:attrNameLst>
                                      </p:cBhvr>
                                      <p:to>
                                        <p:strVal val="visible"/>
                                      </p:to>
                                    </p:set>
                                    <p:animEffect filter="fade" transition="in">
                                      <p:cBhvr>
                                        <p:cTn dur="1000"/>
                                        <p:tgtEl>
                                          <p:spTgt spid="301"/>
                                        </p:tgtEl>
                                      </p:cBhvr>
                                    </p:animEffect>
                                  </p:childTnLst>
                                </p:cTn>
                              </p:par>
                              <p:par>
                                <p:cTn fill="hold" nodeType="withEffect" presetClass="entr" presetID="10" presetSubtype="0">
                                  <p:stCondLst>
                                    <p:cond delay="0"/>
                                  </p:stCondLst>
                                  <p:childTnLst>
                                    <p:set>
                                      <p:cBhvr>
                                        <p:cTn dur="1" fill="hold">
                                          <p:stCondLst>
                                            <p:cond delay="0"/>
                                          </p:stCondLst>
                                        </p:cTn>
                                        <p:tgtEl>
                                          <p:spTgt spid="302"/>
                                        </p:tgtEl>
                                        <p:attrNameLst>
                                          <p:attrName>style.visibility</p:attrName>
                                        </p:attrNameLst>
                                      </p:cBhvr>
                                      <p:to>
                                        <p:strVal val="visible"/>
                                      </p:to>
                                    </p:set>
                                    <p:animEffect filter="fade" transition="in">
                                      <p:cBhvr>
                                        <p:cTn dur="1000"/>
                                        <p:tgtEl>
                                          <p:spTgt spid="302"/>
                                        </p:tgtEl>
                                      </p:cBhvr>
                                    </p:animEffect>
                                  </p:childTnLst>
                                </p:cTn>
                              </p:par>
                              <p:par>
                                <p:cTn fill="hold" nodeType="with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par>
                                <p:cTn fill="hold" nodeType="withEffect" presetClass="entr" presetID="10" presetSubtype="0">
                                  <p:stCondLst>
                                    <p:cond delay="0"/>
                                  </p:stCondLst>
                                  <p:childTnLst>
                                    <p:set>
                                      <p:cBhvr>
                                        <p:cTn dur="1" fill="hold">
                                          <p:stCondLst>
                                            <p:cond delay="0"/>
                                          </p:stCondLst>
                                        </p:cTn>
                                        <p:tgtEl>
                                          <p:spTgt spid="303"/>
                                        </p:tgtEl>
                                        <p:attrNameLst>
                                          <p:attrName>style.visibility</p:attrName>
                                        </p:attrNameLst>
                                      </p:cBhvr>
                                      <p:to>
                                        <p:strVal val="visible"/>
                                      </p:to>
                                    </p:set>
                                    <p:animEffect filter="fade" transition="in">
                                      <p:cBhvr>
                                        <p:cTn dur="1000"/>
                                        <p:tgtEl>
                                          <p:spTgt spid="3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23"/>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Kafka </a:t>
            </a:r>
            <a:endParaRPr/>
          </a:p>
        </p:txBody>
      </p:sp>
      <p:sp>
        <p:nvSpPr>
          <p:cNvPr id="316" name="Google Shape;316;p23"/>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pic>
        <p:nvPicPr>
          <p:cNvPr id="317" name="Google Shape;317;p23"/>
          <p:cNvPicPr preferRelativeResize="0"/>
          <p:nvPr/>
        </p:nvPicPr>
        <p:blipFill>
          <a:blip r:embed="rId3">
            <a:alphaModFix/>
          </a:blip>
          <a:stretch>
            <a:fillRect/>
          </a:stretch>
        </p:blipFill>
        <p:spPr>
          <a:xfrm>
            <a:off x="3430276" y="2469899"/>
            <a:ext cx="2283451" cy="1920325"/>
          </a:xfrm>
          <a:prstGeom prst="rect">
            <a:avLst/>
          </a:prstGeom>
          <a:noFill/>
          <a:ln>
            <a:noFill/>
          </a:ln>
        </p:spPr>
      </p:pic>
      <p:sp>
        <p:nvSpPr>
          <p:cNvPr id="318" name="Google Shape;318;p23"/>
          <p:cNvSpPr txBox="1"/>
          <p:nvPr/>
        </p:nvSpPr>
        <p:spPr>
          <a:xfrm>
            <a:off x="4037655" y="4411775"/>
            <a:ext cx="1057500" cy="151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u="sng">
                <a:solidFill>
                  <a:schemeClr val="hlink"/>
                </a:solidFill>
                <a:hlinkClick r:id="rId4"/>
              </a:rPr>
              <a:t>Kafka Documentation</a:t>
            </a:r>
            <a:endParaRPr sz="600"/>
          </a:p>
        </p:txBody>
      </p:sp>
      <p:grpSp>
        <p:nvGrpSpPr>
          <p:cNvPr id="319" name="Google Shape;319;p23"/>
          <p:cNvGrpSpPr/>
          <p:nvPr/>
        </p:nvGrpSpPr>
        <p:grpSpPr>
          <a:xfrm>
            <a:off x="1646125" y="990747"/>
            <a:ext cx="672300" cy="870300"/>
            <a:chOff x="1865025" y="3439022"/>
            <a:chExt cx="672300" cy="870300"/>
          </a:xfrm>
        </p:grpSpPr>
        <p:sp>
          <p:nvSpPr>
            <p:cNvPr id="320" name="Google Shape;320;p23"/>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23"/>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grpSp>
        <p:nvGrpSpPr>
          <p:cNvPr id="322" name="Google Shape;322;p23"/>
          <p:cNvGrpSpPr/>
          <p:nvPr/>
        </p:nvGrpSpPr>
        <p:grpSpPr>
          <a:xfrm rot="10800000">
            <a:off x="6583600" y="2018697"/>
            <a:ext cx="672300" cy="870300"/>
            <a:chOff x="1865025" y="3439022"/>
            <a:chExt cx="672300" cy="870300"/>
          </a:xfrm>
        </p:grpSpPr>
        <p:sp>
          <p:nvSpPr>
            <p:cNvPr id="323" name="Google Shape;323;p23"/>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3"/>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sp>
        <p:nvSpPr>
          <p:cNvPr id="325" name="Google Shape;325;p23"/>
          <p:cNvSpPr txBox="1"/>
          <p:nvPr/>
        </p:nvSpPr>
        <p:spPr>
          <a:xfrm>
            <a:off x="2549200" y="1276425"/>
            <a:ext cx="40344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24292E"/>
                </a:solidFill>
                <a:highlight>
                  <a:srgbClr val="FFFFFF"/>
                </a:highlight>
              </a:rPr>
              <a:t>Kafka is a distributed streaming system.  It’s best suited to support </a:t>
            </a:r>
            <a:r>
              <a:rPr b="1" i="1" lang="en-US" sz="1800">
                <a:solidFill>
                  <a:srgbClr val="24292E"/>
                </a:solidFill>
                <a:highlight>
                  <a:srgbClr val="FFFFFF"/>
                </a:highlight>
              </a:rPr>
              <a:t>fast</a:t>
            </a:r>
            <a:r>
              <a:rPr i="1" lang="en-US" sz="1800">
                <a:solidFill>
                  <a:srgbClr val="24292E"/>
                </a:solidFill>
                <a:highlight>
                  <a:srgbClr val="FFFFFF"/>
                </a:highlight>
              </a:rPr>
              <a:t>, </a:t>
            </a:r>
            <a:r>
              <a:rPr b="1" i="1" lang="en-US" sz="1800">
                <a:solidFill>
                  <a:srgbClr val="24292E"/>
                </a:solidFill>
                <a:highlight>
                  <a:srgbClr val="FFFFFF"/>
                </a:highlight>
              </a:rPr>
              <a:t>high volume</a:t>
            </a:r>
            <a:r>
              <a:rPr i="1" lang="en-US" sz="1800">
                <a:solidFill>
                  <a:srgbClr val="24292E"/>
                </a:solidFill>
                <a:highlight>
                  <a:srgbClr val="FFFFFF"/>
                </a:highlight>
              </a:rPr>
              <a:t>, and </a:t>
            </a:r>
            <a:r>
              <a:rPr b="1" i="1" lang="en-US" sz="1800">
                <a:solidFill>
                  <a:srgbClr val="24292E"/>
                </a:solidFill>
                <a:highlight>
                  <a:srgbClr val="FFFFFF"/>
                </a:highlight>
              </a:rPr>
              <a:t>fault tolerant</a:t>
            </a:r>
            <a:r>
              <a:rPr i="1" lang="en-US" sz="1800">
                <a:solidFill>
                  <a:srgbClr val="24292E"/>
                </a:solidFill>
                <a:highlight>
                  <a:srgbClr val="FFFFFF"/>
                </a:highlight>
              </a:rPr>
              <a:t>, data streaming platforms.</a:t>
            </a:r>
            <a:endParaRPr i="1" sz="1800"/>
          </a:p>
        </p:txBody>
      </p:sp>
      <p:pic>
        <p:nvPicPr>
          <p:cNvPr id="326" name="Google Shape;326;p23"/>
          <p:cNvPicPr preferRelativeResize="0"/>
          <p:nvPr/>
        </p:nvPicPr>
        <p:blipFill>
          <a:blip r:embed="rId5">
            <a:alphaModFix/>
          </a:blip>
          <a:stretch>
            <a:fillRect/>
          </a:stretch>
        </p:blipFill>
        <p:spPr>
          <a:xfrm>
            <a:off x="1531898" y="249110"/>
            <a:ext cx="558625" cy="5586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24"/>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When to use Alpakka Kafka over Kafka Streams?</a:t>
            </a:r>
            <a:endParaRPr/>
          </a:p>
        </p:txBody>
      </p:sp>
      <p:sp>
        <p:nvSpPr>
          <p:cNvPr id="333" name="Google Shape;333;p24"/>
          <p:cNvSpPr txBox="1"/>
          <p:nvPr>
            <p:ph idx="1" type="body"/>
          </p:nvPr>
        </p:nvSpPr>
        <p:spPr>
          <a:xfrm>
            <a:off x="439048" y="1090591"/>
            <a:ext cx="8265900" cy="3438900"/>
          </a:xfrm>
          <a:prstGeom prst="rect">
            <a:avLst/>
          </a:prstGeom>
        </p:spPr>
        <p:txBody>
          <a:bodyPr anchorCtr="0" anchor="t" bIns="91425" lIns="91425" spcFirstLastPara="1" rIns="91425" wrap="square" tIns="91425">
            <a:noAutofit/>
          </a:bodyPr>
          <a:lstStyle/>
          <a:p>
            <a:pPr indent="-381000" lvl="0" marL="457200" rtl="0" algn="l">
              <a:spcBef>
                <a:spcPts val="600"/>
              </a:spcBef>
              <a:spcAft>
                <a:spcPts val="0"/>
              </a:spcAft>
              <a:buSzPts val="2400"/>
              <a:buAutoNum type="arabicPeriod"/>
            </a:pPr>
            <a:r>
              <a:rPr lang="en-US" sz="2400"/>
              <a:t>To build back-pressure aware integrations</a:t>
            </a:r>
            <a:endParaRPr sz="2400"/>
          </a:p>
          <a:p>
            <a:pPr indent="-381000" lvl="0" marL="457200" rtl="0" algn="l">
              <a:spcBef>
                <a:spcPts val="0"/>
              </a:spcBef>
              <a:spcAft>
                <a:spcPts val="0"/>
              </a:spcAft>
              <a:buSzPts val="2400"/>
              <a:buAutoNum type="arabicPeriod"/>
            </a:pPr>
            <a:r>
              <a:rPr lang="en-US" sz="2400"/>
              <a:t>Complex Event Processing</a:t>
            </a:r>
            <a:endParaRPr sz="2400"/>
          </a:p>
          <a:p>
            <a:pPr indent="-381000" lvl="0" marL="457200" rtl="0" algn="l">
              <a:spcBef>
                <a:spcPts val="0"/>
              </a:spcBef>
              <a:spcAft>
                <a:spcPts val="0"/>
              </a:spcAft>
              <a:buSzPts val="2400"/>
              <a:buAutoNum type="arabicPeriod"/>
            </a:pPr>
            <a:r>
              <a:rPr lang="en-US" sz="2400"/>
              <a:t>A need to model the most complex of graphs</a:t>
            </a:r>
            <a:endParaRPr sz="2400"/>
          </a:p>
        </p:txBody>
      </p:sp>
      <p:sp>
        <p:nvSpPr>
          <p:cNvPr id="334" name="Google Shape;334;p24"/>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9" name="Shape 339"/>
        <p:cNvGrpSpPr/>
        <p:nvPr/>
      </p:nvGrpSpPr>
      <p:grpSpPr>
        <a:xfrm>
          <a:off x="0" y="0"/>
          <a:ext cx="0" cy="0"/>
          <a:chOff x="0" y="0"/>
          <a:chExt cx="0" cy="0"/>
        </a:xfrm>
      </p:grpSpPr>
      <p:sp>
        <p:nvSpPr>
          <p:cNvPr id="340" name="Google Shape;340;p25"/>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Alpakka Kafka</a:t>
            </a:r>
            <a:r>
              <a:rPr lang="en-US"/>
              <a:t> Setup</a:t>
            </a:r>
            <a:endParaRPr/>
          </a:p>
        </p:txBody>
      </p:sp>
      <p:sp>
        <p:nvSpPr>
          <p:cNvPr id="341" name="Google Shape;341;p25"/>
          <p:cNvSpPr txBox="1"/>
          <p:nvPr>
            <p:ph idx="1" type="body"/>
          </p:nvPr>
        </p:nvSpPr>
        <p:spPr>
          <a:xfrm>
            <a:off x="439048" y="1090591"/>
            <a:ext cx="8265900" cy="343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consumerClientConfig </a:t>
            </a:r>
            <a:r>
              <a:rPr lang="en-US" sz="800">
                <a:solidFill>
                  <a:schemeClr val="dk1"/>
                </a:solidFill>
                <a:highlight>
                  <a:srgbClr val="FFFFFF"/>
                </a:highlight>
                <a:latin typeface="Courier New"/>
                <a:ea typeface="Courier New"/>
                <a:cs typeface="Courier New"/>
                <a:sym typeface="Courier New"/>
              </a:rPr>
              <a:t>= </a:t>
            </a:r>
            <a:r>
              <a:rPr i="1" lang="en-US" sz="800">
                <a:solidFill>
                  <a:srgbClr val="660E7A"/>
                </a:solidFill>
                <a:highlight>
                  <a:srgbClr val="FFFFFF"/>
                </a:highlight>
                <a:latin typeface="Courier New"/>
                <a:ea typeface="Courier New"/>
                <a:cs typeface="Courier New"/>
                <a:sym typeface="Courier New"/>
              </a:rPr>
              <a:t>system</a:t>
            </a:r>
            <a:r>
              <a:rPr lang="en-US" sz="800">
                <a:solidFill>
                  <a:schemeClr val="dk1"/>
                </a:solidFill>
                <a:highlight>
                  <a:srgbClr val="FFFFFF"/>
                </a:highlight>
                <a:latin typeface="Courier New"/>
                <a:ea typeface="Courier New"/>
                <a:cs typeface="Courier New"/>
                <a:sym typeface="Courier New"/>
              </a:rPr>
              <a:t>.settings.</a:t>
            </a:r>
            <a:r>
              <a:rPr i="1" lang="en-US" sz="800">
                <a:solidFill>
                  <a:srgbClr val="660E7A"/>
                </a:solidFill>
                <a:highlight>
                  <a:srgbClr val="FFFFFF"/>
                </a:highlight>
                <a:latin typeface="Courier New"/>
                <a:ea typeface="Courier New"/>
                <a:cs typeface="Courier New"/>
                <a:sym typeface="Courier New"/>
              </a:rPr>
              <a:t>config</a:t>
            </a:r>
            <a:r>
              <a:rPr lang="en-US" sz="800">
                <a:solidFill>
                  <a:schemeClr val="dk1"/>
                </a:solidFill>
                <a:highlight>
                  <a:srgbClr val="FFFFFF"/>
                </a:highlight>
                <a:latin typeface="Courier New"/>
                <a:ea typeface="Courier New"/>
                <a:cs typeface="Courier New"/>
                <a:sym typeface="Courier New"/>
              </a:rPr>
              <a:t>.getConfig(</a:t>
            </a:r>
            <a:r>
              <a:rPr b="1" lang="en-US" sz="800">
                <a:solidFill>
                  <a:srgbClr val="008000"/>
                </a:solidFill>
                <a:highlight>
                  <a:srgbClr val="FFFFFF"/>
                </a:highlight>
                <a:latin typeface="Courier New"/>
                <a:ea typeface="Courier New"/>
                <a:cs typeface="Courier New"/>
                <a:sym typeface="Courier New"/>
              </a:rPr>
              <a:t>"akka.kafka.consumer"</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consumerSettings </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i="1" lang="en-US" sz="800">
                <a:solidFill>
                  <a:schemeClr val="dk1"/>
                </a:solidFill>
                <a:highlight>
                  <a:srgbClr val="FFFFFF"/>
                </a:highlight>
                <a:latin typeface="Courier New"/>
                <a:ea typeface="Courier New"/>
                <a:cs typeface="Courier New"/>
                <a:sym typeface="Courier New"/>
              </a:rPr>
              <a:t>ConsumerSettings</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consumerClientConfig</a:t>
            </a: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new </a:t>
            </a:r>
            <a:r>
              <a:rPr lang="en-US" sz="800">
                <a:solidFill>
                  <a:schemeClr val="dk1"/>
                </a:solidFill>
                <a:highlight>
                  <a:srgbClr val="FFFFFF"/>
                </a:highlight>
                <a:latin typeface="Courier New"/>
                <a:ea typeface="Courier New"/>
                <a:cs typeface="Courier New"/>
                <a:sym typeface="Courier New"/>
              </a:rPr>
              <a:t>StringDeserializer, </a:t>
            </a:r>
            <a:r>
              <a:rPr b="1" lang="en-US" sz="800">
                <a:solidFill>
                  <a:srgbClr val="000080"/>
                </a:solidFill>
                <a:highlight>
                  <a:srgbClr val="FFFFFF"/>
                </a:highlight>
                <a:latin typeface="Courier New"/>
                <a:ea typeface="Courier New"/>
                <a:cs typeface="Courier New"/>
                <a:sym typeface="Courier New"/>
              </a:rPr>
              <a:t>new </a:t>
            </a:r>
            <a:r>
              <a:rPr lang="en-US" sz="800">
                <a:solidFill>
                  <a:schemeClr val="dk1"/>
                </a:solidFill>
                <a:highlight>
                  <a:srgbClr val="FFFFFF"/>
                </a:highlight>
                <a:latin typeface="Courier New"/>
                <a:ea typeface="Courier New"/>
                <a:cs typeface="Courier New"/>
                <a:sym typeface="Courier New"/>
              </a:rPr>
              <a:t>ByteArrayDeserializer)</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.withBootstrapServers(</a:t>
            </a:r>
            <a:r>
              <a:rPr b="1" lang="en-US" sz="800">
                <a:solidFill>
                  <a:srgbClr val="008000"/>
                </a:solidFill>
                <a:highlight>
                  <a:srgbClr val="FFFFFF"/>
                </a:highlight>
                <a:latin typeface="Courier New"/>
                <a:ea typeface="Courier New"/>
                <a:cs typeface="Courier New"/>
                <a:sym typeface="Courier New"/>
              </a:rPr>
              <a:t>"localhost:9092"</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.withGroupId(</a:t>
            </a:r>
            <a:r>
              <a:rPr b="1" lang="en-US" sz="800">
                <a:solidFill>
                  <a:srgbClr val="008000"/>
                </a:solidFill>
                <a:highlight>
                  <a:srgbClr val="FFFFFF"/>
                </a:highlight>
                <a:latin typeface="Courier New"/>
                <a:ea typeface="Courier New"/>
                <a:cs typeface="Courier New"/>
                <a:sym typeface="Courier New"/>
              </a:rPr>
              <a:t>"group1"</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.withProperty(ConsumerConfig.</a:t>
            </a:r>
            <a:r>
              <a:rPr i="1" lang="en-US" sz="800">
                <a:solidFill>
                  <a:srgbClr val="660E7A"/>
                </a:solidFill>
                <a:highlight>
                  <a:srgbClr val="FFFFFF"/>
                </a:highlight>
                <a:latin typeface="Courier New"/>
                <a:ea typeface="Courier New"/>
                <a:cs typeface="Courier New"/>
                <a:sym typeface="Courier New"/>
              </a:rPr>
              <a:t>AUTO_OFFSET_RESET_CONFIG</a:t>
            </a:r>
            <a:r>
              <a:rPr lang="en-US" sz="800">
                <a:solidFill>
                  <a:schemeClr val="dk1"/>
                </a:solidFill>
                <a:highlight>
                  <a:srgbClr val="FFFFFF"/>
                </a:highlight>
                <a:latin typeface="Courier New"/>
                <a:ea typeface="Courier New"/>
                <a:cs typeface="Courier New"/>
                <a:sym typeface="Courier New"/>
              </a:rPr>
              <a:t>, </a:t>
            </a:r>
            <a:r>
              <a:rPr b="1" lang="en-US" sz="800">
                <a:solidFill>
                  <a:srgbClr val="008000"/>
                </a:solidFill>
                <a:highlight>
                  <a:srgbClr val="FFFFFF"/>
                </a:highlight>
                <a:latin typeface="Courier New"/>
                <a:ea typeface="Courier New"/>
                <a:cs typeface="Courier New"/>
                <a:sym typeface="Courier New"/>
              </a:rPr>
              <a:t>"earliest"</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producerClientConfig </a:t>
            </a:r>
            <a:r>
              <a:rPr lang="en-US" sz="800">
                <a:solidFill>
                  <a:schemeClr val="dk1"/>
                </a:solidFill>
                <a:highlight>
                  <a:srgbClr val="FFFFFF"/>
                </a:highlight>
                <a:latin typeface="Courier New"/>
                <a:ea typeface="Courier New"/>
                <a:cs typeface="Courier New"/>
                <a:sym typeface="Courier New"/>
              </a:rPr>
              <a:t>= </a:t>
            </a:r>
            <a:r>
              <a:rPr i="1" lang="en-US" sz="800">
                <a:solidFill>
                  <a:srgbClr val="660E7A"/>
                </a:solidFill>
                <a:highlight>
                  <a:srgbClr val="FFFFFF"/>
                </a:highlight>
                <a:latin typeface="Courier New"/>
                <a:ea typeface="Courier New"/>
                <a:cs typeface="Courier New"/>
                <a:sym typeface="Courier New"/>
              </a:rPr>
              <a:t>system</a:t>
            </a:r>
            <a:r>
              <a:rPr lang="en-US" sz="800">
                <a:solidFill>
                  <a:schemeClr val="dk1"/>
                </a:solidFill>
                <a:highlight>
                  <a:srgbClr val="FFFFFF"/>
                </a:highlight>
                <a:latin typeface="Courier New"/>
                <a:ea typeface="Courier New"/>
                <a:cs typeface="Courier New"/>
                <a:sym typeface="Courier New"/>
              </a:rPr>
              <a:t>.settings.</a:t>
            </a:r>
            <a:r>
              <a:rPr i="1" lang="en-US" sz="800">
                <a:solidFill>
                  <a:srgbClr val="660E7A"/>
                </a:solidFill>
                <a:highlight>
                  <a:srgbClr val="FFFFFF"/>
                </a:highlight>
                <a:latin typeface="Courier New"/>
                <a:ea typeface="Courier New"/>
                <a:cs typeface="Courier New"/>
                <a:sym typeface="Courier New"/>
              </a:rPr>
              <a:t>config</a:t>
            </a:r>
            <a:r>
              <a:rPr lang="en-US" sz="800">
                <a:solidFill>
                  <a:schemeClr val="dk1"/>
                </a:solidFill>
                <a:highlight>
                  <a:srgbClr val="FFFFFF"/>
                </a:highlight>
                <a:latin typeface="Courier New"/>
                <a:ea typeface="Courier New"/>
                <a:cs typeface="Courier New"/>
                <a:sym typeface="Courier New"/>
              </a:rPr>
              <a:t>.getConfig(</a:t>
            </a:r>
            <a:r>
              <a:rPr b="1" lang="en-US" sz="800">
                <a:solidFill>
                  <a:srgbClr val="008000"/>
                </a:solidFill>
                <a:highlight>
                  <a:srgbClr val="FFFFFF"/>
                </a:highlight>
                <a:latin typeface="Courier New"/>
                <a:ea typeface="Courier New"/>
                <a:cs typeface="Courier New"/>
                <a:sym typeface="Courier New"/>
              </a:rPr>
              <a:t>"akka.kafka.producer"</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producerSettings </a:t>
            </a:r>
            <a:r>
              <a:rPr lang="en-US" sz="800">
                <a:solidFill>
                  <a:schemeClr val="dk1"/>
                </a:solidFill>
                <a:highlight>
                  <a:srgbClr val="FFFFFF"/>
                </a:highlight>
                <a:latin typeface="Courier New"/>
                <a:ea typeface="Courier New"/>
                <a:cs typeface="Courier New"/>
                <a:sym typeface="Courier New"/>
              </a:rPr>
              <a:t>= </a:t>
            </a:r>
            <a:r>
              <a:rPr i="1" lang="en-US" sz="800">
                <a:solidFill>
                  <a:schemeClr val="dk1"/>
                </a:solidFill>
                <a:highlight>
                  <a:srgbClr val="FFFFFF"/>
                </a:highlight>
                <a:latin typeface="Courier New"/>
                <a:ea typeface="Courier New"/>
                <a:cs typeface="Courier New"/>
                <a:sym typeface="Courier New"/>
              </a:rPr>
              <a:t>ProducerSettings</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system</a:t>
            </a: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new </a:t>
            </a:r>
            <a:r>
              <a:rPr lang="en-US" sz="800">
                <a:solidFill>
                  <a:schemeClr val="dk1"/>
                </a:solidFill>
                <a:highlight>
                  <a:srgbClr val="FFFFFF"/>
                </a:highlight>
                <a:latin typeface="Courier New"/>
                <a:ea typeface="Courier New"/>
                <a:cs typeface="Courier New"/>
                <a:sym typeface="Courier New"/>
              </a:rPr>
              <a:t>StringSerializer, </a:t>
            </a:r>
            <a:r>
              <a:rPr b="1" lang="en-US" sz="800">
                <a:solidFill>
                  <a:srgbClr val="000080"/>
                </a:solidFill>
                <a:highlight>
                  <a:srgbClr val="FFFFFF"/>
                </a:highlight>
                <a:latin typeface="Courier New"/>
                <a:ea typeface="Courier New"/>
                <a:cs typeface="Courier New"/>
                <a:sym typeface="Courier New"/>
              </a:rPr>
              <a:t>new </a:t>
            </a:r>
            <a:r>
              <a:rPr lang="en-US" sz="800">
                <a:solidFill>
                  <a:schemeClr val="dk1"/>
                </a:solidFill>
                <a:highlight>
                  <a:srgbClr val="FFFFFF"/>
                </a:highlight>
                <a:latin typeface="Courier New"/>
                <a:ea typeface="Courier New"/>
                <a:cs typeface="Courier New"/>
                <a:sym typeface="Courier New"/>
              </a:rPr>
              <a:t>ByteArraySerializer)</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.withBootstrapServers(</a:t>
            </a:r>
            <a:r>
              <a:rPr b="1" lang="en-US" sz="800">
                <a:solidFill>
                  <a:srgbClr val="008000"/>
                </a:solidFill>
                <a:highlight>
                  <a:srgbClr val="FFFFFF"/>
                </a:highlight>
                <a:latin typeface="Courier New"/>
                <a:ea typeface="Courier New"/>
                <a:cs typeface="Courier New"/>
                <a:sym typeface="Courier New"/>
              </a:rPr>
              <a:t>"localhost:9092"</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None/>
            </a:pPr>
            <a:r>
              <a:t/>
            </a:r>
            <a:endParaRPr b="1" sz="800">
              <a:solidFill>
                <a:schemeClr val="dk1"/>
              </a:solidFill>
              <a:highlight>
                <a:srgbClr val="FFFFFF"/>
              </a:highlight>
              <a:latin typeface="Courier New"/>
              <a:ea typeface="Courier New"/>
              <a:cs typeface="Courier New"/>
              <a:sym typeface="Courier New"/>
            </a:endParaRPr>
          </a:p>
        </p:txBody>
      </p:sp>
      <p:sp>
        <p:nvSpPr>
          <p:cNvPr id="342" name="Google Shape;342;p25"/>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343" name="Google Shape;343;p25"/>
          <p:cNvSpPr txBox="1"/>
          <p:nvPr/>
        </p:nvSpPr>
        <p:spPr>
          <a:xfrm>
            <a:off x="6694275" y="1663975"/>
            <a:ext cx="2425200" cy="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u="sng">
                <a:solidFill>
                  <a:schemeClr val="hlink"/>
                </a:solidFill>
                <a:hlinkClick r:id="rId3"/>
              </a:rPr>
              <a:t>Alpakka Kafka config</a:t>
            </a:r>
            <a:r>
              <a:rPr lang="en-US" sz="1000"/>
              <a:t> &amp; </a:t>
            </a:r>
            <a:r>
              <a:rPr lang="en-US" sz="1000" u="sng">
                <a:solidFill>
                  <a:schemeClr val="hlink"/>
                </a:solidFill>
                <a:hlinkClick r:id="rId4"/>
              </a:rPr>
              <a:t>Kafka Client config</a:t>
            </a:r>
            <a:r>
              <a:rPr lang="en-US" sz="1000"/>
              <a:t> can go here</a:t>
            </a:r>
            <a:endParaRPr sz="1000"/>
          </a:p>
        </p:txBody>
      </p:sp>
      <p:cxnSp>
        <p:nvCxnSpPr>
          <p:cNvPr id="344" name="Google Shape;344;p25"/>
          <p:cNvCxnSpPr>
            <a:stCxn id="343" idx="1"/>
          </p:cNvCxnSpPr>
          <p:nvPr/>
        </p:nvCxnSpPr>
        <p:spPr>
          <a:xfrm rot="10800000">
            <a:off x="5584875" y="1330075"/>
            <a:ext cx="1109400" cy="547800"/>
          </a:xfrm>
          <a:prstGeom prst="straightConnector1">
            <a:avLst/>
          </a:prstGeom>
          <a:noFill/>
          <a:ln cap="flat" cmpd="sng" w="9525">
            <a:solidFill>
              <a:schemeClr val="dk2"/>
            </a:solidFill>
            <a:prstDash val="dash"/>
            <a:round/>
            <a:headEnd len="med" w="med" type="none"/>
            <a:tailEnd len="med" w="med" type="triangle"/>
          </a:ln>
        </p:spPr>
      </p:cxnSp>
      <p:cxnSp>
        <p:nvCxnSpPr>
          <p:cNvPr id="345" name="Google Shape;345;p25"/>
          <p:cNvCxnSpPr>
            <a:stCxn id="343" idx="1"/>
          </p:cNvCxnSpPr>
          <p:nvPr/>
        </p:nvCxnSpPr>
        <p:spPr>
          <a:xfrm flipH="1">
            <a:off x="5584875" y="1877875"/>
            <a:ext cx="1109400" cy="859500"/>
          </a:xfrm>
          <a:prstGeom prst="straightConnector1">
            <a:avLst/>
          </a:prstGeom>
          <a:noFill/>
          <a:ln cap="flat" cmpd="sng" w="9525">
            <a:solidFill>
              <a:schemeClr val="dk2"/>
            </a:solidFill>
            <a:prstDash val="dash"/>
            <a:round/>
            <a:headEnd len="med" w="med" type="none"/>
            <a:tailEnd len="med" w="med" type="triangle"/>
          </a:ln>
        </p:spPr>
      </p:cxnSp>
      <p:sp>
        <p:nvSpPr>
          <p:cNvPr id="346" name="Google Shape;346;p25"/>
          <p:cNvSpPr txBox="1"/>
          <p:nvPr/>
        </p:nvSpPr>
        <p:spPr>
          <a:xfrm>
            <a:off x="6694275" y="3576875"/>
            <a:ext cx="24252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Set ad-hoc Kafka client config</a:t>
            </a:r>
            <a:endParaRPr sz="1000"/>
          </a:p>
        </p:txBody>
      </p:sp>
      <p:cxnSp>
        <p:nvCxnSpPr>
          <p:cNvPr id="347" name="Google Shape;347;p25"/>
          <p:cNvCxnSpPr>
            <a:stCxn id="346" idx="1"/>
          </p:cNvCxnSpPr>
          <p:nvPr/>
        </p:nvCxnSpPr>
        <p:spPr>
          <a:xfrm rot="10800000">
            <a:off x="3079575" y="3145775"/>
            <a:ext cx="3614700" cy="616500"/>
          </a:xfrm>
          <a:prstGeom prst="straightConnector1">
            <a:avLst/>
          </a:prstGeom>
          <a:noFill/>
          <a:ln cap="flat" cmpd="sng" w="9525">
            <a:solidFill>
              <a:schemeClr val="dk2"/>
            </a:solidFill>
            <a:prstDash val="dash"/>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2" name="Shape 352"/>
        <p:cNvGrpSpPr/>
        <p:nvPr/>
      </p:nvGrpSpPr>
      <p:grpSpPr>
        <a:xfrm>
          <a:off x="0" y="0"/>
          <a:ext cx="0" cy="0"/>
          <a:chOff x="0" y="0"/>
          <a:chExt cx="0" cy="0"/>
        </a:xfrm>
      </p:grpSpPr>
      <p:sp>
        <p:nvSpPr>
          <p:cNvPr id="353" name="Google Shape;353;p26"/>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Simple Consume, Transform, Produce Workflow</a:t>
            </a:r>
            <a:endParaRPr/>
          </a:p>
        </p:txBody>
      </p:sp>
      <p:sp>
        <p:nvSpPr>
          <p:cNvPr id="354" name="Google Shape;354;p26"/>
          <p:cNvSpPr txBox="1"/>
          <p:nvPr>
            <p:ph idx="1" type="body"/>
          </p:nvPr>
        </p:nvSpPr>
        <p:spPr>
          <a:xfrm>
            <a:off x="439048" y="1090591"/>
            <a:ext cx="8265900" cy="34389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control </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Consumer</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b="1" i="1" lang="en-US" sz="800">
                <a:solidFill>
                  <a:schemeClr val="dk1"/>
                </a:solidFill>
                <a:highlight>
                  <a:srgbClr val="FFFFFF"/>
                </a:highlight>
                <a:latin typeface="Courier New"/>
                <a:ea typeface="Courier New"/>
                <a:cs typeface="Courier New"/>
                <a:sym typeface="Courier New"/>
              </a:rPr>
              <a:t>committableSource</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consumerSettings</a:t>
            </a:r>
            <a:r>
              <a:rPr lang="en-US" sz="800">
                <a:solidFill>
                  <a:schemeClr val="dk1"/>
                </a:solidFill>
                <a:highlight>
                  <a:srgbClr val="FFFFFF"/>
                </a:highlight>
                <a:latin typeface="Courier New"/>
                <a:ea typeface="Courier New"/>
                <a:cs typeface="Courier New"/>
                <a:sym typeface="Courier New"/>
              </a:rPr>
              <a:t>, Subscriptions.</a:t>
            </a:r>
            <a:r>
              <a:rPr i="1" lang="en-US" sz="800">
                <a:solidFill>
                  <a:schemeClr val="dk1"/>
                </a:solidFill>
                <a:highlight>
                  <a:srgbClr val="FFFFFF"/>
                </a:highlight>
                <a:latin typeface="Courier New"/>
                <a:ea typeface="Courier New"/>
                <a:cs typeface="Courier New"/>
                <a:sym typeface="Courier New"/>
              </a:rPr>
              <a:t>topics</a:t>
            </a:r>
            <a:r>
              <a:rPr lang="en-US" sz="800">
                <a:solidFill>
                  <a:schemeClr val="dk1"/>
                </a:solidFill>
                <a:highlight>
                  <a:srgbClr val="FFFFFF"/>
                </a:highlight>
                <a:latin typeface="Courier New"/>
                <a:ea typeface="Courier New"/>
                <a:cs typeface="Courier New"/>
                <a:sym typeface="Courier New"/>
              </a:rPr>
              <a:t>(</a:t>
            </a:r>
            <a:r>
              <a:rPr b="1" lang="en-US" sz="800">
                <a:solidFill>
                  <a:srgbClr val="008000"/>
                </a:solidFill>
                <a:highlight>
                  <a:srgbClr val="FFFFFF"/>
                </a:highlight>
                <a:latin typeface="Courier New"/>
                <a:ea typeface="Courier New"/>
                <a:cs typeface="Courier New"/>
                <a:sym typeface="Courier New"/>
              </a:rPr>
              <a:t>"topic1"</a:t>
            </a:r>
            <a:r>
              <a:rPr lang="en-US" sz="800">
                <a:solidFill>
                  <a:schemeClr val="dk1"/>
                </a:solidFill>
                <a:highlight>
                  <a:srgbClr val="FFFFFF"/>
                </a:highlight>
                <a:latin typeface="Courier New"/>
                <a:ea typeface="Courier New"/>
                <a:cs typeface="Courier New"/>
                <a:sym typeface="Courier New"/>
              </a:rPr>
              <a:t>, </a:t>
            </a:r>
            <a:r>
              <a:rPr b="1" lang="en-US" sz="800">
                <a:solidFill>
                  <a:srgbClr val="008000"/>
                </a:solidFill>
                <a:highlight>
                  <a:srgbClr val="FFFFFF"/>
                </a:highlight>
                <a:latin typeface="Courier New"/>
                <a:ea typeface="Courier New"/>
                <a:cs typeface="Courier New"/>
                <a:sym typeface="Courier New"/>
              </a:rPr>
              <a:t>"topic2"</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.map { msg =&gt;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ProducerMessage.</a:t>
            </a:r>
            <a:r>
              <a:rPr i="1" lang="en-US" sz="800">
                <a:solidFill>
                  <a:schemeClr val="dk1"/>
                </a:solidFill>
                <a:highlight>
                  <a:srgbClr val="FFFFFF"/>
                </a:highlight>
                <a:latin typeface="Courier New"/>
                <a:ea typeface="Courier New"/>
                <a:cs typeface="Courier New"/>
                <a:sym typeface="Courier New"/>
              </a:rPr>
              <a:t>Message</a:t>
            </a:r>
            <a:r>
              <a:rPr lang="en-US" sz="800">
                <a:solidFill>
                  <a:schemeClr val="dk1"/>
                </a:solidFill>
                <a:highlight>
                  <a:srgbClr val="FFFFFF"/>
                </a:highlight>
                <a:latin typeface="Courier New"/>
                <a:ea typeface="Courier New"/>
                <a:cs typeface="Courier New"/>
                <a:sym typeface="Courier New"/>
              </a:rPr>
              <a:t>[</a:t>
            </a:r>
            <a:r>
              <a:rPr lang="en-US" sz="800">
                <a:solidFill>
                  <a:srgbClr val="20999D"/>
                </a:solidFill>
                <a:highlight>
                  <a:srgbClr val="FFFFFF"/>
                </a:highlight>
                <a:latin typeface="Courier New"/>
                <a:ea typeface="Courier New"/>
                <a:cs typeface="Courier New"/>
                <a:sym typeface="Courier New"/>
              </a:rPr>
              <a:t>String</a:t>
            </a:r>
            <a:r>
              <a:rPr lang="en-US" sz="800">
                <a:solidFill>
                  <a:schemeClr val="dk1"/>
                </a:solidFill>
                <a:highlight>
                  <a:srgbClr val="FFFFFF"/>
                </a:highlight>
                <a:latin typeface="Courier New"/>
                <a:ea typeface="Courier New"/>
                <a:cs typeface="Courier New"/>
                <a:sym typeface="Courier New"/>
              </a:rPr>
              <a:t>, Array[Byte], ConsumerMessage.CommittableOffset](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new </a:t>
            </a:r>
            <a:r>
              <a:rPr lang="en-US" sz="800">
                <a:solidFill>
                  <a:schemeClr val="dk1"/>
                </a:solidFill>
                <a:highlight>
                  <a:srgbClr val="FFFFFF"/>
                </a:highlight>
                <a:latin typeface="Courier New"/>
                <a:ea typeface="Courier New"/>
                <a:cs typeface="Courier New"/>
                <a:sym typeface="Courier New"/>
              </a:rPr>
              <a:t>ProducerRecord(</a:t>
            </a:r>
            <a:r>
              <a:rPr b="1" lang="en-US" sz="800">
                <a:solidFill>
                  <a:srgbClr val="008000"/>
                </a:solidFill>
                <a:highlight>
                  <a:srgbClr val="FFFFFF"/>
                </a:highlight>
                <a:latin typeface="Courier New"/>
                <a:ea typeface="Courier New"/>
                <a:cs typeface="Courier New"/>
                <a:sym typeface="Courier New"/>
              </a:rPr>
              <a:t>"targetTopic"</a:t>
            </a:r>
            <a:r>
              <a:rPr lang="en-US" sz="800">
                <a:solidFill>
                  <a:schemeClr val="dk1"/>
                </a:solidFill>
                <a:highlight>
                  <a:srgbClr val="FFFFFF"/>
                </a:highlight>
                <a:latin typeface="Courier New"/>
                <a:ea typeface="Courier New"/>
                <a:cs typeface="Courier New"/>
                <a:sym typeface="Courier New"/>
              </a:rPr>
              <a:t>, msg.record.value),</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msg.committableOffset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.toMat(Producer.</a:t>
            </a:r>
            <a:r>
              <a:rPr b="1" i="1" lang="en-US" sz="800">
                <a:solidFill>
                  <a:schemeClr val="dk1"/>
                </a:solidFill>
                <a:highlight>
                  <a:srgbClr val="FFFFFF"/>
                </a:highlight>
                <a:latin typeface="Courier New"/>
                <a:ea typeface="Courier New"/>
                <a:cs typeface="Courier New"/>
                <a:sym typeface="Courier New"/>
              </a:rPr>
              <a:t>commitableSink</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producerSettings</a:t>
            </a:r>
            <a:r>
              <a:rPr lang="en-US" sz="800">
                <a:solidFill>
                  <a:schemeClr val="dk1"/>
                </a:solidFill>
                <a:highlight>
                  <a:srgbClr val="FFFFFF"/>
                </a:highlight>
                <a:latin typeface="Courier New"/>
                <a:ea typeface="Courier New"/>
                <a:cs typeface="Courier New"/>
                <a:sym typeface="Courier New"/>
              </a:rPr>
              <a:t>))(Keep.</a:t>
            </a:r>
            <a:r>
              <a:rPr i="1" lang="en-US" sz="800">
                <a:solidFill>
                  <a:schemeClr val="dk1"/>
                </a:solidFill>
                <a:highlight>
                  <a:srgbClr val="FFFFFF"/>
                </a:highlight>
                <a:latin typeface="Courier New"/>
                <a:ea typeface="Courier New"/>
                <a:cs typeface="Courier New"/>
                <a:sym typeface="Courier New"/>
              </a:rPr>
              <a:t>both</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.mapMaterializedValue(DrainingControl.</a:t>
            </a:r>
            <a:r>
              <a:rPr i="1" lang="en-US" sz="800">
                <a:solidFill>
                  <a:schemeClr val="dk1"/>
                </a:solidFill>
                <a:highlight>
                  <a:srgbClr val="FFFFFF"/>
                </a:highlight>
                <a:latin typeface="Courier New"/>
                <a:ea typeface="Courier New"/>
                <a:cs typeface="Courier New"/>
                <a:sym typeface="Courier New"/>
              </a:rPr>
              <a:t>apply</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.run()</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i="1" lang="en-US" sz="800">
                <a:solidFill>
                  <a:srgbClr val="808080"/>
                </a:solidFill>
                <a:highlight>
                  <a:srgbClr val="FFFFFF"/>
                </a:highlight>
                <a:latin typeface="Courier New"/>
                <a:ea typeface="Courier New"/>
                <a:cs typeface="Courier New"/>
                <a:sym typeface="Courier New"/>
              </a:rPr>
              <a:t>// Add shutdown hook to respond to SIGTERM and gracefully shutdown stream</a:t>
            </a:r>
            <a:endParaRPr i="1" sz="800">
              <a:solidFill>
                <a:srgbClr val="808080"/>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sys.</a:t>
            </a:r>
            <a:r>
              <a:rPr i="1" lang="en-US" sz="800">
                <a:solidFill>
                  <a:schemeClr val="dk1"/>
                </a:solidFill>
                <a:highlight>
                  <a:srgbClr val="FFFFFF"/>
                </a:highlight>
                <a:latin typeface="Courier New"/>
                <a:ea typeface="Courier New"/>
                <a:cs typeface="Courier New"/>
                <a:sym typeface="Courier New"/>
              </a:rPr>
              <a:t>ShutdownHookThread </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Await.</a:t>
            </a:r>
            <a:r>
              <a:rPr i="1" lang="en-US" sz="800">
                <a:solidFill>
                  <a:schemeClr val="dk1"/>
                </a:solidFill>
                <a:highlight>
                  <a:srgbClr val="FFFFFF"/>
                </a:highlight>
                <a:latin typeface="Courier New"/>
                <a:ea typeface="Courier New"/>
                <a:cs typeface="Courier New"/>
                <a:sym typeface="Courier New"/>
              </a:rPr>
              <a:t>result</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control</a:t>
            </a:r>
            <a:r>
              <a:rPr lang="en-US" sz="800">
                <a:solidFill>
                  <a:schemeClr val="dk1"/>
                </a:solidFill>
                <a:highlight>
                  <a:srgbClr val="FFFFFF"/>
                </a:highlight>
                <a:latin typeface="Courier New"/>
                <a:ea typeface="Courier New"/>
                <a:cs typeface="Courier New"/>
                <a:sym typeface="Courier New"/>
              </a:rPr>
              <a:t>.shutdown(), </a:t>
            </a:r>
            <a:r>
              <a:rPr lang="en-US" sz="800">
                <a:solidFill>
                  <a:srgbClr val="0000FF"/>
                </a:solidFill>
                <a:highlight>
                  <a:srgbClr val="FFFFFF"/>
                </a:highlight>
                <a:latin typeface="Courier New"/>
                <a:ea typeface="Courier New"/>
                <a:cs typeface="Courier New"/>
                <a:sym typeface="Courier New"/>
              </a:rPr>
              <a:t>10</a:t>
            </a:r>
            <a:r>
              <a:rPr lang="en-US" sz="800">
                <a:solidFill>
                  <a:schemeClr val="dk1"/>
                </a:solidFill>
                <a:highlight>
                  <a:srgbClr val="FFFFFF"/>
                </a:highlight>
                <a:latin typeface="Courier New"/>
                <a:ea typeface="Courier New"/>
                <a:cs typeface="Courier New"/>
                <a:sym typeface="Courier New"/>
              </a:rPr>
              <a:t>.seconds)</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None/>
            </a:pPr>
            <a:r>
              <a:t/>
            </a:r>
            <a:endParaRPr b="1" sz="800">
              <a:solidFill>
                <a:schemeClr val="dk1"/>
              </a:solidFill>
              <a:highlight>
                <a:srgbClr val="FFFFFF"/>
              </a:highlight>
              <a:latin typeface="Courier New"/>
              <a:ea typeface="Courier New"/>
              <a:cs typeface="Courier New"/>
              <a:sym typeface="Courier New"/>
            </a:endParaRPr>
          </a:p>
        </p:txBody>
      </p:sp>
      <p:sp>
        <p:nvSpPr>
          <p:cNvPr id="355" name="Google Shape;355;p26"/>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356" name="Google Shape;356;p26"/>
          <p:cNvSpPr txBox="1"/>
          <p:nvPr/>
        </p:nvSpPr>
        <p:spPr>
          <a:xfrm>
            <a:off x="5972000" y="1425875"/>
            <a:ext cx="19812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Kafka Consumer Subscription</a:t>
            </a:r>
            <a:endParaRPr sz="1000"/>
          </a:p>
        </p:txBody>
      </p:sp>
      <p:cxnSp>
        <p:nvCxnSpPr>
          <p:cNvPr id="357" name="Google Shape;357;p26"/>
          <p:cNvCxnSpPr>
            <a:stCxn id="356" idx="1"/>
          </p:cNvCxnSpPr>
          <p:nvPr/>
        </p:nvCxnSpPr>
        <p:spPr>
          <a:xfrm flipH="1">
            <a:off x="5270300" y="1611275"/>
            <a:ext cx="701700" cy="39000"/>
          </a:xfrm>
          <a:prstGeom prst="straightConnector1">
            <a:avLst/>
          </a:prstGeom>
          <a:noFill/>
          <a:ln cap="flat" cmpd="sng" w="9525">
            <a:solidFill>
              <a:schemeClr val="dk2"/>
            </a:solidFill>
            <a:prstDash val="dash"/>
            <a:round/>
            <a:headEnd len="med" w="med" type="none"/>
            <a:tailEnd len="med" w="med" type="triangle"/>
          </a:ln>
        </p:spPr>
      </p:cxnSp>
      <p:sp>
        <p:nvSpPr>
          <p:cNvPr id="358" name="Google Shape;358;p26"/>
          <p:cNvSpPr txBox="1"/>
          <p:nvPr/>
        </p:nvSpPr>
        <p:spPr>
          <a:xfrm>
            <a:off x="5972000" y="826175"/>
            <a:ext cx="23643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Committable Source provides Kafka offset storage committing semantics</a:t>
            </a:r>
            <a:endParaRPr sz="1000"/>
          </a:p>
        </p:txBody>
      </p:sp>
      <p:cxnSp>
        <p:nvCxnSpPr>
          <p:cNvPr id="359" name="Google Shape;359;p26"/>
          <p:cNvCxnSpPr>
            <a:stCxn id="358" idx="1"/>
          </p:cNvCxnSpPr>
          <p:nvPr/>
        </p:nvCxnSpPr>
        <p:spPr>
          <a:xfrm flipH="1">
            <a:off x="1572800" y="1045025"/>
            <a:ext cx="4399200" cy="550200"/>
          </a:xfrm>
          <a:prstGeom prst="straightConnector1">
            <a:avLst/>
          </a:prstGeom>
          <a:noFill/>
          <a:ln cap="flat" cmpd="sng" w="9525">
            <a:solidFill>
              <a:schemeClr val="dk2"/>
            </a:solidFill>
            <a:prstDash val="dash"/>
            <a:round/>
            <a:headEnd len="med" w="med" type="none"/>
            <a:tailEnd len="med" w="med" type="triangle"/>
          </a:ln>
        </p:spPr>
      </p:cxnSp>
      <p:sp>
        <p:nvSpPr>
          <p:cNvPr id="360" name="Google Shape;360;p26"/>
          <p:cNvSpPr txBox="1"/>
          <p:nvPr/>
        </p:nvSpPr>
        <p:spPr>
          <a:xfrm>
            <a:off x="5972000" y="2084325"/>
            <a:ext cx="3075900" cy="48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Transform and produce a new message with reference to offset of consumed message</a:t>
            </a:r>
            <a:endParaRPr sz="1000"/>
          </a:p>
        </p:txBody>
      </p:sp>
      <p:sp>
        <p:nvSpPr>
          <p:cNvPr id="361" name="Google Shape;361;p26"/>
          <p:cNvSpPr/>
          <p:nvPr/>
        </p:nvSpPr>
        <p:spPr>
          <a:xfrm>
            <a:off x="5828600" y="1873725"/>
            <a:ext cx="143400" cy="9078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6"/>
          <p:cNvSpPr txBox="1"/>
          <p:nvPr/>
        </p:nvSpPr>
        <p:spPr>
          <a:xfrm>
            <a:off x="5972000" y="2628475"/>
            <a:ext cx="28692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Create </a:t>
            </a:r>
            <a:r>
              <a:rPr lang="en-US" sz="1000">
                <a:latin typeface="Courier New"/>
                <a:ea typeface="Courier New"/>
                <a:cs typeface="Courier New"/>
                <a:sym typeface="Courier New"/>
              </a:rPr>
              <a:t>ProducerMessage</a:t>
            </a:r>
            <a:r>
              <a:rPr lang="en-US" sz="1000"/>
              <a:t> with reference to consumer offset it was processed from</a:t>
            </a:r>
            <a:endParaRPr sz="1000"/>
          </a:p>
        </p:txBody>
      </p:sp>
      <p:cxnSp>
        <p:nvCxnSpPr>
          <p:cNvPr id="363" name="Google Shape;363;p26"/>
          <p:cNvCxnSpPr>
            <a:stCxn id="362" idx="1"/>
          </p:cNvCxnSpPr>
          <p:nvPr/>
        </p:nvCxnSpPr>
        <p:spPr>
          <a:xfrm rot="10800000">
            <a:off x="3256100" y="2428525"/>
            <a:ext cx="2715900" cy="418800"/>
          </a:xfrm>
          <a:prstGeom prst="straightConnector1">
            <a:avLst/>
          </a:prstGeom>
          <a:noFill/>
          <a:ln cap="flat" cmpd="sng" w="9525">
            <a:solidFill>
              <a:schemeClr val="dk2"/>
            </a:solidFill>
            <a:prstDash val="dash"/>
            <a:round/>
            <a:headEnd len="med" w="med" type="none"/>
            <a:tailEnd len="med" w="med" type="triangle"/>
          </a:ln>
        </p:spPr>
      </p:cxnSp>
      <p:sp>
        <p:nvSpPr>
          <p:cNvPr id="364" name="Google Shape;364;p26"/>
          <p:cNvSpPr txBox="1"/>
          <p:nvPr/>
        </p:nvSpPr>
        <p:spPr>
          <a:xfrm>
            <a:off x="5972000" y="3333650"/>
            <a:ext cx="28692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Produce </a:t>
            </a:r>
            <a:r>
              <a:rPr lang="en-US" sz="1000">
                <a:latin typeface="Courier New"/>
                <a:ea typeface="Courier New"/>
                <a:cs typeface="Courier New"/>
                <a:sym typeface="Courier New"/>
              </a:rPr>
              <a:t>ProducerMessage</a:t>
            </a:r>
            <a:r>
              <a:rPr lang="en-US" sz="1000"/>
              <a:t> and automatically commit the consumed message once it’s been acknowledged</a:t>
            </a:r>
            <a:endParaRPr sz="1000"/>
          </a:p>
        </p:txBody>
      </p:sp>
      <p:cxnSp>
        <p:nvCxnSpPr>
          <p:cNvPr id="365" name="Google Shape;365;p26"/>
          <p:cNvCxnSpPr>
            <a:stCxn id="364" idx="1"/>
          </p:cNvCxnSpPr>
          <p:nvPr/>
        </p:nvCxnSpPr>
        <p:spPr>
          <a:xfrm rot="10800000">
            <a:off x="2312300" y="3206600"/>
            <a:ext cx="3659700" cy="345900"/>
          </a:xfrm>
          <a:prstGeom prst="straightConnector1">
            <a:avLst/>
          </a:prstGeom>
          <a:noFill/>
          <a:ln cap="flat" cmpd="sng" w="9525">
            <a:solidFill>
              <a:schemeClr val="dk2"/>
            </a:solidFill>
            <a:prstDash val="dash"/>
            <a:round/>
            <a:headEnd len="med" w="med" type="none"/>
            <a:tailEnd len="med" w="med" type="triangle"/>
          </a:ln>
        </p:spPr>
      </p:cxnSp>
      <p:sp>
        <p:nvSpPr>
          <p:cNvPr id="366" name="Google Shape;366;p26"/>
          <p:cNvSpPr txBox="1"/>
          <p:nvPr/>
        </p:nvSpPr>
        <p:spPr>
          <a:xfrm>
            <a:off x="5972000" y="4050463"/>
            <a:ext cx="28692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Graceful shutdown on SIGTERM</a:t>
            </a:r>
            <a:endParaRPr sz="1000"/>
          </a:p>
        </p:txBody>
      </p:sp>
      <p:cxnSp>
        <p:nvCxnSpPr>
          <p:cNvPr id="367" name="Google Shape;367;p26"/>
          <p:cNvCxnSpPr>
            <a:stCxn id="366" idx="1"/>
          </p:cNvCxnSpPr>
          <p:nvPr/>
        </p:nvCxnSpPr>
        <p:spPr>
          <a:xfrm flipH="1">
            <a:off x="3443600" y="4269313"/>
            <a:ext cx="2528400" cy="41100"/>
          </a:xfrm>
          <a:prstGeom prst="straightConnector1">
            <a:avLst/>
          </a:prstGeom>
          <a:noFill/>
          <a:ln cap="flat" cmpd="sng" w="9525">
            <a:solidFill>
              <a:schemeClr val="dk2"/>
            </a:solidFill>
            <a:prstDash val="dash"/>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8"/>
                                        </p:tgtEl>
                                        <p:attrNameLst>
                                          <p:attrName>style.visibility</p:attrName>
                                        </p:attrNameLst>
                                      </p:cBhvr>
                                      <p:to>
                                        <p:strVal val="visible"/>
                                      </p:to>
                                    </p:set>
                                    <p:animEffect filter="fade" transition="in">
                                      <p:cBhvr>
                                        <p:cTn dur="1000"/>
                                        <p:tgtEl>
                                          <p:spTgt spid="358"/>
                                        </p:tgtEl>
                                      </p:cBhvr>
                                    </p:animEffect>
                                  </p:childTnLst>
                                </p:cTn>
                              </p:par>
                              <p:par>
                                <p:cTn fill="hold" nodeType="withEffect" presetClass="entr" presetID="10" presetSubtype="0">
                                  <p:stCondLst>
                                    <p:cond delay="0"/>
                                  </p:stCondLst>
                                  <p:childTnLst>
                                    <p:set>
                                      <p:cBhvr>
                                        <p:cTn dur="1" fill="hold">
                                          <p:stCondLst>
                                            <p:cond delay="0"/>
                                          </p:stCondLst>
                                        </p:cTn>
                                        <p:tgtEl>
                                          <p:spTgt spid="359"/>
                                        </p:tgtEl>
                                        <p:attrNameLst>
                                          <p:attrName>style.visibility</p:attrName>
                                        </p:attrNameLst>
                                      </p:cBhvr>
                                      <p:to>
                                        <p:strVal val="visible"/>
                                      </p:to>
                                    </p:set>
                                    <p:animEffect filter="fade" transition="in">
                                      <p:cBhvr>
                                        <p:cTn dur="1000"/>
                                        <p:tgtEl>
                                          <p:spTgt spid="35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000"/>
                                        <p:tgtEl>
                                          <p:spTgt spid="356"/>
                                        </p:tgtEl>
                                      </p:cBhvr>
                                    </p:animEffect>
                                  </p:childTnLst>
                                </p:cTn>
                              </p:par>
                              <p:par>
                                <p:cTn fill="hold" nodeType="withEffect" presetClass="entr" presetID="10" presetSubtype="0">
                                  <p:stCondLst>
                                    <p:cond delay="0"/>
                                  </p:stCondLst>
                                  <p:childTnLst>
                                    <p:set>
                                      <p:cBhvr>
                                        <p:cTn dur="1" fill="hold">
                                          <p:stCondLst>
                                            <p:cond delay="0"/>
                                          </p:stCondLst>
                                        </p:cTn>
                                        <p:tgtEl>
                                          <p:spTgt spid="357"/>
                                        </p:tgtEl>
                                        <p:attrNameLst>
                                          <p:attrName>style.visibility</p:attrName>
                                        </p:attrNameLst>
                                      </p:cBhvr>
                                      <p:to>
                                        <p:strVal val="visible"/>
                                      </p:to>
                                    </p:set>
                                    <p:animEffect filter="fade" transition="in">
                                      <p:cBhvr>
                                        <p:cTn dur="1000"/>
                                        <p:tgtEl>
                                          <p:spTgt spid="3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1"/>
                                        </p:tgtEl>
                                        <p:attrNameLst>
                                          <p:attrName>style.visibility</p:attrName>
                                        </p:attrNameLst>
                                      </p:cBhvr>
                                      <p:to>
                                        <p:strVal val="visible"/>
                                      </p:to>
                                    </p:set>
                                    <p:animEffect filter="fade" transition="in">
                                      <p:cBhvr>
                                        <p:cTn dur="1000"/>
                                        <p:tgtEl>
                                          <p:spTgt spid="3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2"/>
                                        </p:tgtEl>
                                        <p:attrNameLst>
                                          <p:attrName>style.visibility</p:attrName>
                                        </p:attrNameLst>
                                      </p:cBhvr>
                                      <p:to>
                                        <p:strVal val="visible"/>
                                      </p:to>
                                    </p:set>
                                    <p:animEffect filter="fade" transition="in">
                                      <p:cBhvr>
                                        <p:cTn dur="1000"/>
                                        <p:tgtEl>
                                          <p:spTgt spid="362"/>
                                        </p:tgtEl>
                                      </p:cBhvr>
                                    </p:animEffect>
                                  </p:childTnLst>
                                </p:cTn>
                              </p:par>
                              <p:par>
                                <p:cTn fill="hold" nodeType="withEffect" presetClass="entr" presetID="10" presetSubtype="0">
                                  <p:stCondLst>
                                    <p:cond delay="0"/>
                                  </p:stCondLst>
                                  <p:childTnLst>
                                    <p:set>
                                      <p:cBhvr>
                                        <p:cTn dur="1" fill="hold">
                                          <p:stCondLst>
                                            <p:cond delay="0"/>
                                          </p:stCondLst>
                                        </p:cTn>
                                        <p:tgtEl>
                                          <p:spTgt spid="363"/>
                                        </p:tgtEl>
                                        <p:attrNameLst>
                                          <p:attrName>style.visibility</p:attrName>
                                        </p:attrNameLst>
                                      </p:cBhvr>
                                      <p:to>
                                        <p:strVal val="visible"/>
                                      </p:to>
                                    </p:set>
                                    <p:animEffect filter="fade" transition="in">
                                      <p:cBhvr>
                                        <p:cTn dur="1000"/>
                                        <p:tgtEl>
                                          <p:spTgt spid="3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par>
                                <p:cTn fill="hold" nodeType="withEffect" presetClass="entr" presetID="10" presetSubtype="0">
                                  <p:stCondLst>
                                    <p:cond delay="0"/>
                                  </p:stCondLst>
                                  <p:childTnLst>
                                    <p:set>
                                      <p:cBhvr>
                                        <p:cTn dur="1" fill="hold">
                                          <p:stCondLst>
                                            <p:cond delay="0"/>
                                          </p:stCondLst>
                                        </p:cTn>
                                        <p:tgtEl>
                                          <p:spTgt spid="365"/>
                                        </p:tgtEl>
                                        <p:attrNameLst>
                                          <p:attrName>style.visibility</p:attrName>
                                        </p:attrNameLst>
                                      </p:cBhvr>
                                      <p:to>
                                        <p:strVal val="visible"/>
                                      </p:to>
                                    </p:set>
                                    <p:animEffect filter="fade" transition="in">
                                      <p:cBhvr>
                                        <p:cTn dur="1000"/>
                                        <p:tgtEl>
                                          <p:spTgt spid="3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1000"/>
                                        <p:tgtEl>
                                          <p:spTgt spid="366"/>
                                        </p:tgtEl>
                                      </p:cBhvr>
                                    </p:animEffect>
                                  </p:childTnLst>
                                </p:cTn>
                              </p:par>
                              <p:par>
                                <p:cTn fill="hold" nodeType="withEffect" presetClass="entr" presetID="10" presetSubtype="0">
                                  <p:stCondLst>
                                    <p:cond delay="0"/>
                                  </p:stCondLst>
                                  <p:childTnLst>
                                    <p:set>
                                      <p:cBhvr>
                                        <p:cTn dur="1" fill="hold">
                                          <p:stCondLst>
                                            <p:cond delay="0"/>
                                          </p:stCondLst>
                                        </p:cTn>
                                        <p:tgtEl>
                                          <p:spTgt spid="367"/>
                                        </p:tgtEl>
                                        <p:attrNameLst>
                                          <p:attrName>style.visibility</p:attrName>
                                        </p:attrNameLst>
                                      </p:cBhvr>
                                      <p:to>
                                        <p:strVal val="visible"/>
                                      </p:to>
                                    </p:set>
                                    <p:animEffect filter="fade" transition="in">
                                      <p:cBhvr>
                                        <p:cTn dur="10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72" name="Shape 372"/>
        <p:cNvGrpSpPr/>
        <p:nvPr/>
      </p:nvGrpSpPr>
      <p:grpSpPr>
        <a:xfrm>
          <a:off x="0" y="0"/>
          <a:ext cx="0" cy="0"/>
          <a:chOff x="0" y="0"/>
          <a:chExt cx="0" cy="0"/>
        </a:xfrm>
      </p:grpSpPr>
      <p:sp>
        <p:nvSpPr>
          <p:cNvPr id="373" name="Google Shape;373;p27"/>
          <p:cNvSpPr txBox="1"/>
          <p:nvPr>
            <p:ph type="ctrTitle"/>
          </p:nvPr>
        </p:nvSpPr>
        <p:spPr>
          <a:xfrm>
            <a:off x="517708" y="965660"/>
            <a:ext cx="6858000" cy="76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Consumer Groups</a:t>
            </a:r>
            <a:endParaRPr/>
          </a:p>
        </p:txBody>
      </p:sp>
      <p:sp>
        <p:nvSpPr>
          <p:cNvPr id="374" name="Google Shape;374;p27"/>
          <p:cNvSpPr txBox="1"/>
          <p:nvPr>
            <p:ph idx="1" type="subTitle"/>
          </p:nvPr>
        </p:nvSpPr>
        <p:spPr>
          <a:xfrm>
            <a:off x="517708" y="1843457"/>
            <a:ext cx="6858000" cy="1241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79" name="Shape 379"/>
        <p:cNvGrpSpPr/>
        <p:nvPr/>
      </p:nvGrpSpPr>
      <p:grpSpPr>
        <a:xfrm>
          <a:off x="0" y="0"/>
          <a:ext cx="0" cy="0"/>
          <a:chOff x="0" y="0"/>
          <a:chExt cx="0" cy="0"/>
        </a:xfrm>
      </p:grpSpPr>
      <p:sp>
        <p:nvSpPr>
          <p:cNvPr id="380" name="Google Shape;380;p28"/>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Why use Consumer Groups?</a:t>
            </a:r>
            <a:endParaRPr/>
          </a:p>
        </p:txBody>
      </p:sp>
      <p:sp>
        <p:nvSpPr>
          <p:cNvPr id="381" name="Google Shape;381;p28"/>
          <p:cNvSpPr txBox="1"/>
          <p:nvPr>
            <p:ph idx="1" type="body"/>
          </p:nvPr>
        </p:nvSpPr>
        <p:spPr>
          <a:xfrm>
            <a:off x="439049" y="1090600"/>
            <a:ext cx="4827900" cy="34389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AutoNum type="arabicPeriod"/>
            </a:pPr>
            <a:r>
              <a:rPr lang="en-US" sz="3000"/>
              <a:t>Easy, robust, and performant scaling of consumers to reduce </a:t>
            </a:r>
            <a:r>
              <a:rPr b="1" lang="en-US" sz="3000"/>
              <a:t>consumer lag</a:t>
            </a:r>
            <a:endParaRPr b="1" sz="3000"/>
          </a:p>
          <a:p>
            <a:pPr indent="0" lvl="0" marL="457200" rtl="0" algn="l">
              <a:spcBef>
                <a:spcPts val="600"/>
              </a:spcBef>
              <a:spcAft>
                <a:spcPts val="0"/>
              </a:spcAft>
              <a:buNone/>
            </a:pPr>
            <a:r>
              <a:t/>
            </a:r>
            <a:endParaRPr sz="3000"/>
          </a:p>
        </p:txBody>
      </p:sp>
      <p:sp>
        <p:nvSpPr>
          <p:cNvPr id="382" name="Google Shape;382;p28"/>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pic>
        <p:nvPicPr>
          <p:cNvPr id="383" name="Google Shape;383;p28"/>
          <p:cNvPicPr preferRelativeResize="0"/>
          <p:nvPr/>
        </p:nvPicPr>
        <p:blipFill>
          <a:blip r:embed="rId3">
            <a:alphaModFix/>
          </a:blip>
          <a:stretch>
            <a:fillRect/>
          </a:stretch>
        </p:blipFill>
        <p:spPr>
          <a:xfrm>
            <a:off x="4730516" y="1051450"/>
            <a:ext cx="4296409" cy="3401752"/>
          </a:xfrm>
          <a:prstGeom prst="rect">
            <a:avLst/>
          </a:prstGeom>
          <a:noFill/>
          <a:ln>
            <a:noFill/>
          </a:ln>
        </p:spPr>
      </p:pic>
      <p:sp>
        <p:nvSpPr>
          <p:cNvPr id="384" name="Google Shape;384;p28"/>
          <p:cNvSpPr/>
          <p:nvPr/>
        </p:nvSpPr>
        <p:spPr>
          <a:xfrm>
            <a:off x="3532000" y="2754050"/>
            <a:ext cx="1065000" cy="342300"/>
          </a:xfrm>
          <a:prstGeom prst="rightArrow">
            <a:avLst>
              <a:gd fmla="val 50000" name="adj1"/>
              <a:gd fmla="val 50000" name="adj2"/>
            </a:avLst>
          </a:prstGeom>
          <a:solidFill>
            <a:srgbClr val="FF0000"/>
          </a:solid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89" name="Shape 389"/>
        <p:cNvGrpSpPr/>
        <p:nvPr/>
      </p:nvGrpSpPr>
      <p:grpSpPr>
        <a:xfrm>
          <a:off x="0" y="0"/>
          <a:ext cx="0" cy="0"/>
          <a:chOff x="0" y="0"/>
          <a:chExt cx="0" cy="0"/>
        </a:xfrm>
      </p:grpSpPr>
      <p:sp>
        <p:nvSpPr>
          <p:cNvPr id="390" name="Google Shape;390;p29"/>
          <p:cNvSpPr txBox="1"/>
          <p:nvPr/>
        </p:nvSpPr>
        <p:spPr>
          <a:xfrm>
            <a:off x="6907175" y="3400975"/>
            <a:ext cx="1754700" cy="82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400"/>
              <a:t>Back</a:t>
            </a:r>
            <a:endParaRPr sz="2400"/>
          </a:p>
          <a:p>
            <a:pPr indent="0" lvl="0" marL="0" rtl="0" algn="ctr">
              <a:spcBef>
                <a:spcPts val="0"/>
              </a:spcBef>
              <a:spcAft>
                <a:spcPts val="0"/>
              </a:spcAft>
              <a:buNone/>
            </a:pPr>
            <a:r>
              <a:rPr lang="en-US" sz="2400"/>
              <a:t>Pressure</a:t>
            </a:r>
            <a:endParaRPr sz="2400"/>
          </a:p>
        </p:txBody>
      </p:sp>
      <p:sp>
        <p:nvSpPr>
          <p:cNvPr id="391" name="Google Shape;391;p29"/>
          <p:cNvSpPr/>
          <p:nvPr/>
        </p:nvSpPr>
        <p:spPr>
          <a:xfrm>
            <a:off x="4998300" y="1312372"/>
            <a:ext cx="1471500" cy="21360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9"/>
          <p:cNvSpPr txBox="1"/>
          <p:nvPr/>
        </p:nvSpPr>
        <p:spPr>
          <a:xfrm>
            <a:off x="4957800" y="1271025"/>
            <a:ext cx="1552500" cy="42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Consumer Group</a:t>
            </a:r>
            <a:br>
              <a:rPr lang="en-US"/>
            </a:br>
            <a:endParaRPr/>
          </a:p>
        </p:txBody>
      </p:sp>
      <p:sp>
        <p:nvSpPr>
          <p:cNvPr id="393" name="Google Shape;393;p29"/>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Latency and Offset Lag</a:t>
            </a:r>
            <a:endParaRPr/>
          </a:p>
        </p:txBody>
      </p:sp>
      <p:sp>
        <p:nvSpPr>
          <p:cNvPr id="394" name="Google Shape;394;p29"/>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395" name="Google Shape;395;p29"/>
          <p:cNvSpPr/>
          <p:nvPr/>
        </p:nvSpPr>
        <p:spPr>
          <a:xfrm>
            <a:off x="2731950" y="1381100"/>
            <a:ext cx="1545000" cy="15258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6" name="Google Shape;396;p29"/>
          <p:cNvGrpSpPr/>
          <p:nvPr/>
        </p:nvGrpSpPr>
        <p:grpSpPr>
          <a:xfrm>
            <a:off x="2847539" y="1460575"/>
            <a:ext cx="1171224" cy="515425"/>
            <a:chOff x="4597876" y="2188025"/>
            <a:chExt cx="1171224" cy="515425"/>
          </a:xfrm>
        </p:grpSpPr>
        <p:pic>
          <p:nvPicPr>
            <p:cNvPr id="397" name="Google Shape;397;p29"/>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398" name="Google Shape;398;p29"/>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399" name="Google Shape;399;p29"/>
          <p:cNvSpPr/>
          <p:nvPr/>
        </p:nvSpPr>
        <p:spPr>
          <a:xfrm>
            <a:off x="2983500" y="215575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Topic</a:t>
            </a:r>
            <a:endParaRPr sz="1000"/>
          </a:p>
        </p:txBody>
      </p:sp>
      <p:sp>
        <p:nvSpPr>
          <p:cNvPr id="400" name="Google Shape;400;p29"/>
          <p:cNvSpPr/>
          <p:nvPr/>
        </p:nvSpPr>
        <p:spPr>
          <a:xfrm>
            <a:off x="561825" y="12710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Producer 1</a:t>
            </a:r>
            <a:endParaRPr sz="1000"/>
          </a:p>
        </p:txBody>
      </p:sp>
      <p:sp>
        <p:nvSpPr>
          <p:cNvPr id="401" name="Google Shape;401;p29"/>
          <p:cNvSpPr/>
          <p:nvPr/>
        </p:nvSpPr>
        <p:spPr>
          <a:xfrm>
            <a:off x="561825" y="185095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Producer 2</a:t>
            </a:r>
            <a:endParaRPr sz="1000"/>
          </a:p>
        </p:txBody>
      </p:sp>
      <p:sp>
        <p:nvSpPr>
          <p:cNvPr id="402" name="Google Shape;402;p29"/>
          <p:cNvSpPr/>
          <p:nvPr/>
        </p:nvSpPr>
        <p:spPr>
          <a:xfrm>
            <a:off x="561825" y="26497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Producer </a:t>
            </a:r>
            <a:r>
              <a:rPr i="1" lang="en-US" sz="1000"/>
              <a:t>n</a:t>
            </a:r>
            <a:endParaRPr i="1" sz="1000"/>
          </a:p>
        </p:txBody>
      </p:sp>
      <p:sp>
        <p:nvSpPr>
          <p:cNvPr id="403" name="Google Shape;403;p29"/>
          <p:cNvSpPr txBox="1"/>
          <p:nvPr/>
        </p:nvSpPr>
        <p:spPr>
          <a:xfrm>
            <a:off x="855375" y="2242225"/>
            <a:ext cx="379500" cy="5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t>
            </a:r>
            <a:endParaRPr/>
          </a:p>
        </p:txBody>
      </p:sp>
      <p:cxnSp>
        <p:nvCxnSpPr>
          <p:cNvPr id="404" name="Google Shape;404;p29"/>
          <p:cNvCxnSpPr>
            <a:stCxn id="400" idx="3"/>
            <a:endCxn id="399" idx="1"/>
          </p:cNvCxnSpPr>
          <p:nvPr/>
        </p:nvCxnSpPr>
        <p:spPr>
          <a:xfrm>
            <a:off x="1528425" y="1482375"/>
            <a:ext cx="1455000" cy="937500"/>
          </a:xfrm>
          <a:prstGeom prst="straightConnector1">
            <a:avLst/>
          </a:prstGeom>
          <a:noFill/>
          <a:ln cap="flat" cmpd="sng" w="9525">
            <a:solidFill>
              <a:schemeClr val="dk2"/>
            </a:solidFill>
            <a:prstDash val="solid"/>
            <a:round/>
            <a:headEnd len="med" w="med" type="none"/>
            <a:tailEnd len="med" w="med" type="triangle"/>
          </a:ln>
        </p:spPr>
      </p:cxnSp>
      <p:cxnSp>
        <p:nvCxnSpPr>
          <p:cNvPr id="405" name="Google Shape;405;p29"/>
          <p:cNvCxnSpPr>
            <a:stCxn id="401" idx="3"/>
            <a:endCxn id="399" idx="1"/>
          </p:cNvCxnSpPr>
          <p:nvPr/>
        </p:nvCxnSpPr>
        <p:spPr>
          <a:xfrm>
            <a:off x="1528425" y="2062300"/>
            <a:ext cx="1455000" cy="357600"/>
          </a:xfrm>
          <a:prstGeom prst="straightConnector1">
            <a:avLst/>
          </a:prstGeom>
          <a:noFill/>
          <a:ln cap="flat" cmpd="sng" w="9525">
            <a:solidFill>
              <a:schemeClr val="dk2"/>
            </a:solidFill>
            <a:prstDash val="solid"/>
            <a:round/>
            <a:headEnd len="med" w="med" type="none"/>
            <a:tailEnd len="med" w="med" type="triangle"/>
          </a:ln>
        </p:spPr>
      </p:cxnSp>
      <p:cxnSp>
        <p:nvCxnSpPr>
          <p:cNvPr id="406" name="Google Shape;406;p29"/>
          <p:cNvCxnSpPr>
            <a:stCxn id="402" idx="3"/>
            <a:endCxn id="399" idx="1"/>
          </p:cNvCxnSpPr>
          <p:nvPr/>
        </p:nvCxnSpPr>
        <p:spPr>
          <a:xfrm flipH="1" rot="10800000">
            <a:off x="1528425" y="2419775"/>
            <a:ext cx="1455000" cy="441300"/>
          </a:xfrm>
          <a:prstGeom prst="straightConnector1">
            <a:avLst/>
          </a:prstGeom>
          <a:noFill/>
          <a:ln cap="flat" cmpd="sng" w="9525">
            <a:solidFill>
              <a:schemeClr val="dk2"/>
            </a:solidFill>
            <a:prstDash val="solid"/>
            <a:round/>
            <a:headEnd len="med" w="med" type="none"/>
            <a:tailEnd len="med" w="med" type="triangle"/>
          </a:ln>
        </p:spPr>
      </p:cxnSp>
      <p:sp>
        <p:nvSpPr>
          <p:cNvPr id="407" name="Google Shape;407;p29"/>
          <p:cNvSpPr txBox="1"/>
          <p:nvPr/>
        </p:nvSpPr>
        <p:spPr>
          <a:xfrm>
            <a:off x="2234050" y="3201775"/>
            <a:ext cx="2398200" cy="54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a:t>
            </a:r>
            <a:r>
              <a:rPr lang="en-US" sz="1200"/>
              <a:t>hroughput: </a:t>
            </a:r>
            <a:r>
              <a:rPr b="1" lang="en-US" sz="1200"/>
              <a:t>10 MB/s</a:t>
            </a:r>
            <a:endParaRPr b="1" sz="1200"/>
          </a:p>
        </p:txBody>
      </p:sp>
      <p:cxnSp>
        <p:nvCxnSpPr>
          <p:cNvPr id="408" name="Google Shape;408;p29"/>
          <p:cNvCxnSpPr>
            <a:stCxn id="407" idx="0"/>
          </p:cNvCxnSpPr>
          <p:nvPr/>
        </p:nvCxnSpPr>
        <p:spPr>
          <a:xfrm flipH="1" rot="10800000">
            <a:off x="3433150" y="2794675"/>
            <a:ext cx="11400" cy="407100"/>
          </a:xfrm>
          <a:prstGeom prst="straightConnector1">
            <a:avLst/>
          </a:prstGeom>
          <a:noFill/>
          <a:ln cap="flat" cmpd="sng" w="9525">
            <a:solidFill>
              <a:schemeClr val="dk2"/>
            </a:solidFill>
            <a:prstDash val="dash"/>
            <a:round/>
            <a:headEnd len="med" w="med" type="none"/>
            <a:tailEnd len="med" w="med" type="triangle"/>
          </a:ln>
        </p:spPr>
      </p:cxnSp>
      <p:sp>
        <p:nvSpPr>
          <p:cNvPr id="409" name="Google Shape;409;p29"/>
          <p:cNvSpPr/>
          <p:nvPr/>
        </p:nvSpPr>
        <p:spPr>
          <a:xfrm>
            <a:off x="5250750" y="169137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1</a:t>
            </a:r>
            <a:endParaRPr sz="1000"/>
          </a:p>
        </p:txBody>
      </p:sp>
      <p:sp>
        <p:nvSpPr>
          <p:cNvPr id="410" name="Google Shape;410;p29"/>
          <p:cNvSpPr/>
          <p:nvPr/>
        </p:nvSpPr>
        <p:spPr>
          <a:xfrm>
            <a:off x="5250750" y="2265738"/>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2</a:t>
            </a:r>
            <a:endParaRPr sz="1000"/>
          </a:p>
        </p:txBody>
      </p:sp>
      <p:sp>
        <p:nvSpPr>
          <p:cNvPr id="411" name="Google Shape;411;p29"/>
          <p:cNvSpPr/>
          <p:nvPr/>
        </p:nvSpPr>
        <p:spPr>
          <a:xfrm>
            <a:off x="5250750" y="28401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3</a:t>
            </a:r>
            <a:endParaRPr sz="1000"/>
          </a:p>
        </p:txBody>
      </p:sp>
      <p:cxnSp>
        <p:nvCxnSpPr>
          <p:cNvPr id="412" name="Google Shape;412;p29"/>
          <p:cNvCxnSpPr>
            <a:stCxn id="399" idx="3"/>
            <a:endCxn id="409" idx="1"/>
          </p:cNvCxnSpPr>
          <p:nvPr/>
        </p:nvCxnSpPr>
        <p:spPr>
          <a:xfrm flipH="1" rot="10800000">
            <a:off x="4025400" y="1902850"/>
            <a:ext cx="1225500" cy="516900"/>
          </a:xfrm>
          <a:prstGeom prst="straightConnector1">
            <a:avLst/>
          </a:prstGeom>
          <a:noFill/>
          <a:ln cap="flat" cmpd="sng" w="9525">
            <a:solidFill>
              <a:schemeClr val="dk2"/>
            </a:solidFill>
            <a:prstDash val="solid"/>
            <a:round/>
            <a:headEnd len="med" w="med" type="none"/>
            <a:tailEnd len="med" w="med" type="triangle"/>
          </a:ln>
        </p:spPr>
      </p:cxnSp>
      <p:cxnSp>
        <p:nvCxnSpPr>
          <p:cNvPr id="413" name="Google Shape;413;p29"/>
          <p:cNvCxnSpPr>
            <a:stCxn id="399" idx="3"/>
            <a:endCxn id="410" idx="1"/>
          </p:cNvCxnSpPr>
          <p:nvPr/>
        </p:nvCxnSpPr>
        <p:spPr>
          <a:xfrm>
            <a:off x="4025400" y="2419750"/>
            <a:ext cx="1225500" cy="57300"/>
          </a:xfrm>
          <a:prstGeom prst="straightConnector1">
            <a:avLst/>
          </a:prstGeom>
          <a:noFill/>
          <a:ln cap="flat" cmpd="sng" w="9525">
            <a:solidFill>
              <a:schemeClr val="dk2"/>
            </a:solidFill>
            <a:prstDash val="solid"/>
            <a:round/>
            <a:headEnd len="med" w="med" type="none"/>
            <a:tailEnd len="med" w="med" type="triangle"/>
          </a:ln>
        </p:spPr>
      </p:cxnSp>
      <p:cxnSp>
        <p:nvCxnSpPr>
          <p:cNvPr id="414" name="Google Shape;414;p29"/>
          <p:cNvCxnSpPr>
            <a:stCxn id="399" idx="3"/>
            <a:endCxn id="411" idx="1"/>
          </p:cNvCxnSpPr>
          <p:nvPr/>
        </p:nvCxnSpPr>
        <p:spPr>
          <a:xfrm>
            <a:off x="4025400" y="2419750"/>
            <a:ext cx="1225500" cy="631800"/>
          </a:xfrm>
          <a:prstGeom prst="straightConnector1">
            <a:avLst/>
          </a:prstGeom>
          <a:noFill/>
          <a:ln cap="flat" cmpd="sng" w="9525">
            <a:solidFill>
              <a:schemeClr val="dk2"/>
            </a:solidFill>
            <a:prstDash val="solid"/>
            <a:round/>
            <a:headEnd len="med" w="med" type="none"/>
            <a:tailEnd len="med" w="med" type="triangle"/>
          </a:ln>
        </p:spPr>
      </p:cxnSp>
      <p:sp>
        <p:nvSpPr>
          <p:cNvPr id="415" name="Google Shape;415;p29"/>
          <p:cNvSpPr txBox="1"/>
          <p:nvPr/>
        </p:nvSpPr>
        <p:spPr>
          <a:xfrm>
            <a:off x="6728400" y="1675975"/>
            <a:ext cx="2592900" cy="15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Consumer </a:t>
            </a:r>
            <a:r>
              <a:rPr lang="en-US" sz="1200"/>
              <a:t>Throughput ~3 MB/s each</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US" sz="1200"/>
              <a:t>~</a:t>
            </a:r>
            <a:r>
              <a:rPr b="1" lang="en-US" sz="1200"/>
              <a:t>9 MB/s</a:t>
            </a:r>
            <a:endParaRPr sz="1200"/>
          </a:p>
          <a:p>
            <a:pPr indent="0" lvl="0" marL="0" rtl="0" algn="l">
              <a:spcBef>
                <a:spcPts val="0"/>
              </a:spcBef>
              <a:spcAft>
                <a:spcPts val="0"/>
              </a:spcAft>
              <a:buNone/>
            </a:pPr>
            <a:br>
              <a:rPr lang="en-US" sz="1200"/>
            </a:br>
            <a:r>
              <a:rPr lang="en-US" sz="1200"/>
              <a:t>Total offset lag and latency is growing.</a:t>
            </a:r>
            <a:endParaRPr sz="1200"/>
          </a:p>
        </p:txBody>
      </p:sp>
      <p:sp>
        <p:nvSpPr>
          <p:cNvPr id="416" name="Google Shape;416;p29"/>
          <p:cNvSpPr/>
          <p:nvPr/>
        </p:nvSpPr>
        <p:spPr>
          <a:xfrm>
            <a:off x="6510300" y="1559125"/>
            <a:ext cx="218100" cy="17595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17" name="Google Shape;417;p29"/>
          <p:cNvPicPr preferRelativeResize="0"/>
          <p:nvPr/>
        </p:nvPicPr>
        <p:blipFill>
          <a:blip r:embed="rId4">
            <a:alphaModFix/>
          </a:blip>
          <a:stretch>
            <a:fillRect/>
          </a:stretch>
        </p:blipFill>
        <p:spPr>
          <a:xfrm>
            <a:off x="7387813" y="3499750"/>
            <a:ext cx="790123" cy="790123"/>
          </a:xfrm>
          <a:prstGeom prst="rect">
            <a:avLst/>
          </a:prstGeom>
          <a:noFill/>
          <a:ln>
            <a:noFill/>
          </a:ln>
        </p:spPr>
      </p:pic>
      <p:sp>
        <p:nvSpPr>
          <p:cNvPr id="418" name="Google Shape;418;p29"/>
          <p:cNvSpPr txBox="1"/>
          <p:nvPr/>
        </p:nvSpPr>
        <p:spPr>
          <a:xfrm>
            <a:off x="0" y="4233900"/>
            <a:ext cx="6867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u="sng">
                <a:solidFill>
                  <a:schemeClr val="hlink"/>
                </a:solidFill>
                <a:hlinkClick r:id="rId5"/>
              </a:rPr>
              <a:t>openclipart</a:t>
            </a:r>
            <a:endParaRPr sz="6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12"/>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Who am I?</a:t>
            </a:r>
            <a:endParaRPr/>
          </a:p>
        </p:txBody>
      </p:sp>
      <p:sp>
        <p:nvSpPr>
          <p:cNvPr id="75" name="Google Shape;75;p12"/>
          <p:cNvSpPr txBox="1"/>
          <p:nvPr>
            <p:ph idx="1" type="body"/>
          </p:nvPr>
        </p:nvSpPr>
        <p:spPr>
          <a:xfrm>
            <a:off x="439050" y="1090600"/>
            <a:ext cx="5614800" cy="212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US"/>
              <a:t>I’m Sean Glover</a:t>
            </a:r>
            <a:endParaRPr/>
          </a:p>
          <a:p>
            <a:pPr indent="-330200" lvl="0" marL="457200" rtl="0" algn="l">
              <a:spcBef>
                <a:spcPts val="600"/>
              </a:spcBef>
              <a:spcAft>
                <a:spcPts val="0"/>
              </a:spcAft>
              <a:buSzPts val="1600"/>
              <a:buChar char="•"/>
            </a:pPr>
            <a:r>
              <a:rPr lang="en-US"/>
              <a:t>Principal Engineer at </a:t>
            </a:r>
            <a:r>
              <a:rPr lang="en-US" u="sng">
                <a:solidFill>
                  <a:schemeClr val="hlink"/>
                </a:solidFill>
                <a:hlinkClick r:id="rId3"/>
              </a:rPr>
              <a:t>Lightbend</a:t>
            </a:r>
            <a:endParaRPr/>
          </a:p>
          <a:p>
            <a:pPr indent="-330200" lvl="0" marL="457200" rtl="0" algn="l">
              <a:spcBef>
                <a:spcPts val="0"/>
              </a:spcBef>
              <a:spcAft>
                <a:spcPts val="0"/>
              </a:spcAft>
              <a:buSzPts val="1600"/>
              <a:buChar char="•"/>
            </a:pPr>
            <a:r>
              <a:rPr lang="en-US"/>
              <a:t>Member of the </a:t>
            </a:r>
            <a:r>
              <a:rPr lang="en-US" u="sng">
                <a:solidFill>
                  <a:schemeClr val="hlink"/>
                </a:solidFill>
                <a:hlinkClick r:id="rId4"/>
              </a:rPr>
              <a:t>Fast Data Platform</a:t>
            </a:r>
            <a:r>
              <a:rPr lang="en-US"/>
              <a:t> team</a:t>
            </a:r>
            <a:endParaRPr/>
          </a:p>
          <a:p>
            <a:pPr indent="-330200" lvl="0" marL="457200" rtl="0" algn="l">
              <a:spcBef>
                <a:spcPts val="0"/>
              </a:spcBef>
              <a:spcAft>
                <a:spcPts val="0"/>
              </a:spcAft>
              <a:buSzPts val="1600"/>
              <a:buChar char="•"/>
            </a:pPr>
            <a:r>
              <a:rPr lang="en-US"/>
              <a:t>Organizer of </a:t>
            </a:r>
            <a:r>
              <a:rPr lang="en-US" u="sng">
                <a:solidFill>
                  <a:schemeClr val="hlink"/>
                </a:solidFill>
                <a:hlinkClick r:id="rId5"/>
              </a:rPr>
              <a:t>Scala Toronto (scalator)</a:t>
            </a:r>
            <a:endParaRPr/>
          </a:p>
          <a:p>
            <a:pPr indent="-330200" lvl="0" marL="457200" rtl="0" algn="l">
              <a:spcBef>
                <a:spcPts val="0"/>
              </a:spcBef>
              <a:spcAft>
                <a:spcPts val="0"/>
              </a:spcAft>
              <a:buSzPts val="1600"/>
              <a:buChar char="•"/>
            </a:pPr>
            <a:r>
              <a:rPr lang="en-US"/>
              <a:t>Contributor to various projects in the Kafka ecosystem including </a:t>
            </a:r>
            <a:r>
              <a:rPr lang="en-US" u="sng">
                <a:solidFill>
                  <a:schemeClr val="hlink"/>
                </a:solidFill>
                <a:hlinkClick r:id="rId6"/>
              </a:rPr>
              <a:t>Kafka</a:t>
            </a:r>
            <a:r>
              <a:rPr lang="en-US"/>
              <a:t>, </a:t>
            </a:r>
            <a:r>
              <a:rPr lang="en-US" u="sng">
                <a:solidFill>
                  <a:schemeClr val="hlink"/>
                </a:solidFill>
                <a:hlinkClick r:id="rId7"/>
              </a:rPr>
              <a:t>Alpakka Kafka (reactive-kafka)</a:t>
            </a:r>
            <a:r>
              <a:rPr lang="en-US"/>
              <a:t>, </a:t>
            </a:r>
            <a:r>
              <a:rPr lang="en-US" u="sng">
                <a:solidFill>
                  <a:schemeClr val="hlink"/>
                </a:solidFill>
                <a:hlinkClick r:id="rId8"/>
              </a:rPr>
              <a:t>Strimzi</a:t>
            </a:r>
            <a:r>
              <a:rPr lang="en-US"/>
              <a:t>, </a:t>
            </a:r>
            <a:r>
              <a:rPr lang="en-US" u="sng">
                <a:solidFill>
                  <a:schemeClr val="hlink"/>
                </a:solidFill>
                <a:hlinkClick r:id="rId9"/>
              </a:rPr>
              <a:t>DC/OS Commons SDK</a:t>
            </a:r>
            <a:endParaRPr/>
          </a:p>
          <a:p>
            <a:pPr indent="0" lvl="0" marL="457200" rtl="0" algn="l">
              <a:spcBef>
                <a:spcPts val="600"/>
              </a:spcBef>
              <a:spcAft>
                <a:spcPts val="0"/>
              </a:spcAft>
              <a:buNone/>
            </a:pPr>
            <a:br>
              <a:rPr lang="en-US"/>
            </a:br>
            <a:endParaRPr/>
          </a:p>
        </p:txBody>
      </p:sp>
      <p:sp>
        <p:nvSpPr>
          <p:cNvPr id="76" name="Google Shape;76;p12"/>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pic>
        <p:nvPicPr>
          <p:cNvPr id="77" name="Google Shape;77;p12"/>
          <p:cNvPicPr preferRelativeResize="0"/>
          <p:nvPr/>
        </p:nvPicPr>
        <p:blipFill>
          <a:blip r:embed="rId10">
            <a:alphaModFix/>
          </a:blip>
          <a:stretch>
            <a:fillRect/>
          </a:stretch>
        </p:blipFill>
        <p:spPr>
          <a:xfrm>
            <a:off x="6261805" y="1025726"/>
            <a:ext cx="1748476" cy="1998276"/>
          </a:xfrm>
          <a:prstGeom prst="rect">
            <a:avLst/>
          </a:prstGeom>
          <a:noFill/>
          <a:ln cap="flat" cmpd="sng" w="9525">
            <a:solidFill>
              <a:srgbClr val="000000"/>
            </a:solidFill>
            <a:prstDash val="solid"/>
            <a:round/>
            <a:headEnd len="sm" w="sm" type="none"/>
            <a:tailEnd len="sm" w="sm" type="none"/>
          </a:ln>
        </p:spPr>
      </p:pic>
      <p:pic>
        <p:nvPicPr>
          <p:cNvPr id="78" name="Google Shape;78;p12"/>
          <p:cNvPicPr preferRelativeResize="0"/>
          <p:nvPr/>
        </p:nvPicPr>
        <p:blipFill>
          <a:blip r:embed="rId11">
            <a:alphaModFix/>
          </a:blip>
          <a:stretch>
            <a:fillRect/>
          </a:stretch>
        </p:blipFill>
        <p:spPr>
          <a:xfrm>
            <a:off x="6522125" y="3223550"/>
            <a:ext cx="590550" cy="590550"/>
          </a:xfrm>
          <a:prstGeom prst="rect">
            <a:avLst/>
          </a:prstGeom>
          <a:noFill/>
          <a:ln>
            <a:noFill/>
          </a:ln>
        </p:spPr>
      </p:pic>
      <p:sp>
        <p:nvSpPr>
          <p:cNvPr id="79" name="Google Shape;79;p12"/>
          <p:cNvSpPr txBox="1"/>
          <p:nvPr/>
        </p:nvSpPr>
        <p:spPr>
          <a:xfrm>
            <a:off x="7112675" y="3234125"/>
            <a:ext cx="5170500" cy="569400"/>
          </a:xfrm>
          <a:prstGeom prst="rect">
            <a:avLst/>
          </a:prstGeom>
          <a:noFill/>
          <a:ln>
            <a:noFill/>
          </a:ln>
        </p:spPr>
        <p:txBody>
          <a:bodyPr anchorCtr="0" anchor="t" bIns="91425" lIns="91425" spcFirstLastPara="1" rIns="91425" wrap="square" tIns="91425">
            <a:noAutofit/>
          </a:bodyPr>
          <a:lstStyle/>
          <a:p>
            <a:pPr indent="0" lvl="0" marL="0" rtl="0" algn="l">
              <a:lnSpc>
                <a:spcPct val="90000"/>
              </a:lnSpc>
              <a:spcBef>
                <a:spcPts val="600"/>
              </a:spcBef>
              <a:spcAft>
                <a:spcPts val="0"/>
              </a:spcAft>
              <a:buClr>
                <a:schemeClr val="dk1"/>
              </a:buClr>
              <a:buSzPts val="1100"/>
              <a:buFont typeface="Arial"/>
              <a:buNone/>
            </a:pPr>
            <a:r>
              <a:rPr lang="en-US" sz="1600">
                <a:solidFill>
                  <a:srgbClr val="152D36"/>
                </a:solidFill>
                <a:latin typeface="Source Sans Pro"/>
                <a:ea typeface="Source Sans Pro"/>
                <a:cs typeface="Source Sans Pro"/>
                <a:sym typeface="Source Sans Pro"/>
              </a:rPr>
              <a:t>/ </a:t>
            </a:r>
            <a:r>
              <a:rPr lang="en-US" sz="1600">
                <a:solidFill>
                  <a:schemeClr val="hlink"/>
                </a:solidFill>
                <a:uFill>
                  <a:noFill/>
                </a:uFill>
                <a:latin typeface="Source Sans Pro"/>
                <a:ea typeface="Source Sans Pro"/>
                <a:cs typeface="Source Sans Pro"/>
                <a:sym typeface="Source Sans Pro"/>
                <a:hlinkClick r:id="rId12"/>
              </a:rPr>
              <a:t>seg1o</a:t>
            </a:r>
            <a:endParaRPr sz="1600">
              <a:solidFill>
                <a:srgbClr val="152D36"/>
              </a:solidFill>
              <a:latin typeface="Source Sans Pro"/>
              <a:ea typeface="Source Sans Pro"/>
              <a:cs typeface="Source Sans Pro"/>
              <a:sym typeface="Source Sans Pro"/>
            </a:endParaRPr>
          </a:p>
          <a:p>
            <a:pPr indent="0" lvl="0" marL="0" rtl="0" algn="l">
              <a:spcBef>
                <a:spcPts val="0"/>
              </a:spcBef>
              <a:spcAft>
                <a:spcPts val="0"/>
              </a:spcAft>
              <a:buNone/>
            </a:pPr>
            <a:r>
              <a:t/>
            </a:r>
            <a:endParaRPr/>
          </a:p>
        </p:txBody>
      </p:sp>
      <p:pic>
        <p:nvPicPr>
          <p:cNvPr id="80" name="Google Shape;80;p12"/>
          <p:cNvPicPr preferRelativeResize="0"/>
          <p:nvPr/>
        </p:nvPicPr>
        <p:blipFill>
          <a:blip r:embed="rId13">
            <a:alphaModFix/>
          </a:blip>
          <a:stretch>
            <a:fillRect/>
          </a:stretch>
        </p:blipFill>
        <p:spPr>
          <a:xfrm>
            <a:off x="4146747" y="1974601"/>
            <a:ext cx="247115" cy="2739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23" name="Shape 423"/>
        <p:cNvGrpSpPr/>
        <p:nvPr/>
      </p:nvGrpSpPr>
      <p:grpSpPr>
        <a:xfrm>
          <a:off x="0" y="0"/>
          <a:ext cx="0" cy="0"/>
          <a:chOff x="0" y="0"/>
          <a:chExt cx="0" cy="0"/>
        </a:xfrm>
      </p:grpSpPr>
      <p:sp>
        <p:nvSpPr>
          <p:cNvPr id="424" name="Google Shape;424;p30"/>
          <p:cNvSpPr/>
          <p:nvPr/>
        </p:nvSpPr>
        <p:spPr>
          <a:xfrm>
            <a:off x="4998300" y="1312375"/>
            <a:ext cx="1471500" cy="26766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0"/>
          <p:cNvSpPr txBox="1"/>
          <p:nvPr/>
        </p:nvSpPr>
        <p:spPr>
          <a:xfrm>
            <a:off x="4957800" y="1271025"/>
            <a:ext cx="1552500" cy="425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Consumer Group</a:t>
            </a:r>
            <a:br>
              <a:rPr lang="en-US"/>
            </a:br>
            <a:endParaRPr/>
          </a:p>
        </p:txBody>
      </p:sp>
      <p:sp>
        <p:nvSpPr>
          <p:cNvPr id="426" name="Google Shape;426;p30"/>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Latency and Offset Lag</a:t>
            </a:r>
            <a:endParaRPr/>
          </a:p>
        </p:txBody>
      </p:sp>
      <p:sp>
        <p:nvSpPr>
          <p:cNvPr id="427" name="Google Shape;427;p30"/>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428" name="Google Shape;428;p30"/>
          <p:cNvSpPr/>
          <p:nvPr/>
        </p:nvSpPr>
        <p:spPr>
          <a:xfrm>
            <a:off x="2731950" y="1381100"/>
            <a:ext cx="1545000" cy="15258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9" name="Google Shape;429;p30"/>
          <p:cNvGrpSpPr/>
          <p:nvPr/>
        </p:nvGrpSpPr>
        <p:grpSpPr>
          <a:xfrm>
            <a:off x="2847539" y="1460575"/>
            <a:ext cx="1171224" cy="515425"/>
            <a:chOff x="4597876" y="2188025"/>
            <a:chExt cx="1171224" cy="515425"/>
          </a:xfrm>
        </p:grpSpPr>
        <p:pic>
          <p:nvPicPr>
            <p:cNvPr id="430" name="Google Shape;430;p30"/>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431" name="Google Shape;431;p30"/>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432" name="Google Shape;432;p30"/>
          <p:cNvSpPr/>
          <p:nvPr/>
        </p:nvSpPr>
        <p:spPr>
          <a:xfrm>
            <a:off x="2983500" y="215575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Topic</a:t>
            </a:r>
            <a:endParaRPr sz="1000"/>
          </a:p>
        </p:txBody>
      </p:sp>
      <p:sp>
        <p:nvSpPr>
          <p:cNvPr id="433" name="Google Shape;433;p30"/>
          <p:cNvSpPr/>
          <p:nvPr/>
        </p:nvSpPr>
        <p:spPr>
          <a:xfrm>
            <a:off x="561825" y="12710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Producer 1</a:t>
            </a:r>
            <a:endParaRPr sz="1000"/>
          </a:p>
        </p:txBody>
      </p:sp>
      <p:sp>
        <p:nvSpPr>
          <p:cNvPr id="434" name="Google Shape;434;p30"/>
          <p:cNvSpPr/>
          <p:nvPr/>
        </p:nvSpPr>
        <p:spPr>
          <a:xfrm>
            <a:off x="561825" y="185095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Producer 2</a:t>
            </a:r>
            <a:endParaRPr sz="1000"/>
          </a:p>
        </p:txBody>
      </p:sp>
      <p:sp>
        <p:nvSpPr>
          <p:cNvPr id="435" name="Google Shape;435;p30"/>
          <p:cNvSpPr/>
          <p:nvPr/>
        </p:nvSpPr>
        <p:spPr>
          <a:xfrm>
            <a:off x="561825" y="26497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Producer </a:t>
            </a:r>
            <a:r>
              <a:rPr i="1" lang="en-US" sz="1000"/>
              <a:t>n</a:t>
            </a:r>
            <a:endParaRPr i="1" sz="1000"/>
          </a:p>
        </p:txBody>
      </p:sp>
      <p:sp>
        <p:nvSpPr>
          <p:cNvPr id="436" name="Google Shape;436;p30"/>
          <p:cNvSpPr txBox="1"/>
          <p:nvPr/>
        </p:nvSpPr>
        <p:spPr>
          <a:xfrm>
            <a:off x="855375" y="2242225"/>
            <a:ext cx="379500" cy="54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t>
            </a:r>
            <a:endParaRPr/>
          </a:p>
        </p:txBody>
      </p:sp>
      <p:cxnSp>
        <p:nvCxnSpPr>
          <p:cNvPr id="437" name="Google Shape;437;p30"/>
          <p:cNvCxnSpPr>
            <a:stCxn id="433" idx="3"/>
            <a:endCxn id="432" idx="1"/>
          </p:cNvCxnSpPr>
          <p:nvPr/>
        </p:nvCxnSpPr>
        <p:spPr>
          <a:xfrm>
            <a:off x="1528425" y="1482375"/>
            <a:ext cx="1455000" cy="937500"/>
          </a:xfrm>
          <a:prstGeom prst="straightConnector1">
            <a:avLst/>
          </a:prstGeom>
          <a:noFill/>
          <a:ln cap="flat" cmpd="sng" w="9525">
            <a:solidFill>
              <a:schemeClr val="dk2"/>
            </a:solidFill>
            <a:prstDash val="solid"/>
            <a:round/>
            <a:headEnd len="med" w="med" type="none"/>
            <a:tailEnd len="med" w="med" type="triangle"/>
          </a:ln>
        </p:spPr>
      </p:cxnSp>
      <p:cxnSp>
        <p:nvCxnSpPr>
          <p:cNvPr id="438" name="Google Shape;438;p30"/>
          <p:cNvCxnSpPr>
            <a:stCxn id="434" idx="3"/>
            <a:endCxn id="432" idx="1"/>
          </p:cNvCxnSpPr>
          <p:nvPr/>
        </p:nvCxnSpPr>
        <p:spPr>
          <a:xfrm>
            <a:off x="1528425" y="2062300"/>
            <a:ext cx="1455000" cy="357600"/>
          </a:xfrm>
          <a:prstGeom prst="straightConnector1">
            <a:avLst/>
          </a:prstGeom>
          <a:noFill/>
          <a:ln cap="flat" cmpd="sng" w="9525">
            <a:solidFill>
              <a:schemeClr val="dk2"/>
            </a:solidFill>
            <a:prstDash val="solid"/>
            <a:round/>
            <a:headEnd len="med" w="med" type="none"/>
            <a:tailEnd len="med" w="med" type="triangle"/>
          </a:ln>
        </p:spPr>
      </p:cxnSp>
      <p:cxnSp>
        <p:nvCxnSpPr>
          <p:cNvPr id="439" name="Google Shape;439;p30"/>
          <p:cNvCxnSpPr>
            <a:stCxn id="435" idx="3"/>
            <a:endCxn id="432" idx="1"/>
          </p:cNvCxnSpPr>
          <p:nvPr/>
        </p:nvCxnSpPr>
        <p:spPr>
          <a:xfrm flipH="1" rot="10800000">
            <a:off x="1528425" y="2419775"/>
            <a:ext cx="1455000" cy="441300"/>
          </a:xfrm>
          <a:prstGeom prst="straightConnector1">
            <a:avLst/>
          </a:prstGeom>
          <a:noFill/>
          <a:ln cap="flat" cmpd="sng" w="9525">
            <a:solidFill>
              <a:schemeClr val="dk2"/>
            </a:solidFill>
            <a:prstDash val="solid"/>
            <a:round/>
            <a:headEnd len="med" w="med" type="none"/>
            <a:tailEnd len="med" w="med" type="triangle"/>
          </a:ln>
        </p:spPr>
      </p:cxnSp>
      <p:sp>
        <p:nvSpPr>
          <p:cNvPr id="440" name="Google Shape;440;p30"/>
          <p:cNvSpPr txBox="1"/>
          <p:nvPr/>
        </p:nvSpPr>
        <p:spPr>
          <a:xfrm>
            <a:off x="2234063" y="3585125"/>
            <a:ext cx="2398200" cy="54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Data Throughput: 10 MB/s</a:t>
            </a:r>
            <a:endParaRPr sz="1000"/>
          </a:p>
        </p:txBody>
      </p:sp>
      <p:cxnSp>
        <p:nvCxnSpPr>
          <p:cNvPr id="441" name="Google Shape;441;p30"/>
          <p:cNvCxnSpPr>
            <a:stCxn id="440" idx="0"/>
          </p:cNvCxnSpPr>
          <p:nvPr/>
        </p:nvCxnSpPr>
        <p:spPr>
          <a:xfrm rot="10800000">
            <a:off x="3423563" y="2761625"/>
            <a:ext cx="9600" cy="823500"/>
          </a:xfrm>
          <a:prstGeom prst="straightConnector1">
            <a:avLst/>
          </a:prstGeom>
          <a:noFill/>
          <a:ln cap="flat" cmpd="sng" w="9525">
            <a:solidFill>
              <a:schemeClr val="dk2"/>
            </a:solidFill>
            <a:prstDash val="dash"/>
            <a:round/>
            <a:headEnd len="med" w="med" type="none"/>
            <a:tailEnd len="med" w="med" type="triangle"/>
          </a:ln>
        </p:spPr>
      </p:cxnSp>
      <p:sp>
        <p:nvSpPr>
          <p:cNvPr id="442" name="Google Shape;442;p30"/>
          <p:cNvSpPr/>
          <p:nvPr/>
        </p:nvSpPr>
        <p:spPr>
          <a:xfrm>
            <a:off x="5250750" y="169137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1</a:t>
            </a:r>
            <a:endParaRPr sz="1000"/>
          </a:p>
        </p:txBody>
      </p:sp>
      <p:sp>
        <p:nvSpPr>
          <p:cNvPr id="443" name="Google Shape;443;p30"/>
          <p:cNvSpPr/>
          <p:nvPr/>
        </p:nvSpPr>
        <p:spPr>
          <a:xfrm>
            <a:off x="5250750" y="2265738"/>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2</a:t>
            </a:r>
            <a:endParaRPr sz="1000"/>
          </a:p>
        </p:txBody>
      </p:sp>
      <p:sp>
        <p:nvSpPr>
          <p:cNvPr id="444" name="Google Shape;444;p30"/>
          <p:cNvSpPr/>
          <p:nvPr/>
        </p:nvSpPr>
        <p:spPr>
          <a:xfrm>
            <a:off x="5250750" y="28401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3</a:t>
            </a:r>
            <a:endParaRPr sz="1000"/>
          </a:p>
        </p:txBody>
      </p:sp>
      <p:cxnSp>
        <p:nvCxnSpPr>
          <p:cNvPr id="445" name="Google Shape;445;p30"/>
          <p:cNvCxnSpPr>
            <a:stCxn id="432" idx="3"/>
            <a:endCxn id="442" idx="1"/>
          </p:cNvCxnSpPr>
          <p:nvPr/>
        </p:nvCxnSpPr>
        <p:spPr>
          <a:xfrm flipH="1" rot="10800000">
            <a:off x="4025400" y="1902850"/>
            <a:ext cx="1225500" cy="516900"/>
          </a:xfrm>
          <a:prstGeom prst="straightConnector1">
            <a:avLst/>
          </a:prstGeom>
          <a:noFill/>
          <a:ln cap="flat" cmpd="sng" w="9525">
            <a:solidFill>
              <a:schemeClr val="dk2"/>
            </a:solidFill>
            <a:prstDash val="solid"/>
            <a:round/>
            <a:headEnd len="med" w="med" type="none"/>
            <a:tailEnd len="med" w="med" type="triangle"/>
          </a:ln>
        </p:spPr>
      </p:cxnSp>
      <p:cxnSp>
        <p:nvCxnSpPr>
          <p:cNvPr id="446" name="Google Shape;446;p30"/>
          <p:cNvCxnSpPr>
            <a:stCxn id="432" idx="3"/>
            <a:endCxn id="443" idx="1"/>
          </p:cNvCxnSpPr>
          <p:nvPr/>
        </p:nvCxnSpPr>
        <p:spPr>
          <a:xfrm>
            <a:off x="4025400" y="2419750"/>
            <a:ext cx="1225500" cy="57300"/>
          </a:xfrm>
          <a:prstGeom prst="straightConnector1">
            <a:avLst/>
          </a:prstGeom>
          <a:noFill/>
          <a:ln cap="flat" cmpd="sng" w="9525">
            <a:solidFill>
              <a:schemeClr val="dk2"/>
            </a:solidFill>
            <a:prstDash val="solid"/>
            <a:round/>
            <a:headEnd len="med" w="med" type="none"/>
            <a:tailEnd len="med" w="med" type="triangle"/>
          </a:ln>
        </p:spPr>
      </p:cxnSp>
      <p:cxnSp>
        <p:nvCxnSpPr>
          <p:cNvPr id="447" name="Google Shape;447;p30"/>
          <p:cNvCxnSpPr>
            <a:stCxn id="432" idx="3"/>
            <a:endCxn id="444" idx="1"/>
          </p:cNvCxnSpPr>
          <p:nvPr/>
        </p:nvCxnSpPr>
        <p:spPr>
          <a:xfrm>
            <a:off x="4025400" y="2419750"/>
            <a:ext cx="1225500" cy="631800"/>
          </a:xfrm>
          <a:prstGeom prst="straightConnector1">
            <a:avLst/>
          </a:prstGeom>
          <a:noFill/>
          <a:ln cap="flat" cmpd="sng" w="9525">
            <a:solidFill>
              <a:schemeClr val="dk2"/>
            </a:solidFill>
            <a:prstDash val="solid"/>
            <a:round/>
            <a:headEnd len="med" w="med" type="none"/>
            <a:tailEnd len="med" w="med" type="triangle"/>
          </a:ln>
        </p:spPr>
      </p:cxnSp>
      <p:sp>
        <p:nvSpPr>
          <p:cNvPr id="448" name="Google Shape;448;p30"/>
          <p:cNvSpPr/>
          <p:nvPr/>
        </p:nvSpPr>
        <p:spPr>
          <a:xfrm>
            <a:off x="5250750" y="34145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4</a:t>
            </a:r>
            <a:endParaRPr sz="1000"/>
          </a:p>
        </p:txBody>
      </p:sp>
      <p:cxnSp>
        <p:nvCxnSpPr>
          <p:cNvPr id="449" name="Google Shape;449;p30"/>
          <p:cNvCxnSpPr>
            <a:stCxn id="432" idx="3"/>
            <a:endCxn id="448" idx="1"/>
          </p:cNvCxnSpPr>
          <p:nvPr/>
        </p:nvCxnSpPr>
        <p:spPr>
          <a:xfrm>
            <a:off x="4025400" y="2419750"/>
            <a:ext cx="1225500" cy="1206000"/>
          </a:xfrm>
          <a:prstGeom prst="straightConnector1">
            <a:avLst/>
          </a:prstGeom>
          <a:noFill/>
          <a:ln cap="flat" cmpd="sng" w="9525">
            <a:solidFill>
              <a:schemeClr val="dk2"/>
            </a:solidFill>
            <a:prstDash val="solid"/>
            <a:round/>
            <a:headEnd len="med" w="med" type="none"/>
            <a:tailEnd len="med" w="med" type="triangle"/>
          </a:ln>
        </p:spPr>
      </p:cxnSp>
      <p:sp>
        <p:nvSpPr>
          <p:cNvPr id="450" name="Google Shape;450;p30"/>
          <p:cNvSpPr txBox="1"/>
          <p:nvPr/>
        </p:nvSpPr>
        <p:spPr>
          <a:xfrm>
            <a:off x="4534938" y="4106775"/>
            <a:ext cx="2398200" cy="542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Add new consumer and rebalance</a:t>
            </a:r>
            <a:endParaRPr sz="1000"/>
          </a:p>
        </p:txBody>
      </p:sp>
      <p:cxnSp>
        <p:nvCxnSpPr>
          <p:cNvPr id="451" name="Google Shape;451;p30"/>
          <p:cNvCxnSpPr>
            <a:stCxn id="450" idx="0"/>
          </p:cNvCxnSpPr>
          <p:nvPr/>
        </p:nvCxnSpPr>
        <p:spPr>
          <a:xfrm rot="10800000">
            <a:off x="5732838" y="3900075"/>
            <a:ext cx="1200" cy="206700"/>
          </a:xfrm>
          <a:prstGeom prst="straightConnector1">
            <a:avLst/>
          </a:prstGeom>
          <a:noFill/>
          <a:ln cap="flat" cmpd="sng" w="9525">
            <a:solidFill>
              <a:schemeClr val="dk2"/>
            </a:solidFill>
            <a:prstDash val="dash"/>
            <a:round/>
            <a:headEnd len="med" w="med" type="none"/>
            <a:tailEnd len="med" w="med" type="triangle"/>
          </a:ln>
        </p:spPr>
      </p:cxnSp>
      <p:sp>
        <p:nvSpPr>
          <p:cNvPr id="452" name="Google Shape;452;p30"/>
          <p:cNvSpPr txBox="1"/>
          <p:nvPr/>
        </p:nvSpPr>
        <p:spPr>
          <a:xfrm>
            <a:off x="6728400" y="2419625"/>
            <a:ext cx="2458200" cy="882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Consumers now can support a throughput of ~12 MB/s</a:t>
            </a:r>
            <a:br>
              <a:rPr lang="en-US" sz="1000"/>
            </a:br>
            <a:br>
              <a:rPr lang="en-US" sz="1000"/>
            </a:br>
            <a:r>
              <a:rPr lang="en-US" sz="1000"/>
              <a:t>Offset lag and latency decreases until consumers are caught up</a:t>
            </a:r>
            <a:endParaRPr sz="1000"/>
          </a:p>
        </p:txBody>
      </p:sp>
      <p:sp>
        <p:nvSpPr>
          <p:cNvPr id="453" name="Google Shape;453;p30"/>
          <p:cNvSpPr/>
          <p:nvPr/>
        </p:nvSpPr>
        <p:spPr>
          <a:xfrm>
            <a:off x="6510300" y="1559125"/>
            <a:ext cx="218100" cy="23409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58" name="Shape 458"/>
        <p:cNvGrpSpPr/>
        <p:nvPr/>
      </p:nvGrpSpPr>
      <p:grpSpPr>
        <a:xfrm>
          <a:off x="0" y="0"/>
          <a:ext cx="0" cy="0"/>
          <a:chOff x="0" y="0"/>
          <a:chExt cx="0" cy="0"/>
        </a:xfrm>
      </p:grpSpPr>
      <p:sp>
        <p:nvSpPr>
          <p:cNvPr id="459" name="Google Shape;459;p31"/>
          <p:cNvSpPr/>
          <p:nvPr/>
        </p:nvSpPr>
        <p:spPr>
          <a:xfrm>
            <a:off x="5065500" y="1082325"/>
            <a:ext cx="1545000" cy="27465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1"/>
          <p:cNvSpPr/>
          <p:nvPr/>
        </p:nvSpPr>
        <p:spPr>
          <a:xfrm>
            <a:off x="5302925" y="1709550"/>
            <a:ext cx="1041900" cy="13506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1"/>
          <p:cNvSpPr/>
          <p:nvPr/>
        </p:nvSpPr>
        <p:spPr>
          <a:xfrm>
            <a:off x="2523950" y="1082325"/>
            <a:ext cx="1471500" cy="23718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1"/>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Anatomy of a Consumer Group</a:t>
            </a:r>
            <a:endParaRPr/>
          </a:p>
        </p:txBody>
      </p:sp>
      <p:sp>
        <p:nvSpPr>
          <p:cNvPr id="463" name="Google Shape;463;p31"/>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464" name="Google Shape;464;p31"/>
          <p:cNvSpPr/>
          <p:nvPr/>
        </p:nvSpPr>
        <p:spPr>
          <a:xfrm>
            <a:off x="2791425" y="1460975"/>
            <a:ext cx="966600" cy="7032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Client A</a:t>
            </a:r>
            <a:endParaRPr sz="1000"/>
          </a:p>
        </p:txBody>
      </p:sp>
      <p:sp>
        <p:nvSpPr>
          <p:cNvPr id="465" name="Google Shape;465;p31"/>
          <p:cNvSpPr/>
          <p:nvPr/>
        </p:nvSpPr>
        <p:spPr>
          <a:xfrm>
            <a:off x="2791425" y="230807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B</a:t>
            </a:r>
            <a:endParaRPr sz="1000"/>
          </a:p>
        </p:txBody>
      </p:sp>
      <p:sp>
        <p:nvSpPr>
          <p:cNvPr id="466" name="Google Shape;466;p31"/>
          <p:cNvSpPr/>
          <p:nvPr/>
        </p:nvSpPr>
        <p:spPr>
          <a:xfrm>
            <a:off x="2791425" y="28747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C</a:t>
            </a:r>
            <a:endParaRPr sz="1000"/>
          </a:p>
        </p:txBody>
      </p:sp>
      <p:cxnSp>
        <p:nvCxnSpPr>
          <p:cNvPr id="467" name="Google Shape;467;p31"/>
          <p:cNvCxnSpPr>
            <a:endCxn id="464" idx="3"/>
          </p:cNvCxnSpPr>
          <p:nvPr/>
        </p:nvCxnSpPr>
        <p:spPr>
          <a:xfrm rot="10800000">
            <a:off x="3758025" y="1812575"/>
            <a:ext cx="1542900" cy="714900"/>
          </a:xfrm>
          <a:prstGeom prst="straightConnector1">
            <a:avLst/>
          </a:prstGeom>
          <a:noFill/>
          <a:ln cap="flat" cmpd="sng" w="9525">
            <a:solidFill>
              <a:schemeClr val="dk2"/>
            </a:solidFill>
            <a:prstDash val="solid"/>
            <a:round/>
            <a:headEnd len="med" w="med" type="none"/>
            <a:tailEnd len="med" w="med" type="triangle"/>
          </a:ln>
        </p:spPr>
      </p:cxnSp>
      <p:cxnSp>
        <p:nvCxnSpPr>
          <p:cNvPr id="468" name="Google Shape;468;p31"/>
          <p:cNvCxnSpPr>
            <a:stCxn id="469" idx="1"/>
            <a:endCxn id="465" idx="3"/>
          </p:cNvCxnSpPr>
          <p:nvPr/>
        </p:nvCxnSpPr>
        <p:spPr>
          <a:xfrm rot="10800000">
            <a:off x="3758025" y="2519425"/>
            <a:ext cx="1545000" cy="4800"/>
          </a:xfrm>
          <a:prstGeom prst="straightConnector1">
            <a:avLst/>
          </a:prstGeom>
          <a:noFill/>
          <a:ln cap="flat" cmpd="sng" w="9525">
            <a:solidFill>
              <a:schemeClr val="dk2"/>
            </a:solidFill>
            <a:prstDash val="solid"/>
            <a:round/>
            <a:headEnd len="med" w="med" type="none"/>
            <a:tailEnd len="med" w="med" type="triangle"/>
          </a:ln>
        </p:spPr>
      </p:cxnSp>
      <p:cxnSp>
        <p:nvCxnSpPr>
          <p:cNvPr id="470" name="Google Shape;470;p31"/>
          <p:cNvCxnSpPr>
            <a:stCxn id="469" idx="1"/>
            <a:endCxn id="466" idx="3"/>
          </p:cNvCxnSpPr>
          <p:nvPr/>
        </p:nvCxnSpPr>
        <p:spPr>
          <a:xfrm flipH="1">
            <a:off x="3758025" y="2524450"/>
            <a:ext cx="1545000" cy="561600"/>
          </a:xfrm>
          <a:prstGeom prst="straightConnector1">
            <a:avLst/>
          </a:prstGeom>
          <a:noFill/>
          <a:ln cap="flat" cmpd="sng" w="9525">
            <a:solidFill>
              <a:schemeClr val="dk2"/>
            </a:solidFill>
            <a:prstDash val="solid"/>
            <a:round/>
            <a:headEnd len="med" w="med" type="none"/>
            <a:tailEnd len="med" w="med" type="triangle"/>
          </a:ln>
        </p:spPr>
      </p:cxnSp>
      <p:grpSp>
        <p:nvGrpSpPr>
          <p:cNvPr id="471" name="Google Shape;471;p31"/>
          <p:cNvGrpSpPr/>
          <p:nvPr/>
        </p:nvGrpSpPr>
        <p:grpSpPr>
          <a:xfrm>
            <a:off x="5181089" y="1161800"/>
            <a:ext cx="1171224" cy="515425"/>
            <a:chOff x="4597876" y="2188025"/>
            <a:chExt cx="1171224" cy="515425"/>
          </a:xfrm>
        </p:grpSpPr>
        <p:pic>
          <p:nvPicPr>
            <p:cNvPr id="472" name="Google Shape;472;p31"/>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473" name="Google Shape;473;p31"/>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474" name="Google Shape;474;p31"/>
          <p:cNvSpPr txBox="1"/>
          <p:nvPr/>
        </p:nvSpPr>
        <p:spPr>
          <a:xfrm>
            <a:off x="2483450" y="1036413"/>
            <a:ext cx="15525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Consumer Group</a:t>
            </a:r>
            <a:br>
              <a:rPr lang="en-US"/>
            </a:br>
            <a:endParaRPr/>
          </a:p>
        </p:txBody>
      </p:sp>
      <p:sp>
        <p:nvSpPr>
          <p:cNvPr id="475" name="Google Shape;475;p31"/>
          <p:cNvSpPr txBox="1"/>
          <p:nvPr/>
        </p:nvSpPr>
        <p:spPr>
          <a:xfrm rot="1471825">
            <a:off x="4177096" y="2003500"/>
            <a:ext cx="789785" cy="27333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0,1,2</a:t>
            </a:r>
            <a:endParaRPr sz="600"/>
          </a:p>
        </p:txBody>
      </p:sp>
      <p:sp>
        <p:nvSpPr>
          <p:cNvPr id="476" name="Google Shape;476;p31"/>
          <p:cNvSpPr txBox="1"/>
          <p:nvPr/>
        </p:nvSpPr>
        <p:spPr>
          <a:xfrm>
            <a:off x="4135518" y="2324368"/>
            <a:ext cx="789900" cy="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3,4,5</a:t>
            </a:r>
            <a:endParaRPr sz="600"/>
          </a:p>
        </p:txBody>
      </p:sp>
      <p:sp>
        <p:nvSpPr>
          <p:cNvPr id="477" name="Google Shape;477;p31"/>
          <p:cNvSpPr txBox="1"/>
          <p:nvPr/>
        </p:nvSpPr>
        <p:spPr>
          <a:xfrm rot="-1204787">
            <a:off x="4116190" y="2619203"/>
            <a:ext cx="789915" cy="27342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6,7,8</a:t>
            </a:r>
            <a:endParaRPr sz="600"/>
          </a:p>
        </p:txBody>
      </p:sp>
      <p:sp>
        <p:nvSpPr>
          <p:cNvPr id="478" name="Google Shape;478;p31"/>
          <p:cNvSpPr txBox="1"/>
          <p:nvPr/>
        </p:nvSpPr>
        <p:spPr>
          <a:xfrm>
            <a:off x="6654225" y="2959050"/>
            <a:ext cx="1384200" cy="14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Consumer Group Offsets topic</a:t>
            </a:r>
            <a:br>
              <a:rPr lang="en-US" sz="600"/>
            </a:br>
            <a:r>
              <a:rPr lang="en-US" sz="600"/>
              <a:t>Ex)</a:t>
            </a:r>
            <a:br>
              <a:rPr lang="en-US" sz="600"/>
            </a:br>
            <a:endParaRPr sz="600"/>
          </a:p>
          <a:p>
            <a:pPr indent="0" lvl="0" marL="0" rtl="0" algn="l">
              <a:spcBef>
                <a:spcPts val="0"/>
              </a:spcBef>
              <a:spcAft>
                <a:spcPts val="0"/>
              </a:spcAft>
              <a:buNone/>
            </a:pPr>
            <a:r>
              <a:rPr lang="en-US" sz="600">
                <a:latin typeface="Courier New"/>
                <a:ea typeface="Courier New"/>
                <a:cs typeface="Courier New"/>
                <a:sym typeface="Courier New"/>
              </a:rPr>
              <a:t>P0: 100489</a:t>
            </a:r>
            <a:endParaRPr sz="600">
              <a:latin typeface="Courier New"/>
              <a:ea typeface="Courier New"/>
              <a:cs typeface="Courier New"/>
              <a:sym typeface="Courier New"/>
            </a:endParaRPr>
          </a:p>
          <a:p>
            <a:pPr indent="0" lvl="0" marL="0" rtl="0" algn="l">
              <a:spcBef>
                <a:spcPts val="0"/>
              </a:spcBef>
              <a:spcAft>
                <a:spcPts val="0"/>
              </a:spcAft>
              <a:buNone/>
            </a:pPr>
            <a:r>
              <a:rPr lang="en-US" sz="600">
                <a:latin typeface="Courier New"/>
                <a:ea typeface="Courier New"/>
                <a:cs typeface="Courier New"/>
                <a:sym typeface="Courier New"/>
              </a:rPr>
              <a:t>P1: 128048</a:t>
            </a:r>
            <a:endParaRPr sz="600">
              <a:latin typeface="Courier New"/>
              <a:ea typeface="Courier New"/>
              <a:cs typeface="Courier New"/>
              <a:sym typeface="Courier New"/>
            </a:endParaRPr>
          </a:p>
          <a:p>
            <a:pPr indent="0" lvl="0" marL="0" rtl="0" algn="l">
              <a:spcBef>
                <a:spcPts val="0"/>
              </a:spcBef>
              <a:spcAft>
                <a:spcPts val="0"/>
              </a:spcAft>
              <a:buNone/>
            </a:pPr>
            <a:r>
              <a:rPr lang="en-US" sz="600">
                <a:latin typeface="Courier New"/>
                <a:ea typeface="Courier New"/>
                <a:cs typeface="Courier New"/>
                <a:sym typeface="Courier New"/>
              </a:rPr>
              <a:t>P2: 184082</a:t>
            </a:r>
            <a:endParaRPr sz="600">
              <a:latin typeface="Courier New"/>
              <a:ea typeface="Courier New"/>
              <a:cs typeface="Courier New"/>
              <a:sym typeface="Courier New"/>
            </a:endParaRPr>
          </a:p>
          <a:p>
            <a:pPr indent="0" lvl="0" marL="0" rtl="0" algn="l">
              <a:spcBef>
                <a:spcPts val="0"/>
              </a:spcBef>
              <a:spcAft>
                <a:spcPts val="0"/>
              </a:spcAft>
              <a:buNone/>
            </a:pPr>
            <a:r>
              <a:rPr lang="en-US" sz="600">
                <a:latin typeface="Courier New"/>
                <a:ea typeface="Courier New"/>
                <a:cs typeface="Courier New"/>
                <a:sym typeface="Courier New"/>
              </a:rPr>
              <a:t>P3: 596837</a:t>
            </a:r>
            <a:br>
              <a:rPr lang="en-US" sz="600">
                <a:latin typeface="Courier New"/>
                <a:ea typeface="Courier New"/>
                <a:cs typeface="Courier New"/>
                <a:sym typeface="Courier New"/>
              </a:rPr>
            </a:br>
            <a:r>
              <a:rPr lang="en-US" sz="600">
                <a:latin typeface="Courier New"/>
                <a:ea typeface="Courier New"/>
                <a:cs typeface="Courier New"/>
                <a:sym typeface="Courier New"/>
              </a:rPr>
              <a:t>P4: 110847</a:t>
            </a:r>
            <a:endParaRPr sz="600">
              <a:latin typeface="Courier New"/>
              <a:ea typeface="Courier New"/>
              <a:cs typeface="Courier New"/>
              <a:sym typeface="Courier New"/>
            </a:endParaRPr>
          </a:p>
          <a:p>
            <a:pPr indent="0" lvl="0" marL="0" rtl="0" algn="l">
              <a:spcBef>
                <a:spcPts val="0"/>
              </a:spcBef>
              <a:spcAft>
                <a:spcPts val="0"/>
              </a:spcAft>
              <a:buNone/>
            </a:pPr>
            <a:r>
              <a:rPr lang="en-US" sz="600">
                <a:latin typeface="Courier New"/>
                <a:ea typeface="Courier New"/>
                <a:cs typeface="Courier New"/>
                <a:sym typeface="Courier New"/>
              </a:rPr>
              <a:t>P5: 99472</a:t>
            </a:r>
            <a:endParaRPr sz="600">
              <a:latin typeface="Courier New"/>
              <a:ea typeface="Courier New"/>
              <a:cs typeface="Courier New"/>
              <a:sym typeface="Courier New"/>
            </a:endParaRPr>
          </a:p>
          <a:p>
            <a:pPr indent="0" lvl="0" marL="0" rtl="0" algn="l">
              <a:spcBef>
                <a:spcPts val="0"/>
              </a:spcBef>
              <a:spcAft>
                <a:spcPts val="0"/>
              </a:spcAft>
              <a:buNone/>
            </a:pPr>
            <a:r>
              <a:rPr lang="en-US" sz="600">
                <a:latin typeface="Courier New"/>
                <a:ea typeface="Courier New"/>
                <a:cs typeface="Courier New"/>
                <a:sym typeface="Courier New"/>
              </a:rPr>
              <a:t>P6: 148270</a:t>
            </a:r>
            <a:br>
              <a:rPr lang="en-US" sz="600">
                <a:latin typeface="Courier New"/>
                <a:ea typeface="Courier New"/>
                <a:cs typeface="Courier New"/>
                <a:sym typeface="Courier New"/>
              </a:rPr>
            </a:br>
            <a:r>
              <a:rPr lang="en-US" sz="600">
                <a:latin typeface="Courier New"/>
                <a:ea typeface="Courier New"/>
                <a:cs typeface="Courier New"/>
                <a:sym typeface="Courier New"/>
              </a:rPr>
              <a:t>P7: 3582785</a:t>
            </a:r>
            <a:endParaRPr sz="600">
              <a:latin typeface="Courier New"/>
              <a:ea typeface="Courier New"/>
              <a:cs typeface="Courier New"/>
              <a:sym typeface="Courier New"/>
            </a:endParaRPr>
          </a:p>
          <a:p>
            <a:pPr indent="0" lvl="0" marL="0" rtl="0" algn="l">
              <a:spcBef>
                <a:spcPts val="0"/>
              </a:spcBef>
              <a:spcAft>
                <a:spcPts val="0"/>
              </a:spcAft>
              <a:buNone/>
            </a:pPr>
            <a:r>
              <a:rPr lang="en-US" sz="600">
                <a:latin typeface="Courier New"/>
                <a:ea typeface="Courier New"/>
                <a:cs typeface="Courier New"/>
                <a:sym typeface="Courier New"/>
              </a:rPr>
              <a:t>P8: 182483</a:t>
            </a:r>
            <a:endParaRPr sz="600">
              <a:latin typeface="Courier New"/>
              <a:ea typeface="Courier New"/>
              <a:cs typeface="Courier New"/>
              <a:sym typeface="Courier New"/>
            </a:endParaRPr>
          </a:p>
        </p:txBody>
      </p:sp>
      <p:sp>
        <p:nvSpPr>
          <p:cNvPr id="479" name="Google Shape;479;p31"/>
          <p:cNvSpPr/>
          <p:nvPr/>
        </p:nvSpPr>
        <p:spPr>
          <a:xfrm>
            <a:off x="5296150" y="314890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Offset Log</a:t>
            </a:r>
            <a:endParaRPr sz="1000"/>
          </a:p>
        </p:txBody>
      </p:sp>
      <p:sp>
        <p:nvSpPr>
          <p:cNvPr id="480" name="Google Shape;480;p31"/>
          <p:cNvSpPr/>
          <p:nvPr/>
        </p:nvSpPr>
        <p:spPr>
          <a:xfrm>
            <a:off x="5637988" y="27475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481" name="Google Shape;481;p31"/>
          <p:cNvSpPr/>
          <p:nvPr/>
        </p:nvSpPr>
        <p:spPr>
          <a:xfrm>
            <a:off x="5400138" y="2480938"/>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482" name="Google Shape;482;p31"/>
          <p:cNvSpPr/>
          <p:nvPr/>
        </p:nvSpPr>
        <p:spPr>
          <a:xfrm>
            <a:off x="5855438" y="24809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483" name="Google Shape;483;p31"/>
          <p:cNvSpPr txBox="1"/>
          <p:nvPr/>
        </p:nvSpPr>
        <p:spPr>
          <a:xfrm>
            <a:off x="5302925" y="1712650"/>
            <a:ext cx="1049400" cy="5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US" sz="1000">
                <a:solidFill>
                  <a:schemeClr val="dk1"/>
                </a:solidFill>
              </a:rPr>
              <a:t>Consumer Group Coordinator</a:t>
            </a:r>
            <a:endParaRPr/>
          </a:p>
        </p:txBody>
      </p:sp>
      <p:sp>
        <p:nvSpPr>
          <p:cNvPr id="484" name="Google Shape;484;p31"/>
          <p:cNvSpPr/>
          <p:nvPr/>
        </p:nvSpPr>
        <p:spPr>
          <a:xfrm>
            <a:off x="6370650" y="2428475"/>
            <a:ext cx="129600" cy="674700"/>
          </a:xfrm>
          <a:prstGeom prst="rightBrace">
            <a:avLst>
              <a:gd fmla="val 8333"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1"/>
          <p:cNvSpPr txBox="1"/>
          <p:nvPr/>
        </p:nvSpPr>
        <p:spPr>
          <a:xfrm>
            <a:off x="6654225" y="2620775"/>
            <a:ext cx="16707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600"/>
              <a:t>Consumer Group Topic Subscription</a:t>
            </a:r>
            <a:endParaRPr sz="600"/>
          </a:p>
        </p:txBody>
      </p:sp>
      <p:sp>
        <p:nvSpPr>
          <p:cNvPr id="486" name="Google Shape;486;p31"/>
          <p:cNvSpPr txBox="1"/>
          <p:nvPr/>
        </p:nvSpPr>
        <p:spPr>
          <a:xfrm>
            <a:off x="100" y="1700425"/>
            <a:ext cx="2456100" cy="15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900"/>
              <a:t>Important Consumer Group Client Config</a:t>
            </a:r>
            <a:endParaRPr sz="900"/>
          </a:p>
          <a:p>
            <a:pPr indent="0" lvl="0" marL="0" rtl="0" algn="l">
              <a:spcBef>
                <a:spcPts val="0"/>
              </a:spcBef>
              <a:spcAft>
                <a:spcPts val="0"/>
              </a:spcAft>
              <a:buNone/>
            </a:pPr>
            <a:r>
              <a:t/>
            </a:r>
            <a:endParaRPr sz="600"/>
          </a:p>
          <a:p>
            <a:pPr indent="0" lvl="0" marL="0" rtl="0" algn="l">
              <a:spcBef>
                <a:spcPts val="0"/>
              </a:spcBef>
              <a:spcAft>
                <a:spcPts val="0"/>
              </a:spcAft>
              <a:buNone/>
            </a:pPr>
            <a:r>
              <a:rPr lang="en-US" sz="600"/>
              <a:t>Topic Subscription:</a:t>
            </a:r>
            <a:endParaRPr sz="600"/>
          </a:p>
          <a:p>
            <a:pPr indent="0" lvl="0" marL="0" rtl="0" algn="l">
              <a:spcBef>
                <a:spcPts val="0"/>
              </a:spcBef>
              <a:spcAft>
                <a:spcPts val="0"/>
              </a:spcAft>
              <a:buNone/>
            </a:pPr>
            <a:r>
              <a:t/>
            </a:r>
            <a:endParaRPr sz="600"/>
          </a:p>
          <a:p>
            <a:pPr indent="0" lvl="0" marL="0" rtl="0" algn="l">
              <a:spcBef>
                <a:spcPts val="0"/>
              </a:spcBef>
              <a:spcAft>
                <a:spcPts val="0"/>
              </a:spcAft>
              <a:buNone/>
            </a:pPr>
            <a:r>
              <a:rPr b="1" lang="en-US" sz="600">
                <a:latin typeface="Courier New"/>
                <a:ea typeface="Courier New"/>
                <a:cs typeface="Courier New"/>
                <a:sym typeface="Courier New"/>
              </a:rPr>
              <a:t>Subscription.topics(“Topic1”, “Topic2”, “Topic3”)</a:t>
            </a:r>
            <a:endParaRPr b="1" sz="600">
              <a:latin typeface="Courier New"/>
              <a:ea typeface="Courier New"/>
              <a:cs typeface="Courier New"/>
              <a:sym typeface="Courier New"/>
            </a:endParaRPr>
          </a:p>
          <a:p>
            <a:pPr indent="0" lvl="0" marL="0" rtl="0" algn="l">
              <a:spcBef>
                <a:spcPts val="0"/>
              </a:spcBef>
              <a:spcAft>
                <a:spcPts val="0"/>
              </a:spcAft>
              <a:buNone/>
            </a:pPr>
            <a:r>
              <a:t/>
            </a:r>
            <a:endParaRPr sz="600"/>
          </a:p>
          <a:p>
            <a:pPr indent="0" lvl="0" marL="0" rtl="0" algn="l">
              <a:spcBef>
                <a:spcPts val="0"/>
              </a:spcBef>
              <a:spcAft>
                <a:spcPts val="0"/>
              </a:spcAft>
              <a:buNone/>
            </a:pPr>
            <a:r>
              <a:rPr lang="en-US" sz="600"/>
              <a:t>Kafka Consumer Properties:</a:t>
            </a:r>
            <a:endParaRPr sz="600"/>
          </a:p>
          <a:p>
            <a:pPr indent="0" lvl="0" marL="0" rtl="0" algn="l">
              <a:spcBef>
                <a:spcPts val="0"/>
              </a:spcBef>
              <a:spcAft>
                <a:spcPts val="0"/>
              </a:spcAft>
              <a:buNone/>
            </a:pPr>
            <a:r>
              <a:t/>
            </a:r>
            <a:endParaRPr sz="600"/>
          </a:p>
          <a:p>
            <a:pPr indent="0" lvl="0" marL="0" rtl="0" algn="l">
              <a:spcBef>
                <a:spcPts val="0"/>
              </a:spcBef>
              <a:spcAft>
                <a:spcPts val="0"/>
              </a:spcAft>
              <a:buNone/>
            </a:pPr>
            <a:r>
              <a:rPr b="1" lang="en-US" sz="600">
                <a:latin typeface="Courier New"/>
                <a:ea typeface="Courier New"/>
                <a:cs typeface="Courier New"/>
                <a:sym typeface="Courier New"/>
              </a:rPr>
              <a:t>group.id</a:t>
            </a:r>
            <a:r>
              <a:rPr lang="en-US" sz="600">
                <a:latin typeface="Courier New"/>
                <a:ea typeface="Courier New"/>
                <a:cs typeface="Courier New"/>
                <a:sym typeface="Courier New"/>
              </a:rPr>
              <a:t>: 		 [“my-group”]</a:t>
            </a:r>
            <a:endParaRPr sz="600">
              <a:latin typeface="Courier New"/>
              <a:ea typeface="Courier New"/>
              <a:cs typeface="Courier New"/>
              <a:sym typeface="Courier New"/>
            </a:endParaRPr>
          </a:p>
          <a:p>
            <a:pPr indent="0" lvl="0" marL="0" rtl="0" algn="l">
              <a:spcBef>
                <a:spcPts val="0"/>
              </a:spcBef>
              <a:spcAft>
                <a:spcPts val="0"/>
              </a:spcAft>
              <a:buNone/>
            </a:pPr>
            <a:r>
              <a:rPr lang="en-US" sz="600">
                <a:latin typeface="Courier New"/>
                <a:ea typeface="Courier New"/>
                <a:cs typeface="Courier New"/>
                <a:sym typeface="Courier New"/>
              </a:rPr>
              <a:t>session.timeout.ms: 	 [30000 ms]</a:t>
            </a:r>
            <a:endParaRPr sz="600">
              <a:latin typeface="Courier New"/>
              <a:ea typeface="Courier New"/>
              <a:cs typeface="Courier New"/>
              <a:sym typeface="Courier New"/>
            </a:endParaRPr>
          </a:p>
          <a:p>
            <a:pPr indent="0" lvl="0" marL="0" rtl="0" algn="l">
              <a:spcBef>
                <a:spcPts val="0"/>
              </a:spcBef>
              <a:spcAft>
                <a:spcPts val="0"/>
              </a:spcAft>
              <a:buNone/>
            </a:pPr>
            <a:r>
              <a:rPr lang="en-US" sz="600">
                <a:latin typeface="Courier New"/>
                <a:ea typeface="Courier New"/>
                <a:cs typeface="Courier New"/>
                <a:sym typeface="Courier New"/>
              </a:rPr>
              <a:t>partition.assignment.strategy: [RangeAssignor]</a:t>
            </a:r>
            <a:endParaRPr sz="600">
              <a:latin typeface="Courier New"/>
              <a:ea typeface="Courier New"/>
              <a:cs typeface="Courier New"/>
              <a:sym typeface="Courier New"/>
            </a:endParaRPr>
          </a:p>
          <a:p>
            <a:pPr indent="0" lvl="0" marL="0" rtl="0" algn="l">
              <a:spcBef>
                <a:spcPts val="0"/>
              </a:spcBef>
              <a:spcAft>
                <a:spcPts val="0"/>
              </a:spcAft>
              <a:buNone/>
            </a:pPr>
            <a:r>
              <a:rPr lang="en-US" sz="600">
                <a:latin typeface="Courier New"/>
                <a:ea typeface="Courier New"/>
                <a:cs typeface="Courier New"/>
                <a:sym typeface="Courier New"/>
              </a:rPr>
              <a:t>heartbeat.interval.ms: 	 [3000 ms]</a:t>
            </a:r>
            <a:endParaRPr sz="600">
              <a:latin typeface="Courier New"/>
              <a:ea typeface="Courier New"/>
              <a:cs typeface="Courier New"/>
              <a:sym typeface="Courier New"/>
            </a:endParaRPr>
          </a:p>
        </p:txBody>
      </p:sp>
      <p:sp>
        <p:nvSpPr>
          <p:cNvPr id="487" name="Google Shape;487;p31"/>
          <p:cNvSpPr/>
          <p:nvPr/>
        </p:nvSpPr>
        <p:spPr>
          <a:xfrm>
            <a:off x="2323200" y="1362475"/>
            <a:ext cx="165600" cy="19758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1"/>
          <p:cNvSpPr/>
          <p:nvPr/>
        </p:nvSpPr>
        <p:spPr>
          <a:xfrm>
            <a:off x="6370650" y="3103175"/>
            <a:ext cx="129600" cy="595500"/>
          </a:xfrm>
          <a:prstGeom prst="rightBrace">
            <a:avLst>
              <a:gd fmla="val 8333" name="adj1"/>
              <a:gd fmla="val 50000" name="adj2"/>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9" name="Google Shape;489;p31"/>
          <p:cNvGrpSpPr/>
          <p:nvPr/>
        </p:nvGrpSpPr>
        <p:grpSpPr>
          <a:xfrm>
            <a:off x="2791425" y="1749008"/>
            <a:ext cx="966600" cy="367205"/>
            <a:chOff x="540775" y="3495825"/>
            <a:chExt cx="966600" cy="367205"/>
          </a:xfrm>
        </p:grpSpPr>
        <p:sp>
          <p:nvSpPr>
            <p:cNvPr id="490" name="Google Shape;490;p31"/>
            <p:cNvSpPr/>
            <p:nvPr/>
          </p:nvSpPr>
          <p:spPr>
            <a:xfrm>
              <a:off x="588775" y="3495830"/>
              <a:ext cx="870600" cy="36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91" name="Google Shape;491;p31"/>
            <p:cNvSpPr txBox="1"/>
            <p:nvPr/>
          </p:nvSpPr>
          <p:spPr>
            <a:xfrm>
              <a:off x="540775" y="3495825"/>
              <a:ext cx="9666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
                <a:t>Consumer Group Leader</a:t>
              </a:r>
              <a:endParaRPr sz="600"/>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496" name="Shape 496"/>
        <p:cNvGrpSpPr/>
        <p:nvPr/>
      </p:nvGrpSpPr>
      <p:grpSpPr>
        <a:xfrm>
          <a:off x="0" y="0"/>
          <a:ext cx="0" cy="0"/>
          <a:chOff x="0" y="0"/>
          <a:chExt cx="0" cy="0"/>
        </a:xfrm>
      </p:grpSpPr>
      <p:sp>
        <p:nvSpPr>
          <p:cNvPr id="497" name="Google Shape;497;p32"/>
          <p:cNvSpPr/>
          <p:nvPr/>
        </p:nvSpPr>
        <p:spPr>
          <a:xfrm>
            <a:off x="5065500" y="1082325"/>
            <a:ext cx="1545000" cy="27465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2"/>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Consumer Group Rebalance (1/7)</a:t>
            </a:r>
            <a:endParaRPr/>
          </a:p>
        </p:txBody>
      </p:sp>
      <p:sp>
        <p:nvSpPr>
          <p:cNvPr id="499" name="Google Shape;499;p32"/>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500" name="Google Shape;500;p32"/>
          <p:cNvSpPr/>
          <p:nvPr/>
        </p:nvSpPr>
        <p:spPr>
          <a:xfrm>
            <a:off x="5302925" y="1709550"/>
            <a:ext cx="1041900" cy="13506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2"/>
          <p:cNvSpPr/>
          <p:nvPr/>
        </p:nvSpPr>
        <p:spPr>
          <a:xfrm>
            <a:off x="2523950" y="1082325"/>
            <a:ext cx="1471500" cy="23718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32"/>
          <p:cNvSpPr/>
          <p:nvPr/>
        </p:nvSpPr>
        <p:spPr>
          <a:xfrm>
            <a:off x="2791425" y="1460975"/>
            <a:ext cx="966600" cy="7032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Client A</a:t>
            </a:r>
            <a:endParaRPr sz="1000"/>
          </a:p>
        </p:txBody>
      </p:sp>
      <p:sp>
        <p:nvSpPr>
          <p:cNvPr id="503" name="Google Shape;503;p32"/>
          <p:cNvSpPr/>
          <p:nvPr/>
        </p:nvSpPr>
        <p:spPr>
          <a:xfrm>
            <a:off x="2791425" y="230807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B</a:t>
            </a:r>
            <a:endParaRPr sz="1000"/>
          </a:p>
        </p:txBody>
      </p:sp>
      <p:sp>
        <p:nvSpPr>
          <p:cNvPr id="504" name="Google Shape;504;p32"/>
          <p:cNvSpPr/>
          <p:nvPr/>
        </p:nvSpPr>
        <p:spPr>
          <a:xfrm>
            <a:off x="2791425" y="28747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C</a:t>
            </a:r>
            <a:endParaRPr sz="1000"/>
          </a:p>
        </p:txBody>
      </p:sp>
      <p:cxnSp>
        <p:nvCxnSpPr>
          <p:cNvPr id="505" name="Google Shape;505;p32"/>
          <p:cNvCxnSpPr>
            <a:endCxn id="502" idx="3"/>
          </p:cNvCxnSpPr>
          <p:nvPr/>
        </p:nvCxnSpPr>
        <p:spPr>
          <a:xfrm rot="10800000">
            <a:off x="3758025" y="1812575"/>
            <a:ext cx="1542900" cy="714900"/>
          </a:xfrm>
          <a:prstGeom prst="straightConnector1">
            <a:avLst/>
          </a:prstGeom>
          <a:noFill/>
          <a:ln cap="flat" cmpd="sng" w="9525">
            <a:solidFill>
              <a:schemeClr val="dk2"/>
            </a:solidFill>
            <a:prstDash val="solid"/>
            <a:round/>
            <a:headEnd len="med" w="med" type="none"/>
            <a:tailEnd len="med" w="med" type="triangle"/>
          </a:ln>
        </p:spPr>
      </p:cxnSp>
      <p:cxnSp>
        <p:nvCxnSpPr>
          <p:cNvPr id="506" name="Google Shape;506;p32"/>
          <p:cNvCxnSpPr>
            <a:endCxn id="503" idx="3"/>
          </p:cNvCxnSpPr>
          <p:nvPr/>
        </p:nvCxnSpPr>
        <p:spPr>
          <a:xfrm rot="10800000">
            <a:off x="3758025" y="2519425"/>
            <a:ext cx="1545000" cy="4800"/>
          </a:xfrm>
          <a:prstGeom prst="straightConnector1">
            <a:avLst/>
          </a:prstGeom>
          <a:noFill/>
          <a:ln cap="flat" cmpd="sng" w="9525">
            <a:solidFill>
              <a:schemeClr val="dk2"/>
            </a:solidFill>
            <a:prstDash val="solid"/>
            <a:round/>
            <a:headEnd len="med" w="med" type="none"/>
            <a:tailEnd len="med" w="med" type="triangle"/>
          </a:ln>
        </p:spPr>
      </p:cxnSp>
      <p:cxnSp>
        <p:nvCxnSpPr>
          <p:cNvPr id="507" name="Google Shape;507;p32"/>
          <p:cNvCxnSpPr>
            <a:endCxn id="504" idx="3"/>
          </p:cNvCxnSpPr>
          <p:nvPr/>
        </p:nvCxnSpPr>
        <p:spPr>
          <a:xfrm flipH="1">
            <a:off x="3758025" y="2524450"/>
            <a:ext cx="1545000" cy="561600"/>
          </a:xfrm>
          <a:prstGeom prst="straightConnector1">
            <a:avLst/>
          </a:prstGeom>
          <a:noFill/>
          <a:ln cap="flat" cmpd="sng" w="9525">
            <a:solidFill>
              <a:schemeClr val="dk2"/>
            </a:solidFill>
            <a:prstDash val="solid"/>
            <a:round/>
            <a:headEnd len="med" w="med" type="none"/>
            <a:tailEnd len="med" w="med" type="triangle"/>
          </a:ln>
        </p:spPr>
      </p:cxnSp>
      <p:grpSp>
        <p:nvGrpSpPr>
          <p:cNvPr id="508" name="Google Shape;508;p32"/>
          <p:cNvGrpSpPr/>
          <p:nvPr/>
        </p:nvGrpSpPr>
        <p:grpSpPr>
          <a:xfrm>
            <a:off x="5181089" y="1161800"/>
            <a:ext cx="1171224" cy="515425"/>
            <a:chOff x="4597876" y="2188025"/>
            <a:chExt cx="1171224" cy="515425"/>
          </a:xfrm>
        </p:grpSpPr>
        <p:pic>
          <p:nvPicPr>
            <p:cNvPr id="509" name="Google Shape;509;p32"/>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510" name="Google Shape;510;p32"/>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511" name="Google Shape;511;p32"/>
          <p:cNvSpPr txBox="1"/>
          <p:nvPr/>
        </p:nvSpPr>
        <p:spPr>
          <a:xfrm>
            <a:off x="2483450" y="1036413"/>
            <a:ext cx="15525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Consumer Group</a:t>
            </a:r>
            <a:br>
              <a:rPr lang="en-US"/>
            </a:br>
            <a:endParaRPr/>
          </a:p>
        </p:txBody>
      </p:sp>
      <p:sp>
        <p:nvSpPr>
          <p:cNvPr id="512" name="Google Shape;512;p32"/>
          <p:cNvSpPr txBox="1"/>
          <p:nvPr/>
        </p:nvSpPr>
        <p:spPr>
          <a:xfrm rot="1471825">
            <a:off x="4177096" y="2003500"/>
            <a:ext cx="789785" cy="27333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0,1,2</a:t>
            </a:r>
            <a:endParaRPr sz="600"/>
          </a:p>
        </p:txBody>
      </p:sp>
      <p:sp>
        <p:nvSpPr>
          <p:cNvPr id="513" name="Google Shape;513;p32"/>
          <p:cNvSpPr txBox="1"/>
          <p:nvPr/>
        </p:nvSpPr>
        <p:spPr>
          <a:xfrm>
            <a:off x="4135518" y="2324368"/>
            <a:ext cx="789900" cy="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3,4,5</a:t>
            </a:r>
            <a:endParaRPr sz="600"/>
          </a:p>
        </p:txBody>
      </p:sp>
      <p:sp>
        <p:nvSpPr>
          <p:cNvPr id="514" name="Google Shape;514;p32"/>
          <p:cNvSpPr txBox="1"/>
          <p:nvPr/>
        </p:nvSpPr>
        <p:spPr>
          <a:xfrm rot="-1204787">
            <a:off x="4116190" y="2619203"/>
            <a:ext cx="789915" cy="27342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6,7,8</a:t>
            </a:r>
            <a:endParaRPr sz="600"/>
          </a:p>
        </p:txBody>
      </p:sp>
      <p:sp>
        <p:nvSpPr>
          <p:cNvPr id="515" name="Google Shape;515;p32"/>
          <p:cNvSpPr/>
          <p:nvPr/>
        </p:nvSpPr>
        <p:spPr>
          <a:xfrm>
            <a:off x="5296150" y="314890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Offset Log</a:t>
            </a:r>
            <a:endParaRPr sz="1000"/>
          </a:p>
        </p:txBody>
      </p:sp>
      <p:sp>
        <p:nvSpPr>
          <p:cNvPr id="516" name="Google Shape;516;p32"/>
          <p:cNvSpPr/>
          <p:nvPr/>
        </p:nvSpPr>
        <p:spPr>
          <a:xfrm>
            <a:off x="5637988" y="27475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517" name="Google Shape;517;p32"/>
          <p:cNvSpPr/>
          <p:nvPr/>
        </p:nvSpPr>
        <p:spPr>
          <a:xfrm>
            <a:off x="5400138" y="2480938"/>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518" name="Google Shape;518;p32"/>
          <p:cNvSpPr/>
          <p:nvPr/>
        </p:nvSpPr>
        <p:spPr>
          <a:xfrm>
            <a:off x="5855438" y="24809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519" name="Google Shape;519;p32"/>
          <p:cNvSpPr txBox="1"/>
          <p:nvPr/>
        </p:nvSpPr>
        <p:spPr>
          <a:xfrm>
            <a:off x="5302925" y="1712650"/>
            <a:ext cx="1049400" cy="5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dk1"/>
                </a:solidFill>
              </a:rPr>
              <a:t>Consumer Group Coordinator</a:t>
            </a:r>
            <a:endParaRPr/>
          </a:p>
        </p:txBody>
      </p:sp>
      <p:grpSp>
        <p:nvGrpSpPr>
          <p:cNvPr id="520" name="Google Shape;520;p32"/>
          <p:cNvGrpSpPr/>
          <p:nvPr/>
        </p:nvGrpSpPr>
        <p:grpSpPr>
          <a:xfrm>
            <a:off x="2791425" y="1749008"/>
            <a:ext cx="966600" cy="367205"/>
            <a:chOff x="540775" y="3495825"/>
            <a:chExt cx="966600" cy="367205"/>
          </a:xfrm>
        </p:grpSpPr>
        <p:sp>
          <p:nvSpPr>
            <p:cNvPr id="521" name="Google Shape;521;p32"/>
            <p:cNvSpPr/>
            <p:nvPr/>
          </p:nvSpPr>
          <p:spPr>
            <a:xfrm>
              <a:off x="588775" y="3495830"/>
              <a:ext cx="870600" cy="36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22" name="Google Shape;522;p32"/>
            <p:cNvSpPr txBox="1"/>
            <p:nvPr/>
          </p:nvSpPr>
          <p:spPr>
            <a:xfrm>
              <a:off x="540775" y="3495825"/>
              <a:ext cx="9666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
                <a:t>Consumer Group Leader</a:t>
              </a:r>
              <a:endParaRPr sz="600"/>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27" name="Shape 527"/>
        <p:cNvGrpSpPr/>
        <p:nvPr/>
      </p:nvGrpSpPr>
      <p:grpSpPr>
        <a:xfrm>
          <a:off x="0" y="0"/>
          <a:ext cx="0" cy="0"/>
          <a:chOff x="0" y="0"/>
          <a:chExt cx="0" cy="0"/>
        </a:xfrm>
      </p:grpSpPr>
      <p:sp>
        <p:nvSpPr>
          <p:cNvPr id="528" name="Google Shape;528;p33"/>
          <p:cNvSpPr/>
          <p:nvPr/>
        </p:nvSpPr>
        <p:spPr>
          <a:xfrm>
            <a:off x="5065500" y="1082325"/>
            <a:ext cx="1545000" cy="27465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3"/>
          <p:cNvSpPr/>
          <p:nvPr/>
        </p:nvSpPr>
        <p:spPr>
          <a:xfrm>
            <a:off x="2523950" y="1082325"/>
            <a:ext cx="1471500" cy="29178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3"/>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Consumer Group Rebalance </a:t>
            </a:r>
            <a:r>
              <a:rPr lang="en-US"/>
              <a:t>(2/7)</a:t>
            </a:r>
            <a:endParaRPr/>
          </a:p>
        </p:txBody>
      </p:sp>
      <p:sp>
        <p:nvSpPr>
          <p:cNvPr id="531" name="Google Shape;531;p33"/>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532" name="Google Shape;532;p33"/>
          <p:cNvSpPr/>
          <p:nvPr/>
        </p:nvSpPr>
        <p:spPr>
          <a:xfrm>
            <a:off x="2791425" y="34413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D</a:t>
            </a:r>
            <a:endParaRPr sz="1000"/>
          </a:p>
        </p:txBody>
      </p:sp>
      <p:cxnSp>
        <p:nvCxnSpPr>
          <p:cNvPr id="533" name="Google Shape;533;p33"/>
          <p:cNvCxnSpPr>
            <a:stCxn id="532" idx="3"/>
          </p:cNvCxnSpPr>
          <p:nvPr/>
        </p:nvCxnSpPr>
        <p:spPr>
          <a:xfrm flipH="1" rot="10800000">
            <a:off x="3758025" y="3040975"/>
            <a:ext cx="1558200" cy="611700"/>
          </a:xfrm>
          <a:prstGeom prst="straightConnector1">
            <a:avLst/>
          </a:prstGeom>
          <a:noFill/>
          <a:ln cap="flat" cmpd="sng" w="19050">
            <a:solidFill>
              <a:srgbClr val="0000FF"/>
            </a:solidFill>
            <a:prstDash val="solid"/>
            <a:round/>
            <a:headEnd len="med" w="med" type="none"/>
            <a:tailEnd len="med" w="med" type="triangle"/>
          </a:ln>
        </p:spPr>
      </p:cxnSp>
      <p:cxnSp>
        <p:nvCxnSpPr>
          <p:cNvPr id="534" name="Google Shape;534;p33"/>
          <p:cNvCxnSpPr/>
          <p:nvPr/>
        </p:nvCxnSpPr>
        <p:spPr>
          <a:xfrm flipH="1" rot="10800000">
            <a:off x="4410725" y="3452175"/>
            <a:ext cx="61500" cy="664200"/>
          </a:xfrm>
          <a:prstGeom prst="straightConnector1">
            <a:avLst/>
          </a:prstGeom>
          <a:noFill/>
          <a:ln cap="flat" cmpd="sng" w="9525">
            <a:solidFill>
              <a:schemeClr val="dk2"/>
            </a:solidFill>
            <a:prstDash val="dash"/>
            <a:round/>
            <a:headEnd len="med" w="med" type="none"/>
            <a:tailEnd len="med" w="med" type="triangle"/>
          </a:ln>
        </p:spPr>
      </p:cxnSp>
      <p:sp>
        <p:nvSpPr>
          <p:cNvPr id="535" name="Google Shape;535;p33"/>
          <p:cNvSpPr/>
          <p:nvPr/>
        </p:nvSpPr>
        <p:spPr>
          <a:xfrm>
            <a:off x="5302925" y="1709550"/>
            <a:ext cx="1041900" cy="13506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3"/>
          <p:cNvSpPr/>
          <p:nvPr/>
        </p:nvSpPr>
        <p:spPr>
          <a:xfrm>
            <a:off x="2791425" y="1460975"/>
            <a:ext cx="966600" cy="7032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Client A</a:t>
            </a:r>
            <a:endParaRPr sz="1000"/>
          </a:p>
        </p:txBody>
      </p:sp>
      <p:sp>
        <p:nvSpPr>
          <p:cNvPr id="537" name="Google Shape;537;p33"/>
          <p:cNvSpPr/>
          <p:nvPr/>
        </p:nvSpPr>
        <p:spPr>
          <a:xfrm>
            <a:off x="2791425" y="230807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B</a:t>
            </a:r>
            <a:endParaRPr sz="1000"/>
          </a:p>
        </p:txBody>
      </p:sp>
      <p:sp>
        <p:nvSpPr>
          <p:cNvPr id="538" name="Google Shape;538;p33"/>
          <p:cNvSpPr/>
          <p:nvPr/>
        </p:nvSpPr>
        <p:spPr>
          <a:xfrm>
            <a:off x="2791425" y="28747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C</a:t>
            </a:r>
            <a:endParaRPr sz="1000"/>
          </a:p>
        </p:txBody>
      </p:sp>
      <p:cxnSp>
        <p:nvCxnSpPr>
          <p:cNvPr id="539" name="Google Shape;539;p33"/>
          <p:cNvCxnSpPr>
            <a:endCxn id="536" idx="3"/>
          </p:cNvCxnSpPr>
          <p:nvPr/>
        </p:nvCxnSpPr>
        <p:spPr>
          <a:xfrm rot="10800000">
            <a:off x="3758025" y="1812575"/>
            <a:ext cx="1542900" cy="714900"/>
          </a:xfrm>
          <a:prstGeom prst="straightConnector1">
            <a:avLst/>
          </a:prstGeom>
          <a:noFill/>
          <a:ln cap="flat" cmpd="sng" w="9525">
            <a:solidFill>
              <a:schemeClr val="dk2"/>
            </a:solidFill>
            <a:prstDash val="solid"/>
            <a:round/>
            <a:headEnd len="med" w="med" type="none"/>
            <a:tailEnd len="med" w="med" type="triangle"/>
          </a:ln>
        </p:spPr>
      </p:cxnSp>
      <p:cxnSp>
        <p:nvCxnSpPr>
          <p:cNvPr id="540" name="Google Shape;540;p33"/>
          <p:cNvCxnSpPr>
            <a:endCxn id="537" idx="3"/>
          </p:cNvCxnSpPr>
          <p:nvPr/>
        </p:nvCxnSpPr>
        <p:spPr>
          <a:xfrm rot="10800000">
            <a:off x="3758025" y="2519425"/>
            <a:ext cx="1545000" cy="4800"/>
          </a:xfrm>
          <a:prstGeom prst="straightConnector1">
            <a:avLst/>
          </a:prstGeom>
          <a:noFill/>
          <a:ln cap="flat" cmpd="sng" w="9525">
            <a:solidFill>
              <a:schemeClr val="dk2"/>
            </a:solidFill>
            <a:prstDash val="solid"/>
            <a:round/>
            <a:headEnd len="med" w="med" type="none"/>
            <a:tailEnd len="med" w="med" type="triangle"/>
          </a:ln>
        </p:spPr>
      </p:cxnSp>
      <p:cxnSp>
        <p:nvCxnSpPr>
          <p:cNvPr id="541" name="Google Shape;541;p33"/>
          <p:cNvCxnSpPr>
            <a:endCxn id="538" idx="3"/>
          </p:cNvCxnSpPr>
          <p:nvPr/>
        </p:nvCxnSpPr>
        <p:spPr>
          <a:xfrm flipH="1">
            <a:off x="3758025" y="2524450"/>
            <a:ext cx="1545000" cy="561600"/>
          </a:xfrm>
          <a:prstGeom prst="straightConnector1">
            <a:avLst/>
          </a:prstGeom>
          <a:noFill/>
          <a:ln cap="flat" cmpd="sng" w="9525">
            <a:solidFill>
              <a:schemeClr val="dk2"/>
            </a:solidFill>
            <a:prstDash val="solid"/>
            <a:round/>
            <a:headEnd len="med" w="med" type="none"/>
            <a:tailEnd len="med" w="med" type="triangle"/>
          </a:ln>
        </p:spPr>
      </p:cxnSp>
      <p:grpSp>
        <p:nvGrpSpPr>
          <p:cNvPr id="542" name="Google Shape;542;p33"/>
          <p:cNvGrpSpPr/>
          <p:nvPr/>
        </p:nvGrpSpPr>
        <p:grpSpPr>
          <a:xfrm>
            <a:off x="5181089" y="1161800"/>
            <a:ext cx="1171224" cy="515425"/>
            <a:chOff x="4597876" y="2188025"/>
            <a:chExt cx="1171224" cy="515425"/>
          </a:xfrm>
        </p:grpSpPr>
        <p:pic>
          <p:nvPicPr>
            <p:cNvPr id="543" name="Google Shape;543;p33"/>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544" name="Google Shape;544;p33"/>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545" name="Google Shape;545;p33"/>
          <p:cNvSpPr txBox="1"/>
          <p:nvPr/>
        </p:nvSpPr>
        <p:spPr>
          <a:xfrm>
            <a:off x="2483450" y="1036413"/>
            <a:ext cx="15525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Consumer Group</a:t>
            </a:r>
            <a:br>
              <a:rPr lang="en-US"/>
            </a:br>
            <a:endParaRPr/>
          </a:p>
        </p:txBody>
      </p:sp>
      <p:sp>
        <p:nvSpPr>
          <p:cNvPr id="546" name="Google Shape;546;p33"/>
          <p:cNvSpPr txBox="1"/>
          <p:nvPr/>
        </p:nvSpPr>
        <p:spPr>
          <a:xfrm rot="1471825">
            <a:off x="4177096" y="2003500"/>
            <a:ext cx="789785" cy="27333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0,1,2</a:t>
            </a:r>
            <a:endParaRPr sz="600"/>
          </a:p>
        </p:txBody>
      </p:sp>
      <p:sp>
        <p:nvSpPr>
          <p:cNvPr id="547" name="Google Shape;547;p33"/>
          <p:cNvSpPr txBox="1"/>
          <p:nvPr/>
        </p:nvSpPr>
        <p:spPr>
          <a:xfrm>
            <a:off x="4135518" y="2324368"/>
            <a:ext cx="789900" cy="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3,4,5</a:t>
            </a:r>
            <a:endParaRPr sz="600"/>
          </a:p>
        </p:txBody>
      </p:sp>
      <p:sp>
        <p:nvSpPr>
          <p:cNvPr id="548" name="Google Shape;548;p33"/>
          <p:cNvSpPr txBox="1"/>
          <p:nvPr/>
        </p:nvSpPr>
        <p:spPr>
          <a:xfrm rot="-1204787">
            <a:off x="4116190" y="2619203"/>
            <a:ext cx="789915" cy="27342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6,7,8</a:t>
            </a:r>
            <a:endParaRPr sz="600"/>
          </a:p>
        </p:txBody>
      </p:sp>
      <p:sp>
        <p:nvSpPr>
          <p:cNvPr id="549" name="Google Shape;549;p33"/>
          <p:cNvSpPr/>
          <p:nvPr/>
        </p:nvSpPr>
        <p:spPr>
          <a:xfrm>
            <a:off x="5296150" y="314890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Offset Log</a:t>
            </a:r>
            <a:endParaRPr sz="1000"/>
          </a:p>
        </p:txBody>
      </p:sp>
      <p:sp>
        <p:nvSpPr>
          <p:cNvPr id="550" name="Google Shape;550;p33"/>
          <p:cNvSpPr/>
          <p:nvPr/>
        </p:nvSpPr>
        <p:spPr>
          <a:xfrm>
            <a:off x="5637988" y="27475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551" name="Google Shape;551;p33"/>
          <p:cNvSpPr/>
          <p:nvPr/>
        </p:nvSpPr>
        <p:spPr>
          <a:xfrm>
            <a:off x="5400138" y="2480938"/>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552" name="Google Shape;552;p33"/>
          <p:cNvSpPr/>
          <p:nvPr/>
        </p:nvSpPr>
        <p:spPr>
          <a:xfrm>
            <a:off x="5855438" y="24809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553" name="Google Shape;553;p33"/>
          <p:cNvSpPr txBox="1"/>
          <p:nvPr/>
        </p:nvSpPr>
        <p:spPr>
          <a:xfrm>
            <a:off x="5302925" y="1712650"/>
            <a:ext cx="1049400" cy="5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dk1"/>
                </a:solidFill>
              </a:rPr>
              <a:t>Consumer Group Coordinator</a:t>
            </a:r>
            <a:endParaRPr/>
          </a:p>
        </p:txBody>
      </p:sp>
      <p:grpSp>
        <p:nvGrpSpPr>
          <p:cNvPr id="554" name="Google Shape;554;p33"/>
          <p:cNvGrpSpPr/>
          <p:nvPr/>
        </p:nvGrpSpPr>
        <p:grpSpPr>
          <a:xfrm>
            <a:off x="2791425" y="1749008"/>
            <a:ext cx="966600" cy="367205"/>
            <a:chOff x="540775" y="3495825"/>
            <a:chExt cx="966600" cy="367205"/>
          </a:xfrm>
        </p:grpSpPr>
        <p:sp>
          <p:nvSpPr>
            <p:cNvPr id="555" name="Google Shape;555;p33"/>
            <p:cNvSpPr/>
            <p:nvPr/>
          </p:nvSpPr>
          <p:spPr>
            <a:xfrm>
              <a:off x="588775" y="3495830"/>
              <a:ext cx="870600" cy="36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56" name="Google Shape;556;p33"/>
            <p:cNvSpPr txBox="1"/>
            <p:nvPr/>
          </p:nvSpPr>
          <p:spPr>
            <a:xfrm>
              <a:off x="540775" y="3495825"/>
              <a:ext cx="9666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
                <a:t>Consumer Group Leader</a:t>
              </a:r>
              <a:endParaRPr sz="600"/>
            </a:p>
          </p:txBody>
        </p:sp>
      </p:grpSp>
      <p:sp>
        <p:nvSpPr>
          <p:cNvPr id="557" name="Google Shape;557;p33"/>
          <p:cNvSpPr txBox="1"/>
          <p:nvPr/>
        </p:nvSpPr>
        <p:spPr>
          <a:xfrm>
            <a:off x="3070825" y="4084975"/>
            <a:ext cx="33819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0000FF"/>
                </a:solidFill>
              </a:rPr>
              <a:t>Client D requests to join the consumer group</a:t>
            </a:r>
            <a:endParaRPr sz="1000">
              <a:solidFill>
                <a:srgbClr val="0000FF"/>
              </a:solidFill>
            </a:endParaRPr>
          </a:p>
        </p:txBody>
      </p:sp>
      <p:sp>
        <p:nvSpPr>
          <p:cNvPr id="558" name="Google Shape;558;p33"/>
          <p:cNvSpPr txBox="1"/>
          <p:nvPr/>
        </p:nvSpPr>
        <p:spPr>
          <a:xfrm>
            <a:off x="3070825" y="4084975"/>
            <a:ext cx="3381900" cy="394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US" sz="1000">
                <a:solidFill>
                  <a:srgbClr val="0000FF"/>
                </a:solidFill>
              </a:rPr>
              <a:t>New Client D with same group.id sends a request to join the group to Coordinator</a:t>
            </a:r>
            <a:endParaRPr sz="100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63" name="Shape 563"/>
        <p:cNvGrpSpPr/>
        <p:nvPr/>
      </p:nvGrpSpPr>
      <p:grpSpPr>
        <a:xfrm>
          <a:off x="0" y="0"/>
          <a:ext cx="0" cy="0"/>
          <a:chOff x="0" y="0"/>
          <a:chExt cx="0" cy="0"/>
        </a:xfrm>
      </p:grpSpPr>
      <p:sp>
        <p:nvSpPr>
          <p:cNvPr id="564" name="Google Shape;564;p34"/>
          <p:cNvSpPr/>
          <p:nvPr/>
        </p:nvSpPr>
        <p:spPr>
          <a:xfrm>
            <a:off x="5065500" y="1082325"/>
            <a:ext cx="1545000" cy="27465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4"/>
          <p:cNvSpPr/>
          <p:nvPr/>
        </p:nvSpPr>
        <p:spPr>
          <a:xfrm>
            <a:off x="2523950" y="1082325"/>
            <a:ext cx="1471500" cy="29178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4"/>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Consumer Group Rebalance </a:t>
            </a:r>
            <a:r>
              <a:rPr lang="en-US"/>
              <a:t>(3/7)</a:t>
            </a:r>
            <a:endParaRPr/>
          </a:p>
        </p:txBody>
      </p:sp>
      <p:sp>
        <p:nvSpPr>
          <p:cNvPr id="567" name="Google Shape;567;p34"/>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568" name="Google Shape;568;p34"/>
          <p:cNvSpPr/>
          <p:nvPr/>
        </p:nvSpPr>
        <p:spPr>
          <a:xfrm>
            <a:off x="2791425" y="34413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D</a:t>
            </a:r>
            <a:endParaRPr sz="1000"/>
          </a:p>
        </p:txBody>
      </p:sp>
      <p:sp>
        <p:nvSpPr>
          <p:cNvPr id="569" name="Google Shape;569;p34"/>
          <p:cNvSpPr/>
          <p:nvPr/>
        </p:nvSpPr>
        <p:spPr>
          <a:xfrm>
            <a:off x="5302925" y="1709550"/>
            <a:ext cx="1041900" cy="13506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4"/>
          <p:cNvSpPr/>
          <p:nvPr/>
        </p:nvSpPr>
        <p:spPr>
          <a:xfrm>
            <a:off x="2791425" y="1460975"/>
            <a:ext cx="966600" cy="7032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Client A</a:t>
            </a:r>
            <a:endParaRPr sz="1000"/>
          </a:p>
        </p:txBody>
      </p:sp>
      <p:sp>
        <p:nvSpPr>
          <p:cNvPr id="571" name="Google Shape;571;p34"/>
          <p:cNvSpPr/>
          <p:nvPr/>
        </p:nvSpPr>
        <p:spPr>
          <a:xfrm>
            <a:off x="2791425" y="230807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B</a:t>
            </a:r>
            <a:endParaRPr sz="1000"/>
          </a:p>
        </p:txBody>
      </p:sp>
      <p:sp>
        <p:nvSpPr>
          <p:cNvPr id="572" name="Google Shape;572;p34"/>
          <p:cNvSpPr/>
          <p:nvPr/>
        </p:nvSpPr>
        <p:spPr>
          <a:xfrm>
            <a:off x="2791425" y="28747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C</a:t>
            </a:r>
            <a:endParaRPr sz="1000"/>
          </a:p>
        </p:txBody>
      </p:sp>
      <p:cxnSp>
        <p:nvCxnSpPr>
          <p:cNvPr id="573" name="Google Shape;573;p34"/>
          <p:cNvCxnSpPr>
            <a:endCxn id="570" idx="3"/>
          </p:cNvCxnSpPr>
          <p:nvPr/>
        </p:nvCxnSpPr>
        <p:spPr>
          <a:xfrm rot="10800000">
            <a:off x="3758025" y="1812575"/>
            <a:ext cx="1542900" cy="714900"/>
          </a:xfrm>
          <a:prstGeom prst="straightConnector1">
            <a:avLst/>
          </a:prstGeom>
          <a:noFill/>
          <a:ln cap="flat" cmpd="sng" w="9525">
            <a:solidFill>
              <a:schemeClr val="dk2"/>
            </a:solidFill>
            <a:prstDash val="solid"/>
            <a:round/>
            <a:headEnd len="med" w="med" type="none"/>
            <a:tailEnd len="med" w="med" type="triangle"/>
          </a:ln>
        </p:spPr>
      </p:cxnSp>
      <p:cxnSp>
        <p:nvCxnSpPr>
          <p:cNvPr id="574" name="Google Shape;574;p34"/>
          <p:cNvCxnSpPr>
            <a:endCxn id="571" idx="3"/>
          </p:cNvCxnSpPr>
          <p:nvPr/>
        </p:nvCxnSpPr>
        <p:spPr>
          <a:xfrm rot="10800000">
            <a:off x="3758025" y="2519425"/>
            <a:ext cx="1545000" cy="4800"/>
          </a:xfrm>
          <a:prstGeom prst="straightConnector1">
            <a:avLst/>
          </a:prstGeom>
          <a:noFill/>
          <a:ln cap="flat" cmpd="sng" w="9525">
            <a:solidFill>
              <a:schemeClr val="dk2"/>
            </a:solidFill>
            <a:prstDash val="solid"/>
            <a:round/>
            <a:headEnd len="med" w="med" type="none"/>
            <a:tailEnd len="med" w="med" type="triangle"/>
          </a:ln>
        </p:spPr>
      </p:cxnSp>
      <p:cxnSp>
        <p:nvCxnSpPr>
          <p:cNvPr id="575" name="Google Shape;575;p34"/>
          <p:cNvCxnSpPr>
            <a:endCxn id="572" idx="3"/>
          </p:cNvCxnSpPr>
          <p:nvPr/>
        </p:nvCxnSpPr>
        <p:spPr>
          <a:xfrm flipH="1">
            <a:off x="3758025" y="2524450"/>
            <a:ext cx="1545000" cy="561600"/>
          </a:xfrm>
          <a:prstGeom prst="straightConnector1">
            <a:avLst/>
          </a:prstGeom>
          <a:noFill/>
          <a:ln cap="flat" cmpd="sng" w="9525">
            <a:solidFill>
              <a:schemeClr val="dk2"/>
            </a:solidFill>
            <a:prstDash val="solid"/>
            <a:round/>
            <a:headEnd len="med" w="med" type="none"/>
            <a:tailEnd len="med" w="med" type="triangle"/>
          </a:ln>
        </p:spPr>
      </p:cxnSp>
      <p:grpSp>
        <p:nvGrpSpPr>
          <p:cNvPr id="576" name="Google Shape;576;p34"/>
          <p:cNvGrpSpPr/>
          <p:nvPr/>
        </p:nvGrpSpPr>
        <p:grpSpPr>
          <a:xfrm>
            <a:off x="5181089" y="1161800"/>
            <a:ext cx="1171224" cy="515425"/>
            <a:chOff x="4597876" y="2188025"/>
            <a:chExt cx="1171224" cy="515425"/>
          </a:xfrm>
        </p:grpSpPr>
        <p:pic>
          <p:nvPicPr>
            <p:cNvPr id="577" name="Google Shape;577;p34"/>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578" name="Google Shape;578;p34"/>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579" name="Google Shape;579;p34"/>
          <p:cNvSpPr txBox="1"/>
          <p:nvPr/>
        </p:nvSpPr>
        <p:spPr>
          <a:xfrm>
            <a:off x="2483450" y="1036413"/>
            <a:ext cx="15525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Consumer Group</a:t>
            </a:r>
            <a:br>
              <a:rPr lang="en-US"/>
            </a:br>
            <a:endParaRPr/>
          </a:p>
        </p:txBody>
      </p:sp>
      <p:sp>
        <p:nvSpPr>
          <p:cNvPr id="580" name="Google Shape;580;p34"/>
          <p:cNvSpPr txBox="1"/>
          <p:nvPr/>
        </p:nvSpPr>
        <p:spPr>
          <a:xfrm rot="1471825">
            <a:off x="4177096" y="2003500"/>
            <a:ext cx="789785" cy="27333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0,1,2</a:t>
            </a:r>
            <a:endParaRPr sz="600"/>
          </a:p>
        </p:txBody>
      </p:sp>
      <p:sp>
        <p:nvSpPr>
          <p:cNvPr id="581" name="Google Shape;581;p34"/>
          <p:cNvSpPr txBox="1"/>
          <p:nvPr/>
        </p:nvSpPr>
        <p:spPr>
          <a:xfrm>
            <a:off x="4135518" y="2324368"/>
            <a:ext cx="789900" cy="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3,4,5</a:t>
            </a:r>
            <a:endParaRPr sz="600"/>
          </a:p>
        </p:txBody>
      </p:sp>
      <p:sp>
        <p:nvSpPr>
          <p:cNvPr id="582" name="Google Shape;582;p34"/>
          <p:cNvSpPr txBox="1"/>
          <p:nvPr/>
        </p:nvSpPr>
        <p:spPr>
          <a:xfrm rot="-1204787">
            <a:off x="4116190" y="2619203"/>
            <a:ext cx="789915" cy="27342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6,7,8</a:t>
            </a:r>
            <a:endParaRPr sz="600"/>
          </a:p>
        </p:txBody>
      </p:sp>
      <p:sp>
        <p:nvSpPr>
          <p:cNvPr id="583" name="Google Shape;583;p34"/>
          <p:cNvSpPr/>
          <p:nvPr/>
        </p:nvSpPr>
        <p:spPr>
          <a:xfrm>
            <a:off x="5296150" y="314890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Offset Log</a:t>
            </a:r>
            <a:endParaRPr sz="1000"/>
          </a:p>
        </p:txBody>
      </p:sp>
      <p:sp>
        <p:nvSpPr>
          <p:cNvPr id="584" name="Google Shape;584;p34"/>
          <p:cNvSpPr/>
          <p:nvPr/>
        </p:nvSpPr>
        <p:spPr>
          <a:xfrm>
            <a:off x="5637988" y="27475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585" name="Google Shape;585;p34"/>
          <p:cNvSpPr/>
          <p:nvPr/>
        </p:nvSpPr>
        <p:spPr>
          <a:xfrm>
            <a:off x="5400138" y="2480938"/>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586" name="Google Shape;586;p34"/>
          <p:cNvSpPr/>
          <p:nvPr/>
        </p:nvSpPr>
        <p:spPr>
          <a:xfrm>
            <a:off x="5855438" y="24809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587" name="Google Shape;587;p34"/>
          <p:cNvSpPr txBox="1"/>
          <p:nvPr/>
        </p:nvSpPr>
        <p:spPr>
          <a:xfrm>
            <a:off x="5302925" y="1712650"/>
            <a:ext cx="1049400" cy="5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dk1"/>
                </a:solidFill>
              </a:rPr>
              <a:t>Consumer Group Coordinator</a:t>
            </a:r>
            <a:endParaRPr/>
          </a:p>
        </p:txBody>
      </p:sp>
      <p:grpSp>
        <p:nvGrpSpPr>
          <p:cNvPr id="588" name="Google Shape;588;p34"/>
          <p:cNvGrpSpPr/>
          <p:nvPr/>
        </p:nvGrpSpPr>
        <p:grpSpPr>
          <a:xfrm>
            <a:off x="2791425" y="1749008"/>
            <a:ext cx="966600" cy="367205"/>
            <a:chOff x="540775" y="3495825"/>
            <a:chExt cx="966600" cy="367205"/>
          </a:xfrm>
        </p:grpSpPr>
        <p:sp>
          <p:nvSpPr>
            <p:cNvPr id="589" name="Google Shape;589;p34"/>
            <p:cNvSpPr/>
            <p:nvPr/>
          </p:nvSpPr>
          <p:spPr>
            <a:xfrm>
              <a:off x="588775" y="3495830"/>
              <a:ext cx="870600" cy="36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0" name="Google Shape;590;p34"/>
            <p:cNvSpPr txBox="1"/>
            <p:nvPr/>
          </p:nvSpPr>
          <p:spPr>
            <a:xfrm>
              <a:off x="540775" y="3495825"/>
              <a:ext cx="9666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
                <a:t>Consumer Group Leader</a:t>
              </a:r>
              <a:endParaRPr sz="600"/>
            </a:p>
          </p:txBody>
        </p:sp>
      </p:grpSp>
      <p:cxnSp>
        <p:nvCxnSpPr>
          <p:cNvPr id="591" name="Google Shape;591;p34"/>
          <p:cNvCxnSpPr/>
          <p:nvPr/>
        </p:nvCxnSpPr>
        <p:spPr>
          <a:xfrm rot="10800000">
            <a:off x="3710875" y="1920200"/>
            <a:ext cx="1602900" cy="0"/>
          </a:xfrm>
          <a:prstGeom prst="straightConnector1">
            <a:avLst/>
          </a:prstGeom>
          <a:noFill/>
          <a:ln cap="flat" cmpd="sng" w="19050">
            <a:solidFill>
              <a:srgbClr val="0000FF"/>
            </a:solidFill>
            <a:prstDash val="solid"/>
            <a:round/>
            <a:headEnd len="med" w="med" type="none"/>
            <a:tailEnd len="med" w="med" type="triangle"/>
          </a:ln>
        </p:spPr>
      </p:cxnSp>
      <p:cxnSp>
        <p:nvCxnSpPr>
          <p:cNvPr id="592" name="Google Shape;592;p34"/>
          <p:cNvCxnSpPr/>
          <p:nvPr/>
        </p:nvCxnSpPr>
        <p:spPr>
          <a:xfrm flipH="1">
            <a:off x="4532950" y="933775"/>
            <a:ext cx="475500" cy="921600"/>
          </a:xfrm>
          <a:prstGeom prst="straightConnector1">
            <a:avLst/>
          </a:prstGeom>
          <a:noFill/>
          <a:ln cap="flat" cmpd="sng" w="9525">
            <a:solidFill>
              <a:schemeClr val="dk2"/>
            </a:solidFill>
            <a:prstDash val="dash"/>
            <a:round/>
            <a:headEnd len="med" w="med" type="none"/>
            <a:tailEnd len="med" w="med" type="triangle"/>
          </a:ln>
        </p:spPr>
      </p:cxnSp>
      <p:sp>
        <p:nvSpPr>
          <p:cNvPr id="593" name="Google Shape;593;p34"/>
          <p:cNvSpPr txBox="1"/>
          <p:nvPr/>
        </p:nvSpPr>
        <p:spPr>
          <a:xfrm>
            <a:off x="4987962" y="631962"/>
            <a:ext cx="33819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0000FF"/>
                </a:solidFill>
              </a:rPr>
              <a:t>Consumer group coordinator requests group leader to calculate new Client:partition assignments.</a:t>
            </a:r>
            <a:endParaRPr sz="1000">
              <a:solidFill>
                <a:srgbClr val="0000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598" name="Shape 598"/>
        <p:cNvGrpSpPr/>
        <p:nvPr/>
      </p:nvGrpSpPr>
      <p:grpSpPr>
        <a:xfrm>
          <a:off x="0" y="0"/>
          <a:ext cx="0" cy="0"/>
          <a:chOff x="0" y="0"/>
          <a:chExt cx="0" cy="0"/>
        </a:xfrm>
      </p:grpSpPr>
      <p:sp>
        <p:nvSpPr>
          <p:cNvPr id="599" name="Google Shape;599;p35"/>
          <p:cNvSpPr/>
          <p:nvPr/>
        </p:nvSpPr>
        <p:spPr>
          <a:xfrm>
            <a:off x="5065500" y="1082325"/>
            <a:ext cx="1545000" cy="27465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5"/>
          <p:cNvSpPr/>
          <p:nvPr/>
        </p:nvSpPr>
        <p:spPr>
          <a:xfrm>
            <a:off x="2523950" y="1082325"/>
            <a:ext cx="1471500" cy="29178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5"/>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Consumer Group Rebalance </a:t>
            </a:r>
            <a:r>
              <a:rPr lang="en-US"/>
              <a:t>(4/7)</a:t>
            </a:r>
            <a:endParaRPr b="0"/>
          </a:p>
        </p:txBody>
      </p:sp>
      <p:sp>
        <p:nvSpPr>
          <p:cNvPr id="602" name="Google Shape;602;p35"/>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603" name="Google Shape;603;p35"/>
          <p:cNvSpPr/>
          <p:nvPr/>
        </p:nvSpPr>
        <p:spPr>
          <a:xfrm>
            <a:off x="2791425" y="34413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D</a:t>
            </a:r>
            <a:endParaRPr sz="1000"/>
          </a:p>
        </p:txBody>
      </p:sp>
      <p:sp>
        <p:nvSpPr>
          <p:cNvPr id="604" name="Google Shape;604;p35"/>
          <p:cNvSpPr/>
          <p:nvPr/>
        </p:nvSpPr>
        <p:spPr>
          <a:xfrm>
            <a:off x="5302925" y="1709550"/>
            <a:ext cx="1041900" cy="13506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5"/>
          <p:cNvSpPr/>
          <p:nvPr/>
        </p:nvSpPr>
        <p:spPr>
          <a:xfrm>
            <a:off x="2791425" y="1460975"/>
            <a:ext cx="966600" cy="7032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Client A</a:t>
            </a:r>
            <a:endParaRPr sz="1000"/>
          </a:p>
        </p:txBody>
      </p:sp>
      <p:sp>
        <p:nvSpPr>
          <p:cNvPr id="606" name="Google Shape;606;p35"/>
          <p:cNvSpPr/>
          <p:nvPr/>
        </p:nvSpPr>
        <p:spPr>
          <a:xfrm>
            <a:off x="2791425" y="230807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B</a:t>
            </a:r>
            <a:endParaRPr sz="1000"/>
          </a:p>
        </p:txBody>
      </p:sp>
      <p:sp>
        <p:nvSpPr>
          <p:cNvPr id="607" name="Google Shape;607;p35"/>
          <p:cNvSpPr/>
          <p:nvPr/>
        </p:nvSpPr>
        <p:spPr>
          <a:xfrm>
            <a:off x="2791425" y="28747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C</a:t>
            </a:r>
            <a:endParaRPr sz="1000"/>
          </a:p>
        </p:txBody>
      </p:sp>
      <p:cxnSp>
        <p:nvCxnSpPr>
          <p:cNvPr id="608" name="Google Shape;608;p35"/>
          <p:cNvCxnSpPr>
            <a:endCxn id="605" idx="3"/>
          </p:cNvCxnSpPr>
          <p:nvPr/>
        </p:nvCxnSpPr>
        <p:spPr>
          <a:xfrm rot="10800000">
            <a:off x="3758025" y="1812575"/>
            <a:ext cx="1542900" cy="714900"/>
          </a:xfrm>
          <a:prstGeom prst="straightConnector1">
            <a:avLst/>
          </a:prstGeom>
          <a:noFill/>
          <a:ln cap="flat" cmpd="sng" w="9525">
            <a:solidFill>
              <a:schemeClr val="dk2"/>
            </a:solidFill>
            <a:prstDash val="solid"/>
            <a:round/>
            <a:headEnd len="med" w="med" type="none"/>
            <a:tailEnd len="med" w="med" type="triangle"/>
          </a:ln>
        </p:spPr>
      </p:cxnSp>
      <p:cxnSp>
        <p:nvCxnSpPr>
          <p:cNvPr id="609" name="Google Shape;609;p35"/>
          <p:cNvCxnSpPr>
            <a:endCxn id="606" idx="3"/>
          </p:cNvCxnSpPr>
          <p:nvPr/>
        </p:nvCxnSpPr>
        <p:spPr>
          <a:xfrm rot="10800000">
            <a:off x="3758025" y="2519425"/>
            <a:ext cx="1545000" cy="4800"/>
          </a:xfrm>
          <a:prstGeom prst="straightConnector1">
            <a:avLst/>
          </a:prstGeom>
          <a:noFill/>
          <a:ln cap="flat" cmpd="sng" w="9525">
            <a:solidFill>
              <a:schemeClr val="dk2"/>
            </a:solidFill>
            <a:prstDash val="solid"/>
            <a:round/>
            <a:headEnd len="med" w="med" type="none"/>
            <a:tailEnd len="med" w="med" type="triangle"/>
          </a:ln>
        </p:spPr>
      </p:cxnSp>
      <p:cxnSp>
        <p:nvCxnSpPr>
          <p:cNvPr id="610" name="Google Shape;610;p35"/>
          <p:cNvCxnSpPr>
            <a:endCxn id="607" idx="3"/>
          </p:cNvCxnSpPr>
          <p:nvPr/>
        </p:nvCxnSpPr>
        <p:spPr>
          <a:xfrm flipH="1">
            <a:off x="3758025" y="2524450"/>
            <a:ext cx="1545000" cy="561600"/>
          </a:xfrm>
          <a:prstGeom prst="straightConnector1">
            <a:avLst/>
          </a:prstGeom>
          <a:noFill/>
          <a:ln cap="flat" cmpd="sng" w="9525">
            <a:solidFill>
              <a:schemeClr val="dk2"/>
            </a:solidFill>
            <a:prstDash val="solid"/>
            <a:round/>
            <a:headEnd len="med" w="med" type="none"/>
            <a:tailEnd len="med" w="med" type="triangle"/>
          </a:ln>
        </p:spPr>
      </p:cxnSp>
      <p:grpSp>
        <p:nvGrpSpPr>
          <p:cNvPr id="611" name="Google Shape;611;p35"/>
          <p:cNvGrpSpPr/>
          <p:nvPr/>
        </p:nvGrpSpPr>
        <p:grpSpPr>
          <a:xfrm>
            <a:off x="5181089" y="1161800"/>
            <a:ext cx="1171224" cy="515425"/>
            <a:chOff x="4597876" y="2188025"/>
            <a:chExt cx="1171224" cy="515425"/>
          </a:xfrm>
        </p:grpSpPr>
        <p:pic>
          <p:nvPicPr>
            <p:cNvPr id="612" name="Google Shape;612;p35"/>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613" name="Google Shape;613;p35"/>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614" name="Google Shape;614;p35"/>
          <p:cNvSpPr txBox="1"/>
          <p:nvPr/>
        </p:nvSpPr>
        <p:spPr>
          <a:xfrm>
            <a:off x="2483450" y="1036413"/>
            <a:ext cx="15525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Consumer Group</a:t>
            </a:r>
            <a:br>
              <a:rPr lang="en-US"/>
            </a:br>
            <a:endParaRPr/>
          </a:p>
        </p:txBody>
      </p:sp>
      <p:sp>
        <p:nvSpPr>
          <p:cNvPr id="615" name="Google Shape;615;p35"/>
          <p:cNvSpPr txBox="1"/>
          <p:nvPr/>
        </p:nvSpPr>
        <p:spPr>
          <a:xfrm rot="1471825">
            <a:off x="4177096" y="2003500"/>
            <a:ext cx="789785" cy="27333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0,1,2</a:t>
            </a:r>
            <a:endParaRPr sz="600"/>
          </a:p>
        </p:txBody>
      </p:sp>
      <p:sp>
        <p:nvSpPr>
          <p:cNvPr id="616" name="Google Shape;616;p35"/>
          <p:cNvSpPr txBox="1"/>
          <p:nvPr/>
        </p:nvSpPr>
        <p:spPr>
          <a:xfrm>
            <a:off x="4135518" y="2324368"/>
            <a:ext cx="789900" cy="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3,4,5</a:t>
            </a:r>
            <a:endParaRPr sz="600"/>
          </a:p>
        </p:txBody>
      </p:sp>
      <p:sp>
        <p:nvSpPr>
          <p:cNvPr id="617" name="Google Shape;617;p35"/>
          <p:cNvSpPr txBox="1"/>
          <p:nvPr/>
        </p:nvSpPr>
        <p:spPr>
          <a:xfrm rot="-1204787">
            <a:off x="4116190" y="2619203"/>
            <a:ext cx="789915" cy="27342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6,7,8</a:t>
            </a:r>
            <a:endParaRPr sz="600"/>
          </a:p>
        </p:txBody>
      </p:sp>
      <p:sp>
        <p:nvSpPr>
          <p:cNvPr id="618" name="Google Shape;618;p35"/>
          <p:cNvSpPr/>
          <p:nvPr/>
        </p:nvSpPr>
        <p:spPr>
          <a:xfrm>
            <a:off x="5296150" y="314890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Offset Log</a:t>
            </a:r>
            <a:endParaRPr sz="1000"/>
          </a:p>
        </p:txBody>
      </p:sp>
      <p:sp>
        <p:nvSpPr>
          <p:cNvPr id="619" name="Google Shape;619;p35"/>
          <p:cNvSpPr/>
          <p:nvPr/>
        </p:nvSpPr>
        <p:spPr>
          <a:xfrm>
            <a:off x="5637988" y="27475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620" name="Google Shape;620;p35"/>
          <p:cNvSpPr/>
          <p:nvPr/>
        </p:nvSpPr>
        <p:spPr>
          <a:xfrm>
            <a:off x="5400138" y="2480938"/>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621" name="Google Shape;621;p35"/>
          <p:cNvSpPr/>
          <p:nvPr/>
        </p:nvSpPr>
        <p:spPr>
          <a:xfrm>
            <a:off x="5855438" y="24809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622" name="Google Shape;622;p35"/>
          <p:cNvSpPr txBox="1"/>
          <p:nvPr/>
        </p:nvSpPr>
        <p:spPr>
          <a:xfrm>
            <a:off x="5302925" y="1712650"/>
            <a:ext cx="1049400" cy="5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dk1"/>
                </a:solidFill>
              </a:rPr>
              <a:t>Consumer Group Coordinator</a:t>
            </a:r>
            <a:endParaRPr/>
          </a:p>
        </p:txBody>
      </p:sp>
      <p:grpSp>
        <p:nvGrpSpPr>
          <p:cNvPr id="623" name="Google Shape;623;p35"/>
          <p:cNvGrpSpPr/>
          <p:nvPr/>
        </p:nvGrpSpPr>
        <p:grpSpPr>
          <a:xfrm>
            <a:off x="2791425" y="1749008"/>
            <a:ext cx="966600" cy="367205"/>
            <a:chOff x="540775" y="3495825"/>
            <a:chExt cx="966600" cy="367205"/>
          </a:xfrm>
        </p:grpSpPr>
        <p:sp>
          <p:nvSpPr>
            <p:cNvPr id="624" name="Google Shape;624;p35"/>
            <p:cNvSpPr/>
            <p:nvPr/>
          </p:nvSpPr>
          <p:spPr>
            <a:xfrm>
              <a:off x="588775" y="3495830"/>
              <a:ext cx="870600" cy="36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25" name="Google Shape;625;p35"/>
            <p:cNvSpPr txBox="1"/>
            <p:nvPr/>
          </p:nvSpPr>
          <p:spPr>
            <a:xfrm>
              <a:off x="540775" y="3495825"/>
              <a:ext cx="9666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
                <a:t>Consumer Group Leader</a:t>
              </a:r>
              <a:endParaRPr sz="600"/>
            </a:p>
          </p:txBody>
        </p:sp>
      </p:grpSp>
      <p:cxnSp>
        <p:nvCxnSpPr>
          <p:cNvPr id="626" name="Google Shape;626;p35"/>
          <p:cNvCxnSpPr/>
          <p:nvPr/>
        </p:nvCxnSpPr>
        <p:spPr>
          <a:xfrm flipH="1">
            <a:off x="4532950" y="933775"/>
            <a:ext cx="475500" cy="921600"/>
          </a:xfrm>
          <a:prstGeom prst="straightConnector1">
            <a:avLst/>
          </a:prstGeom>
          <a:noFill/>
          <a:ln cap="flat" cmpd="sng" w="9525">
            <a:solidFill>
              <a:schemeClr val="dk2"/>
            </a:solidFill>
            <a:prstDash val="dash"/>
            <a:round/>
            <a:headEnd len="med" w="med" type="none"/>
            <a:tailEnd len="med" w="med" type="triangle"/>
          </a:ln>
        </p:spPr>
      </p:cxnSp>
      <p:cxnSp>
        <p:nvCxnSpPr>
          <p:cNvPr id="627" name="Google Shape;627;p35"/>
          <p:cNvCxnSpPr/>
          <p:nvPr/>
        </p:nvCxnSpPr>
        <p:spPr>
          <a:xfrm>
            <a:off x="3721550" y="1895986"/>
            <a:ext cx="1579200" cy="0"/>
          </a:xfrm>
          <a:prstGeom prst="straightConnector1">
            <a:avLst/>
          </a:prstGeom>
          <a:noFill/>
          <a:ln cap="flat" cmpd="sng" w="19050">
            <a:solidFill>
              <a:srgbClr val="0000FF"/>
            </a:solidFill>
            <a:prstDash val="solid"/>
            <a:round/>
            <a:headEnd len="med" w="med" type="none"/>
            <a:tailEnd len="med" w="med" type="triangle"/>
          </a:ln>
        </p:spPr>
      </p:cxnSp>
      <p:sp>
        <p:nvSpPr>
          <p:cNvPr id="628" name="Google Shape;628;p35"/>
          <p:cNvSpPr txBox="1"/>
          <p:nvPr/>
        </p:nvSpPr>
        <p:spPr>
          <a:xfrm>
            <a:off x="4987950" y="619875"/>
            <a:ext cx="33819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0000FF"/>
                </a:solidFill>
              </a:rPr>
              <a:t>Consumer group leader sends new Client:Partition assignment to group coordinator.</a:t>
            </a:r>
            <a:endParaRPr sz="1000">
              <a:solidFill>
                <a:srgbClr val="0000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633" name="Shape 633"/>
        <p:cNvGrpSpPr/>
        <p:nvPr/>
      </p:nvGrpSpPr>
      <p:grpSpPr>
        <a:xfrm>
          <a:off x="0" y="0"/>
          <a:ext cx="0" cy="0"/>
          <a:chOff x="0" y="0"/>
          <a:chExt cx="0" cy="0"/>
        </a:xfrm>
      </p:grpSpPr>
      <p:sp>
        <p:nvSpPr>
          <p:cNvPr id="634" name="Google Shape;634;p36"/>
          <p:cNvSpPr/>
          <p:nvPr/>
        </p:nvSpPr>
        <p:spPr>
          <a:xfrm>
            <a:off x="5065500" y="1082325"/>
            <a:ext cx="1545000" cy="27465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6"/>
          <p:cNvSpPr/>
          <p:nvPr/>
        </p:nvSpPr>
        <p:spPr>
          <a:xfrm>
            <a:off x="2523950" y="1082325"/>
            <a:ext cx="1471500" cy="29178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6"/>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Consumer Group Rebalance </a:t>
            </a:r>
            <a:r>
              <a:rPr lang="en-US"/>
              <a:t>(5/7)</a:t>
            </a:r>
            <a:endParaRPr/>
          </a:p>
        </p:txBody>
      </p:sp>
      <p:sp>
        <p:nvSpPr>
          <p:cNvPr id="637" name="Google Shape;637;p36"/>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638" name="Google Shape;638;p36"/>
          <p:cNvSpPr/>
          <p:nvPr/>
        </p:nvSpPr>
        <p:spPr>
          <a:xfrm>
            <a:off x="2791425" y="34413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D</a:t>
            </a:r>
            <a:endParaRPr sz="1000"/>
          </a:p>
        </p:txBody>
      </p:sp>
      <p:sp>
        <p:nvSpPr>
          <p:cNvPr id="639" name="Google Shape;639;p36"/>
          <p:cNvSpPr/>
          <p:nvPr/>
        </p:nvSpPr>
        <p:spPr>
          <a:xfrm>
            <a:off x="5302925" y="1709550"/>
            <a:ext cx="1041900" cy="13506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6"/>
          <p:cNvSpPr/>
          <p:nvPr/>
        </p:nvSpPr>
        <p:spPr>
          <a:xfrm>
            <a:off x="2791425" y="1460975"/>
            <a:ext cx="966600" cy="7032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Client A</a:t>
            </a:r>
            <a:endParaRPr sz="1000"/>
          </a:p>
        </p:txBody>
      </p:sp>
      <p:sp>
        <p:nvSpPr>
          <p:cNvPr id="641" name="Google Shape;641;p36"/>
          <p:cNvSpPr/>
          <p:nvPr/>
        </p:nvSpPr>
        <p:spPr>
          <a:xfrm>
            <a:off x="2791425" y="230807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B</a:t>
            </a:r>
            <a:endParaRPr sz="1000"/>
          </a:p>
        </p:txBody>
      </p:sp>
      <p:sp>
        <p:nvSpPr>
          <p:cNvPr id="642" name="Google Shape;642;p36"/>
          <p:cNvSpPr/>
          <p:nvPr/>
        </p:nvSpPr>
        <p:spPr>
          <a:xfrm>
            <a:off x="2791425" y="28747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C</a:t>
            </a:r>
            <a:endParaRPr sz="1000"/>
          </a:p>
        </p:txBody>
      </p:sp>
      <p:grpSp>
        <p:nvGrpSpPr>
          <p:cNvPr id="643" name="Google Shape;643;p36"/>
          <p:cNvGrpSpPr/>
          <p:nvPr/>
        </p:nvGrpSpPr>
        <p:grpSpPr>
          <a:xfrm>
            <a:off x="5181089" y="1161800"/>
            <a:ext cx="1171224" cy="515425"/>
            <a:chOff x="4597876" y="2188025"/>
            <a:chExt cx="1171224" cy="515425"/>
          </a:xfrm>
        </p:grpSpPr>
        <p:pic>
          <p:nvPicPr>
            <p:cNvPr id="644" name="Google Shape;644;p36"/>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645" name="Google Shape;645;p36"/>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646" name="Google Shape;646;p36"/>
          <p:cNvSpPr txBox="1"/>
          <p:nvPr/>
        </p:nvSpPr>
        <p:spPr>
          <a:xfrm>
            <a:off x="2483450" y="1036413"/>
            <a:ext cx="15525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Consumer Group</a:t>
            </a:r>
            <a:br>
              <a:rPr lang="en-US"/>
            </a:br>
            <a:endParaRPr/>
          </a:p>
        </p:txBody>
      </p:sp>
      <p:sp>
        <p:nvSpPr>
          <p:cNvPr id="647" name="Google Shape;647;p36"/>
          <p:cNvSpPr txBox="1"/>
          <p:nvPr/>
        </p:nvSpPr>
        <p:spPr>
          <a:xfrm rot="1109">
            <a:off x="4091310" y="1786013"/>
            <a:ext cx="930000" cy="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Assign </a:t>
            </a:r>
            <a:r>
              <a:rPr lang="en-US" sz="600"/>
              <a:t>Partitions: 0,1</a:t>
            </a:r>
            <a:endParaRPr sz="600"/>
          </a:p>
        </p:txBody>
      </p:sp>
      <p:sp>
        <p:nvSpPr>
          <p:cNvPr id="648" name="Google Shape;648;p36"/>
          <p:cNvSpPr txBox="1"/>
          <p:nvPr/>
        </p:nvSpPr>
        <p:spPr>
          <a:xfrm rot="-1058917">
            <a:off x="4084462" y="2014407"/>
            <a:ext cx="988526" cy="27333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Assign </a:t>
            </a:r>
            <a:r>
              <a:rPr lang="en-US" sz="600"/>
              <a:t>Partitions: 2,3</a:t>
            </a:r>
            <a:endParaRPr sz="600"/>
          </a:p>
        </p:txBody>
      </p:sp>
      <p:sp>
        <p:nvSpPr>
          <p:cNvPr id="649" name="Google Shape;649;p36"/>
          <p:cNvSpPr txBox="1"/>
          <p:nvPr/>
        </p:nvSpPr>
        <p:spPr>
          <a:xfrm rot="-2826216">
            <a:off x="4006837" y="2585487"/>
            <a:ext cx="1028685" cy="273416"/>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Assign </a:t>
            </a:r>
            <a:r>
              <a:rPr lang="en-US" sz="600"/>
              <a:t>Partitions: 6,7,8</a:t>
            </a:r>
            <a:endParaRPr sz="600"/>
          </a:p>
        </p:txBody>
      </p:sp>
      <p:sp>
        <p:nvSpPr>
          <p:cNvPr id="650" name="Google Shape;650;p36"/>
          <p:cNvSpPr/>
          <p:nvPr/>
        </p:nvSpPr>
        <p:spPr>
          <a:xfrm>
            <a:off x="5296150" y="314890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Offset Log</a:t>
            </a:r>
            <a:endParaRPr sz="1000"/>
          </a:p>
        </p:txBody>
      </p:sp>
      <p:sp>
        <p:nvSpPr>
          <p:cNvPr id="651" name="Google Shape;651;p36"/>
          <p:cNvSpPr/>
          <p:nvPr/>
        </p:nvSpPr>
        <p:spPr>
          <a:xfrm>
            <a:off x="5637988" y="27475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652" name="Google Shape;652;p36"/>
          <p:cNvSpPr/>
          <p:nvPr/>
        </p:nvSpPr>
        <p:spPr>
          <a:xfrm>
            <a:off x="5400138" y="2480938"/>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653" name="Google Shape;653;p36"/>
          <p:cNvSpPr/>
          <p:nvPr/>
        </p:nvSpPr>
        <p:spPr>
          <a:xfrm>
            <a:off x="5855438" y="24809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654" name="Google Shape;654;p36"/>
          <p:cNvSpPr txBox="1"/>
          <p:nvPr/>
        </p:nvSpPr>
        <p:spPr>
          <a:xfrm>
            <a:off x="5302925" y="1712650"/>
            <a:ext cx="1049400" cy="5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dk1"/>
                </a:solidFill>
              </a:rPr>
              <a:t>Consumer Group Coordinator</a:t>
            </a:r>
            <a:endParaRPr/>
          </a:p>
        </p:txBody>
      </p:sp>
      <p:grpSp>
        <p:nvGrpSpPr>
          <p:cNvPr id="655" name="Google Shape;655;p36"/>
          <p:cNvGrpSpPr/>
          <p:nvPr/>
        </p:nvGrpSpPr>
        <p:grpSpPr>
          <a:xfrm>
            <a:off x="2791425" y="1749008"/>
            <a:ext cx="966600" cy="367205"/>
            <a:chOff x="540775" y="3495825"/>
            <a:chExt cx="966600" cy="367205"/>
          </a:xfrm>
        </p:grpSpPr>
        <p:sp>
          <p:nvSpPr>
            <p:cNvPr id="656" name="Google Shape;656;p36"/>
            <p:cNvSpPr/>
            <p:nvPr/>
          </p:nvSpPr>
          <p:spPr>
            <a:xfrm>
              <a:off x="588775" y="3495830"/>
              <a:ext cx="870600" cy="36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57" name="Google Shape;657;p36"/>
            <p:cNvSpPr txBox="1"/>
            <p:nvPr/>
          </p:nvSpPr>
          <p:spPr>
            <a:xfrm>
              <a:off x="540775" y="3495825"/>
              <a:ext cx="9666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
                <a:t>Consumer Group Leader</a:t>
              </a:r>
              <a:endParaRPr sz="600"/>
            </a:p>
          </p:txBody>
        </p:sp>
      </p:grpSp>
      <p:sp>
        <p:nvSpPr>
          <p:cNvPr id="658" name="Google Shape;658;p36"/>
          <p:cNvSpPr txBox="1"/>
          <p:nvPr/>
        </p:nvSpPr>
        <p:spPr>
          <a:xfrm>
            <a:off x="3070825" y="4084975"/>
            <a:ext cx="33819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0000FF"/>
                </a:solidFill>
              </a:rPr>
              <a:t>Consumer group coordinator </a:t>
            </a:r>
            <a:r>
              <a:rPr lang="en-US" sz="1000">
                <a:solidFill>
                  <a:srgbClr val="0000FF"/>
                </a:solidFill>
              </a:rPr>
              <a:t>informs</a:t>
            </a:r>
            <a:r>
              <a:rPr lang="en-US" sz="1000">
                <a:solidFill>
                  <a:srgbClr val="0000FF"/>
                </a:solidFill>
              </a:rPr>
              <a:t> all clients of their new Client:Partition assignments.</a:t>
            </a:r>
            <a:endParaRPr sz="1000">
              <a:solidFill>
                <a:srgbClr val="0000FF"/>
              </a:solidFill>
            </a:endParaRPr>
          </a:p>
        </p:txBody>
      </p:sp>
      <p:cxnSp>
        <p:nvCxnSpPr>
          <p:cNvPr id="659" name="Google Shape;659;p36"/>
          <p:cNvCxnSpPr>
            <a:stCxn id="654" idx="1"/>
          </p:cNvCxnSpPr>
          <p:nvPr/>
        </p:nvCxnSpPr>
        <p:spPr>
          <a:xfrm rot="10800000">
            <a:off x="3787925" y="1973650"/>
            <a:ext cx="1515000" cy="19800"/>
          </a:xfrm>
          <a:prstGeom prst="straightConnector1">
            <a:avLst/>
          </a:prstGeom>
          <a:noFill/>
          <a:ln cap="flat" cmpd="sng" w="19050">
            <a:solidFill>
              <a:srgbClr val="0000FF"/>
            </a:solidFill>
            <a:prstDash val="solid"/>
            <a:round/>
            <a:headEnd len="med" w="med" type="none"/>
            <a:tailEnd len="med" w="med" type="triangle"/>
          </a:ln>
        </p:spPr>
      </p:cxnSp>
      <p:cxnSp>
        <p:nvCxnSpPr>
          <p:cNvPr id="660" name="Google Shape;660;p36"/>
          <p:cNvCxnSpPr>
            <a:stCxn id="654" idx="1"/>
          </p:cNvCxnSpPr>
          <p:nvPr/>
        </p:nvCxnSpPr>
        <p:spPr>
          <a:xfrm flipH="1">
            <a:off x="3767825" y="1993450"/>
            <a:ext cx="1535100" cy="498600"/>
          </a:xfrm>
          <a:prstGeom prst="straightConnector1">
            <a:avLst/>
          </a:prstGeom>
          <a:noFill/>
          <a:ln cap="flat" cmpd="sng" w="19050">
            <a:solidFill>
              <a:srgbClr val="0000FF"/>
            </a:solidFill>
            <a:prstDash val="solid"/>
            <a:round/>
            <a:headEnd len="med" w="med" type="none"/>
            <a:tailEnd len="med" w="med" type="triangle"/>
          </a:ln>
        </p:spPr>
      </p:cxnSp>
      <p:cxnSp>
        <p:nvCxnSpPr>
          <p:cNvPr id="661" name="Google Shape;661;p36"/>
          <p:cNvCxnSpPr>
            <a:stCxn id="654" idx="1"/>
            <a:endCxn id="642" idx="3"/>
          </p:cNvCxnSpPr>
          <p:nvPr/>
        </p:nvCxnSpPr>
        <p:spPr>
          <a:xfrm flipH="1">
            <a:off x="3757925" y="1993450"/>
            <a:ext cx="1545000" cy="1092600"/>
          </a:xfrm>
          <a:prstGeom prst="straightConnector1">
            <a:avLst/>
          </a:prstGeom>
          <a:noFill/>
          <a:ln cap="flat" cmpd="sng" w="19050">
            <a:solidFill>
              <a:srgbClr val="0000FF"/>
            </a:solidFill>
            <a:prstDash val="solid"/>
            <a:round/>
            <a:headEnd len="med" w="med" type="none"/>
            <a:tailEnd len="med" w="med" type="triangle"/>
          </a:ln>
        </p:spPr>
      </p:cxnSp>
      <p:cxnSp>
        <p:nvCxnSpPr>
          <p:cNvPr id="662" name="Google Shape;662;p36"/>
          <p:cNvCxnSpPr>
            <a:stCxn id="654" idx="1"/>
            <a:endCxn id="638" idx="3"/>
          </p:cNvCxnSpPr>
          <p:nvPr/>
        </p:nvCxnSpPr>
        <p:spPr>
          <a:xfrm flipH="1">
            <a:off x="3757925" y="1993450"/>
            <a:ext cx="1545000" cy="1659300"/>
          </a:xfrm>
          <a:prstGeom prst="straightConnector1">
            <a:avLst/>
          </a:prstGeom>
          <a:noFill/>
          <a:ln cap="flat" cmpd="sng" w="19050">
            <a:solidFill>
              <a:srgbClr val="0000FF"/>
            </a:solidFill>
            <a:prstDash val="solid"/>
            <a:round/>
            <a:headEnd len="med" w="med" type="none"/>
            <a:tailEnd len="med" w="med" type="triangle"/>
          </a:ln>
        </p:spPr>
      </p:cxnSp>
      <p:sp>
        <p:nvSpPr>
          <p:cNvPr id="663" name="Google Shape;663;p36"/>
          <p:cNvSpPr txBox="1"/>
          <p:nvPr/>
        </p:nvSpPr>
        <p:spPr>
          <a:xfrm rot="-2079406">
            <a:off x="4041435" y="2313171"/>
            <a:ext cx="991279" cy="27337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Assign </a:t>
            </a:r>
            <a:r>
              <a:rPr lang="en-US" sz="600"/>
              <a:t>Partitions: 4,5</a:t>
            </a:r>
            <a:endParaRPr sz="600"/>
          </a:p>
        </p:txBody>
      </p:sp>
      <p:cxnSp>
        <p:nvCxnSpPr>
          <p:cNvPr id="664" name="Google Shape;664;p36"/>
          <p:cNvCxnSpPr>
            <a:stCxn id="658" idx="0"/>
          </p:cNvCxnSpPr>
          <p:nvPr/>
        </p:nvCxnSpPr>
        <p:spPr>
          <a:xfrm rot="10800000">
            <a:off x="4524475" y="3013975"/>
            <a:ext cx="237300" cy="1071000"/>
          </a:xfrm>
          <a:prstGeom prst="straightConnector1">
            <a:avLst/>
          </a:prstGeom>
          <a:noFill/>
          <a:ln cap="flat" cmpd="sng" w="9525">
            <a:solidFill>
              <a:schemeClr val="dk2"/>
            </a:solidFill>
            <a:prstDash val="dash"/>
            <a:round/>
            <a:headEnd len="med" w="med" type="none"/>
            <a:tailEnd len="med" w="med"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669" name="Shape 669"/>
        <p:cNvGrpSpPr/>
        <p:nvPr/>
      </p:nvGrpSpPr>
      <p:grpSpPr>
        <a:xfrm>
          <a:off x="0" y="0"/>
          <a:ext cx="0" cy="0"/>
          <a:chOff x="0" y="0"/>
          <a:chExt cx="0" cy="0"/>
        </a:xfrm>
      </p:grpSpPr>
      <p:sp>
        <p:nvSpPr>
          <p:cNvPr id="670" name="Google Shape;670;p37"/>
          <p:cNvSpPr/>
          <p:nvPr/>
        </p:nvSpPr>
        <p:spPr>
          <a:xfrm>
            <a:off x="5065500" y="1082325"/>
            <a:ext cx="1545000" cy="27465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7"/>
          <p:cNvSpPr/>
          <p:nvPr/>
        </p:nvSpPr>
        <p:spPr>
          <a:xfrm>
            <a:off x="2523950" y="1082325"/>
            <a:ext cx="1471500" cy="29178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7"/>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Consumer Group Rebalance </a:t>
            </a:r>
            <a:r>
              <a:rPr lang="en-US"/>
              <a:t>(6/7)</a:t>
            </a:r>
            <a:endParaRPr/>
          </a:p>
        </p:txBody>
      </p:sp>
      <p:sp>
        <p:nvSpPr>
          <p:cNvPr id="673" name="Google Shape;673;p37"/>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674" name="Google Shape;674;p37"/>
          <p:cNvSpPr/>
          <p:nvPr/>
        </p:nvSpPr>
        <p:spPr>
          <a:xfrm>
            <a:off x="2791425" y="34413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D</a:t>
            </a:r>
            <a:endParaRPr sz="1000"/>
          </a:p>
        </p:txBody>
      </p:sp>
      <p:sp>
        <p:nvSpPr>
          <p:cNvPr id="675" name="Google Shape;675;p37"/>
          <p:cNvSpPr/>
          <p:nvPr/>
        </p:nvSpPr>
        <p:spPr>
          <a:xfrm>
            <a:off x="5302925" y="1709550"/>
            <a:ext cx="1041900" cy="13506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7"/>
          <p:cNvSpPr/>
          <p:nvPr/>
        </p:nvSpPr>
        <p:spPr>
          <a:xfrm>
            <a:off x="2791425" y="1460975"/>
            <a:ext cx="966600" cy="7032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Client A</a:t>
            </a:r>
            <a:endParaRPr sz="1000"/>
          </a:p>
        </p:txBody>
      </p:sp>
      <p:sp>
        <p:nvSpPr>
          <p:cNvPr id="677" name="Google Shape;677;p37"/>
          <p:cNvSpPr/>
          <p:nvPr/>
        </p:nvSpPr>
        <p:spPr>
          <a:xfrm>
            <a:off x="2791425" y="230807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B</a:t>
            </a:r>
            <a:endParaRPr sz="1000"/>
          </a:p>
        </p:txBody>
      </p:sp>
      <p:sp>
        <p:nvSpPr>
          <p:cNvPr id="678" name="Google Shape;678;p37"/>
          <p:cNvSpPr/>
          <p:nvPr/>
        </p:nvSpPr>
        <p:spPr>
          <a:xfrm>
            <a:off x="2791425" y="28747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C</a:t>
            </a:r>
            <a:endParaRPr sz="1000"/>
          </a:p>
        </p:txBody>
      </p:sp>
      <p:grpSp>
        <p:nvGrpSpPr>
          <p:cNvPr id="679" name="Google Shape;679;p37"/>
          <p:cNvGrpSpPr/>
          <p:nvPr/>
        </p:nvGrpSpPr>
        <p:grpSpPr>
          <a:xfrm>
            <a:off x="5181089" y="1161800"/>
            <a:ext cx="1171224" cy="515425"/>
            <a:chOff x="4597876" y="2188025"/>
            <a:chExt cx="1171224" cy="515425"/>
          </a:xfrm>
        </p:grpSpPr>
        <p:pic>
          <p:nvPicPr>
            <p:cNvPr id="680" name="Google Shape;680;p37"/>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681" name="Google Shape;681;p37"/>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682" name="Google Shape;682;p37"/>
          <p:cNvSpPr txBox="1"/>
          <p:nvPr/>
        </p:nvSpPr>
        <p:spPr>
          <a:xfrm>
            <a:off x="2483450" y="1036413"/>
            <a:ext cx="15525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Consumer Group</a:t>
            </a:r>
            <a:br>
              <a:rPr lang="en-US"/>
            </a:br>
            <a:endParaRPr/>
          </a:p>
        </p:txBody>
      </p:sp>
      <p:sp>
        <p:nvSpPr>
          <p:cNvPr id="683" name="Google Shape;683;p37"/>
          <p:cNvSpPr/>
          <p:nvPr/>
        </p:nvSpPr>
        <p:spPr>
          <a:xfrm>
            <a:off x="5296150" y="314890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Offset Log</a:t>
            </a:r>
            <a:endParaRPr sz="1000"/>
          </a:p>
        </p:txBody>
      </p:sp>
      <p:sp>
        <p:nvSpPr>
          <p:cNvPr id="684" name="Google Shape;684;p37"/>
          <p:cNvSpPr/>
          <p:nvPr/>
        </p:nvSpPr>
        <p:spPr>
          <a:xfrm>
            <a:off x="5637988" y="27475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685" name="Google Shape;685;p37"/>
          <p:cNvSpPr/>
          <p:nvPr/>
        </p:nvSpPr>
        <p:spPr>
          <a:xfrm>
            <a:off x="5400138" y="2480938"/>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686" name="Google Shape;686;p37"/>
          <p:cNvSpPr/>
          <p:nvPr/>
        </p:nvSpPr>
        <p:spPr>
          <a:xfrm>
            <a:off x="5855438" y="24809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687" name="Google Shape;687;p37"/>
          <p:cNvSpPr txBox="1"/>
          <p:nvPr/>
        </p:nvSpPr>
        <p:spPr>
          <a:xfrm>
            <a:off x="5302925" y="1712650"/>
            <a:ext cx="1049400" cy="5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dk1"/>
                </a:solidFill>
              </a:rPr>
              <a:t>Consumer Group Coordinator</a:t>
            </a:r>
            <a:endParaRPr/>
          </a:p>
        </p:txBody>
      </p:sp>
      <p:grpSp>
        <p:nvGrpSpPr>
          <p:cNvPr id="688" name="Google Shape;688;p37"/>
          <p:cNvGrpSpPr/>
          <p:nvPr/>
        </p:nvGrpSpPr>
        <p:grpSpPr>
          <a:xfrm>
            <a:off x="2791425" y="1749008"/>
            <a:ext cx="966600" cy="367205"/>
            <a:chOff x="540775" y="3495825"/>
            <a:chExt cx="966600" cy="367205"/>
          </a:xfrm>
        </p:grpSpPr>
        <p:sp>
          <p:nvSpPr>
            <p:cNvPr id="689" name="Google Shape;689;p37"/>
            <p:cNvSpPr/>
            <p:nvPr/>
          </p:nvSpPr>
          <p:spPr>
            <a:xfrm>
              <a:off x="588775" y="3495830"/>
              <a:ext cx="870600" cy="36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90" name="Google Shape;690;p37"/>
            <p:cNvSpPr txBox="1"/>
            <p:nvPr/>
          </p:nvSpPr>
          <p:spPr>
            <a:xfrm>
              <a:off x="540775" y="3495825"/>
              <a:ext cx="9666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
                <a:t>Consumer Group Leader</a:t>
              </a:r>
              <a:endParaRPr sz="600"/>
            </a:p>
          </p:txBody>
        </p:sp>
      </p:grpSp>
      <p:sp>
        <p:nvSpPr>
          <p:cNvPr id="691" name="Google Shape;691;p37"/>
          <p:cNvSpPr txBox="1"/>
          <p:nvPr/>
        </p:nvSpPr>
        <p:spPr>
          <a:xfrm>
            <a:off x="3070825" y="4084975"/>
            <a:ext cx="33819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0000FF"/>
                </a:solidFill>
              </a:rPr>
              <a:t>Clients that had partitions revoked are given the chance to commit their latest processed offsets.</a:t>
            </a:r>
            <a:endParaRPr sz="1000">
              <a:solidFill>
                <a:srgbClr val="0000FF"/>
              </a:solidFill>
            </a:endParaRPr>
          </a:p>
        </p:txBody>
      </p:sp>
      <p:cxnSp>
        <p:nvCxnSpPr>
          <p:cNvPr id="692" name="Google Shape;692;p37"/>
          <p:cNvCxnSpPr>
            <a:stCxn id="690" idx="3"/>
            <a:endCxn id="683" idx="1"/>
          </p:cNvCxnSpPr>
          <p:nvPr/>
        </p:nvCxnSpPr>
        <p:spPr>
          <a:xfrm>
            <a:off x="3758025" y="1907408"/>
            <a:ext cx="1538100" cy="1505400"/>
          </a:xfrm>
          <a:prstGeom prst="straightConnector1">
            <a:avLst/>
          </a:prstGeom>
          <a:noFill/>
          <a:ln cap="flat" cmpd="sng" w="19050">
            <a:solidFill>
              <a:srgbClr val="0000FF"/>
            </a:solidFill>
            <a:prstDash val="solid"/>
            <a:round/>
            <a:headEnd len="med" w="med" type="none"/>
            <a:tailEnd len="med" w="med" type="triangle"/>
          </a:ln>
        </p:spPr>
      </p:cxnSp>
      <p:cxnSp>
        <p:nvCxnSpPr>
          <p:cNvPr id="693" name="Google Shape;693;p37"/>
          <p:cNvCxnSpPr>
            <a:stCxn id="677" idx="3"/>
            <a:endCxn id="683" idx="1"/>
          </p:cNvCxnSpPr>
          <p:nvPr/>
        </p:nvCxnSpPr>
        <p:spPr>
          <a:xfrm>
            <a:off x="3758025" y="2519425"/>
            <a:ext cx="1538100" cy="893400"/>
          </a:xfrm>
          <a:prstGeom prst="straightConnector1">
            <a:avLst/>
          </a:prstGeom>
          <a:noFill/>
          <a:ln cap="flat" cmpd="sng" w="19050">
            <a:solidFill>
              <a:srgbClr val="0000FF"/>
            </a:solidFill>
            <a:prstDash val="solid"/>
            <a:round/>
            <a:headEnd len="med" w="med" type="none"/>
            <a:tailEnd len="med" w="med" type="triangle"/>
          </a:ln>
        </p:spPr>
      </p:cxnSp>
      <p:cxnSp>
        <p:nvCxnSpPr>
          <p:cNvPr id="694" name="Google Shape;694;p37"/>
          <p:cNvCxnSpPr>
            <a:stCxn id="678" idx="3"/>
            <a:endCxn id="683" idx="1"/>
          </p:cNvCxnSpPr>
          <p:nvPr/>
        </p:nvCxnSpPr>
        <p:spPr>
          <a:xfrm>
            <a:off x="3758025" y="3086050"/>
            <a:ext cx="1538100" cy="327000"/>
          </a:xfrm>
          <a:prstGeom prst="straightConnector1">
            <a:avLst/>
          </a:prstGeom>
          <a:noFill/>
          <a:ln cap="flat" cmpd="sng" w="19050">
            <a:solidFill>
              <a:srgbClr val="0000FF"/>
            </a:solidFill>
            <a:prstDash val="solid"/>
            <a:round/>
            <a:headEnd len="med" w="med" type="none"/>
            <a:tailEnd len="med" w="med" type="triangle"/>
          </a:ln>
        </p:spPr>
      </p:cxnSp>
      <p:sp>
        <p:nvSpPr>
          <p:cNvPr id="695" name="Google Shape;695;p37"/>
          <p:cNvSpPr txBox="1"/>
          <p:nvPr/>
        </p:nvSpPr>
        <p:spPr>
          <a:xfrm rot="2700639">
            <a:off x="3967526" y="2391652"/>
            <a:ext cx="1140634" cy="207465"/>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t>
            </a:r>
            <a:r>
              <a:rPr lang="en-US" sz="600"/>
              <a:t>artitions to Commit: 2</a:t>
            </a:r>
            <a:endParaRPr sz="600"/>
          </a:p>
        </p:txBody>
      </p:sp>
      <p:sp>
        <p:nvSpPr>
          <p:cNvPr id="696" name="Google Shape;696;p37"/>
          <p:cNvSpPr txBox="1"/>
          <p:nvPr/>
        </p:nvSpPr>
        <p:spPr>
          <a:xfrm rot="1820138">
            <a:off x="3913485" y="2708793"/>
            <a:ext cx="1140448" cy="20745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to Commit: 3,5</a:t>
            </a:r>
            <a:endParaRPr sz="600"/>
          </a:p>
        </p:txBody>
      </p:sp>
      <p:sp>
        <p:nvSpPr>
          <p:cNvPr id="697" name="Google Shape;697;p37"/>
          <p:cNvSpPr txBox="1"/>
          <p:nvPr/>
        </p:nvSpPr>
        <p:spPr>
          <a:xfrm rot="715136">
            <a:off x="3959344" y="3035342"/>
            <a:ext cx="1140284" cy="207288"/>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to Commit: 6,7,8</a:t>
            </a:r>
            <a:endParaRPr sz="600"/>
          </a:p>
        </p:txBody>
      </p:sp>
      <p:cxnSp>
        <p:nvCxnSpPr>
          <p:cNvPr id="698" name="Google Shape;698;p37"/>
          <p:cNvCxnSpPr/>
          <p:nvPr/>
        </p:nvCxnSpPr>
        <p:spPr>
          <a:xfrm rot="10800000">
            <a:off x="4517275" y="3426475"/>
            <a:ext cx="244500" cy="658500"/>
          </a:xfrm>
          <a:prstGeom prst="straightConnector1">
            <a:avLst/>
          </a:prstGeom>
          <a:noFill/>
          <a:ln cap="flat" cmpd="sng" w="9525">
            <a:solidFill>
              <a:schemeClr val="dk2"/>
            </a:solidFill>
            <a:prstDash val="dash"/>
            <a:round/>
            <a:headEnd len="med" w="med" type="none"/>
            <a:tailEnd len="med" w="med" type="triangle"/>
          </a:ln>
        </p:spPr>
      </p:cxn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03" name="Shape 703"/>
        <p:cNvGrpSpPr/>
        <p:nvPr/>
      </p:nvGrpSpPr>
      <p:grpSpPr>
        <a:xfrm>
          <a:off x="0" y="0"/>
          <a:ext cx="0" cy="0"/>
          <a:chOff x="0" y="0"/>
          <a:chExt cx="0" cy="0"/>
        </a:xfrm>
      </p:grpSpPr>
      <p:sp>
        <p:nvSpPr>
          <p:cNvPr id="704" name="Google Shape;704;p38"/>
          <p:cNvSpPr/>
          <p:nvPr/>
        </p:nvSpPr>
        <p:spPr>
          <a:xfrm>
            <a:off x="5065500" y="1082325"/>
            <a:ext cx="1545000" cy="27465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8"/>
          <p:cNvSpPr/>
          <p:nvPr/>
        </p:nvSpPr>
        <p:spPr>
          <a:xfrm>
            <a:off x="2523950" y="1082325"/>
            <a:ext cx="1471500" cy="29178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8"/>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Consumer Group Rebalance (7/7)</a:t>
            </a:r>
            <a:endParaRPr/>
          </a:p>
        </p:txBody>
      </p:sp>
      <p:sp>
        <p:nvSpPr>
          <p:cNvPr id="707" name="Google Shape;707;p38"/>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708" name="Google Shape;708;p38"/>
          <p:cNvSpPr/>
          <p:nvPr/>
        </p:nvSpPr>
        <p:spPr>
          <a:xfrm>
            <a:off x="2791425" y="344132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D</a:t>
            </a:r>
            <a:endParaRPr sz="1000"/>
          </a:p>
        </p:txBody>
      </p:sp>
      <p:sp>
        <p:nvSpPr>
          <p:cNvPr id="709" name="Google Shape;709;p38"/>
          <p:cNvSpPr/>
          <p:nvPr/>
        </p:nvSpPr>
        <p:spPr>
          <a:xfrm>
            <a:off x="5302925" y="1709550"/>
            <a:ext cx="1041900" cy="13506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8"/>
          <p:cNvSpPr/>
          <p:nvPr/>
        </p:nvSpPr>
        <p:spPr>
          <a:xfrm>
            <a:off x="2791425" y="1460975"/>
            <a:ext cx="966600" cy="7032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Client A</a:t>
            </a:r>
            <a:endParaRPr sz="1000"/>
          </a:p>
        </p:txBody>
      </p:sp>
      <p:sp>
        <p:nvSpPr>
          <p:cNvPr id="711" name="Google Shape;711;p38"/>
          <p:cNvSpPr/>
          <p:nvPr/>
        </p:nvSpPr>
        <p:spPr>
          <a:xfrm>
            <a:off x="2791425" y="230807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B</a:t>
            </a:r>
            <a:endParaRPr sz="1000"/>
          </a:p>
        </p:txBody>
      </p:sp>
      <p:sp>
        <p:nvSpPr>
          <p:cNvPr id="712" name="Google Shape;712;p38"/>
          <p:cNvSpPr/>
          <p:nvPr/>
        </p:nvSpPr>
        <p:spPr>
          <a:xfrm>
            <a:off x="2791425" y="28747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 C</a:t>
            </a:r>
            <a:endParaRPr sz="1000"/>
          </a:p>
        </p:txBody>
      </p:sp>
      <p:grpSp>
        <p:nvGrpSpPr>
          <p:cNvPr id="713" name="Google Shape;713;p38"/>
          <p:cNvGrpSpPr/>
          <p:nvPr/>
        </p:nvGrpSpPr>
        <p:grpSpPr>
          <a:xfrm>
            <a:off x="5181089" y="1161800"/>
            <a:ext cx="1171224" cy="515425"/>
            <a:chOff x="4597876" y="2188025"/>
            <a:chExt cx="1171224" cy="515425"/>
          </a:xfrm>
        </p:grpSpPr>
        <p:pic>
          <p:nvPicPr>
            <p:cNvPr id="714" name="Google Shape;714;p38"/>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715" name="Google Shape;715;p38"/>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716" name="Google Shape;716;p38"/>
          <p:cNvSpPr txBox="1"/>
          <p:nvPr/>
        </p:nvSpPr>
        <p:spPr>
          <a:xfrm>
            <a:off x="2483450" y="1036413"/>
            <a:ext cx="15525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Consumer Group</a:t>
            </a:r>
            <a:br>
              <a:rPr lang="en-US"/>
            </a:br>
            <a:endParaRPr/>
          </a:p>
        </p:txBody>
      </p:sp>
      <p:sp>
        <p:nvSpPr>
          <p:cNvPr id="717" name="Google Shape;717;p38"/>
          <p:cNvSpPr/>
          <p:nvPr/>
        </p:nvSpPr>
        <p:spPr>
          <a:xfrm>
            <a:off x="5296150" y="314890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Offset Log</a:t>
            </a:r>
            <a:endParaRPr sz="1000"/>
          </a:p>
        </p:txBody>
      </p:sp>
      <p:sp>
        <p:nvSpPr>
          <p:cNvPr id="718" name="Google Shape;718;p38"/>
          <p:cNvSpPr/>
          <p:nvPr/>
        </p:nvSpPr>
        <p:spPr>
          <a:xfrm>
            <a:off x="5637988" y="27475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T3</a:t>
            </a:r>
            <a:endParaRPr sz="1000"/>
          </a:p>
        </p:txBody>
      </p:sp>
      <p:sp>
        <p:nvSpPr>
          <p:cNvPr id="719" name="Google Shape;719;p38"/>
          <p:cNvSpPr/>
          <p:nvPr/>
        </p:nvSpPr>
        <p:spPr>
          <a:xfrm>
            <a:off x="5400138" y="2480938"/>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T1</a:t>
            </a:r>
            <a:endParaRPr sz="1000"/>
          </a:p>
        </p:txBody>
      </p:sp>
      <p:sp>
        <p:nvSpPr>
          <p:cNvPr id="720" name="Google Shape;720;p38"/>
          <p:cNvSpPr/>
          <p:nvPr/>
        </p:nvSpPr>
        <p:spPr>
          <a:xfrm>
            <a:off x="5855438" y="2480950"/>
            <a:ext cx="358200" cy="2115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T2</a:t>
            </a:r>
            <a:endParaRPr sz="1000"/>
          </a:p>
        </p:txBody>
      </p:sp>
      <p:sp>
        <p:nvSpPr>
          <p:cNvPr id="721" name="Google Shape;721;p38"/>
          <p:cNvSpPr txBox="1"/>
          <p:nvPr/>
        </p:nvSpPr>
        <p:spPr>
          <a:xfrm>
            <a:off x="5302925" y="1712650"/>
            <a:ext cx="1049400" cy="5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dk1"/>
                </a:solidFill>
              </a:rPr>
              <a:t>Consumer Group Coordinator</a:t>
            </a:r>
            <a:endParaRPr/>
          </a:p>
        </p:txBody>
      </p:sp>
      <p:grpSp>
        <p:nvGrpSpPr>
          <p:cNvPr id="722" name="Google Shape;722;p38"/>
          <p:cNvGrpSpPr/>
          <p:nvPr/>
        </p:nvGrpSpPr>
        <p:grpSpPr>
          <a:xfrm>
            <a:off x="2791425" y="1749008"/>
            <a:ext cx="966600" cy="367205"/>
            <a:chOff x="540775" y="3495825"/>
            <a:chExt cx="966600" cy="367205"/>
          </a:xfrm>
        </p:grpSpPr>
        <p:sp>
          <p:nvSpPr>
            <p:cNvPr id="723" name="Google Shape;723;p38"/>
            <p:cNvSpPr/>
            <p:nvPr/>
          </p:nvSpPr>
          <p:spPr>
            <a:xfrm>
              <a:off x="588775" y="3495830"/>
              <a:ext cx="870600" cy="36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24" name="Google Shape;724;p38"/>
            <p:cNvSpPr txBox="1"/>
            <p:nvPr/>
          </p:nvSpPr>
          <p:spPr>
            <a:xfrm>
              <a:off x="540775" y="3495825"/>
              <a:ext cx="966600" cy="31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600"/>
                <a:t>Consumer Group Leader</a:t>
              </a:r>
              <a:endParaRPr sz="600"/>
            </a:p>
          </p:txBody>
        </p:sp>
      </p:grpSp>
      <p:sp>
        <p:nvSpPr>
          <p:cNvPr id="725" name="Google Shape;725;p38"/>
          <p:cNvSpPr txBox="1"/>
          <p:nvPr/>
        </p:nvSpPr>
        <p:spPr>
          <a:xfrm>
            <a:off x="3070825" y="4084975"/>
            <a:ext cx="3381900" cy="39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solidFill>
                  <a:srgbClr val="0000FF"/>
                </a:solidFill>
              </a:rPr>
              <a:t>Rebalance complete.  Clients begin consuming partitions from their last committed offsets.</a:t>
            </a:r>
            <a:endParaRPr sz="1000">
              <a:solidFill>
                <a:srgbClr val="0000FF"/>
              </a:solidFill>
            </a:endParaRPr>
          </a:p>
        </p:txBody>
      </p:sp>
      <p:cxnSp>
        <p:nvCxnSpPr>
          <p:cNvPr id="726" name="Google Shape;726;p38"/>
          <p:cNvCxnSpPr/>
          <p:nvPr/>
        </p:nvCxnSpPr>
        <p:spPr>
          <a:xfrm rot="10800000">
            <a:off x="4517275" y="3426475"/>
            <a:ext cx="244500" cy="658500"/>
          </a:xfrm>
          <a:prstGeom prst="straightConnector1">
            <a:avLst/>
          </a:prstGeom>
          <a:noFill/>
          <a:ln cap="flat" cmpd="sng" w="9525">
            <a:solidFill>
              <a:schemeClr val="dk2"/>
            </a:solidFill>
            <a:prstDash val="dash"/>
            <a:round/>
            <a:headEnd len="med" w="med" type="none"/>
            <a:tailEnd len="med" w="med" type="triangle"/>
          </a:ln>
        </p:spPr>
      </p:cxnSp>
      <p:cxnSp>
        <p:nvCxnSpPr>
          <p:cNvPr id="727" name="Google Shape;727;p38"/>
          <p:cNvCxnSpPr/>
          <p:nvPr/>
        </p:nvCxnSpPr>
        <p:spPr>
          <a:xfrm rot="10800000">
            <a:off x="3758025" y="1812575"/>
            <a:ext cx="1542900" cy="714900"/>
          </a:xfrm>
          <a:prstGeom prst="straightConnector1">
            <a:avLst/>
          </a:prstGeom>
          <a:noFill/>
          <a:ln cap="flat" cmpd="sng" w="19050">
            <a:solidFill>
              <a:srgbClr val="0000FF"/>
            </a:solidFill>
            <a:prstDash val="solid"/>
            <a:round/>
            <a:headEnd len="med" w="med" type="none"/>
            <a:tailEnd len="med" w="med" type="triangle"/>
          </a:ln>
        </p:spPr>
      </p:cxnSp>
      <p:cxnSp>
        <p:nvCxnSpPr>
          <p:cNvPr id="728" name="Google Shape;728;p38"/>
          <p:cNvCxnSpPr/>
          <p:nvPr/>
        </p:nvCxnSpPr>
        <p:spPr>
          <a:xfrm rot="10800000">
            <a:off x="3758025" y="2519425"/>
            <a:ext cx="1545000" cy="4800"/>
          </a:xfrm>
          <a:prstGeom prst="straightConnector1">
            <a:avLst/>
          </a:prstGeom>
          <a:noFill/>
          <a:ln cap="flat" cmpd="sng" w="19050">
            <a:solidFill>
              <a:srgbClr val="0000FF"/>
            </a:solidFill>
            <a:prstDash val="solid"/>
            <a:round/>
            <a:headEnd len="med" w="med" type="none"/>
            <a:tailEnd len="med" w="med" type="triangle"/>
          </a:ln>
        </p:spPr>
      </p:cxnSp>
      <p:cxnSp>
        <p:nvCxnSpPr>
          <p:cNvPr id="729" name="Google Shape;729;p38"/>
          <p:cNvCxnSpPr/>
          <p:nvPr/>
        </p:nvCxnSpPr>
        <p:spPr>
          <a:xfrm flipH="1">
            <a:off x="3758025" y="2524450"/>
            <a:ext cx="1545000" cy="561600"/>
          </a:xfrm>
          <a:prstGeom prst="straightConnector1">
            <a:avLst/>
          </a:prstGeom>
          <a:noFill/>
          <a:ln cap="flat" cmpd="sng" w="19050">
            <a:solidFill>
              <a:srgbClr val="0000FF"/>
            </a:solidFill>
            <a:prstDash val="solid"/>
            <a:round/>
            <a:headEnd len="med" w="med" type="none"/>
            <a:tailEnd len="med" w="med" type="triangle"/>
          </a:ln>
        </p:spPr>
      </p:cxnSp>
      <p:sp>
        <p:nvSpPr>
          <p:cNvPr id="730" name="Google Shape;730;p38"/>
          <p:cNvSpPr txBox="1"/>
          <p:nvPr/>
        </p:nvSpPr>
        <p:spPr>
          <a:xfrm rot="1471825">
            <a:off x="4147620" y="1966655"/>
            <a:ext cx="789785" cy="27333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0,1</a:t>
            </a:r>
            <a:endParaRPr sz="600"/>
          </a:p>
        </p:txBody>
      </p:sp>
      <p:sp>
        <p:nvSpPr>
          <p:cNvPr id="731" name="Google Shape;731;p38"/>
          <p:cNvSpPr txBox="1"/>
          <p:nvPr/>
        </p:nvSpPr>
        <p:spPr>
          <a:xfrm>
            <a:off x="4135518" y="2324368"/>
            <a:ext cx="789900" cy="273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2,3</a:t>
            </a:r>
            <a:endParaRPr sz="600"/>
          </a:p>
        </p:txBody>
      </p:sp>
      <p:sp>
        <p:nvSpPr>
          <p:cNvPr id="732" name="Google Shape;732;p38"/>
          <p:cNvSpPr txBox="1"/>
          <p:nvPr/>
        </p:nvSpPr>
        <p:spPr>
          <a:xfrm rot="-1204787">
            <a:off x="4130928" y="2604466"/>
            <a:ext cx="789915" cy="273429"/>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4,5</a:t>
            </a:r>
            <a:endParaRPr sz="600"/>
          </a:p>
        </p:txBody>
      </p:sp>
      <p:cxnSp>
        <p:nvCxnSpPr>
          <p:cNvPr id="733" name="Google Shape;733;p38"/>
          <p:cNvCxnSpPr>
            <a:endCxn id="708" idx="3"/>
          </p:cNvCxnSpPr>
          <p:nvPr/>
        </p:nvCxnSpPr>
        <p:spPr>
          <a:xfrm flipH="1">
            <a:off x="3758025" y="2520175"/>
            <a:ext cx="1547700" cy="1132500"/>
          </a:xfrm>
          <a:prstGeom prst="straightConnector1">
            <a:avLst/>
          </a:prstGeom>
          <a:noFill/>
          <a:ln cap="flat" cmpd="sng" w="19050">
            <a:solidFill>
              <a:srgbClr val="0000FF"/>
            </a:solidFill>
            <a:prstDash val="solid"/>
            <a:round/>
            <a:headEnd len="med" w="med" type="none"/>
            <a:tailEnd len="med" w="med" type="triangle"/>
          </a:ln>
        </p:spPr>
      </p:cxnSp>
      <p:sp>
        <p:nvSpPr>
          <p:cNvPr id="734" name="Google Shape;734;p38"/>
          <p:cNvSpPr txBox="1"/>
          <p:nvPr/>
        </p:nvSpPr>
        <p:spPr>
          <a:xfrm rot="-2149260">
            <a:off x="4153122" y="2845283"/>
            <a:ext cx="789912" cy="273523"/>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Partitions: 6,7,8</a:t>
            </a:r>
            <a:endParaRPr sz="6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39" name="Shape 739"/>
        <p:cNvGrpSpPr/>
        <p:nvPr/>
      </p:nvGrpSpPr>
      <p:grpSpPr>
        <a:xfrm>
          <a:off x="0" y="0"/>
          <a:ext cx="0" cy="0"/>
          <a:chOff x="0" y="0"/>
          <a:chExt cx="0" cy="0"/>
        </a:xfrm>
      </p:grpSpPr>
      <p:sp>
        <p:nvSpPr>
          <p:cNvPr id="740" name="Google Shape;740;p39"/>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Commit on Consumer Group Rebalance</a:t>
            </a:r>
            <a:endParaRPr/>
          </a:p>
        </p:txBody>
      </p:sp>
      <p:sp>
        <p:nvSpPr>
          <p:cNvPr id="741" name="Google Shape;741;p39"/>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742" name="Google Shape;742;p39"/>
          <p:cNvSpPr txBox="1"/>
          <p:nvPr>
            <p:ph idx="1" type="body"/>
          </p:nvPr>
        </p:nvSpPr>
        <p:spPr>
          <a:xfrm>
            <a:off x="439048" y="1090591"/>
            <a:ext cx="8265900" cy="34389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consumerClientConfig </a:t>
            </a:r>
            <a:r>
              <a:rPr lang="en-US" sz="800">
                <a:solidFill>
                  <a:schemeClr val="dk1"/>
                </a:solidFill>
                <a:highlight>
                  <a:srgbClr val="FFFFFF"/>
                </a:highlight>
                <a:latin typeface="Courier New"/>
                <a:ea typeface="Courier New"/>
                <a:cs typeface="Courier New"/>
                <a:sym typeface="Courier New"/>
              </a:rPr>
              <a:t>= </a:t>
            </a:r>
            <a:r>
              <a:rPr i="1" lang="en-US" sz="800">
                <a:solidFill>
                  <a:srgbClr val="660E7A"/>
                </a:solidFill>
                <a:highlight>
                  <a:srgbClr val="FFFFFF"/>
                </a:highlight>
                <a:latin typeface="Courier New"/>
                <a:ea typeface="Courier New"/>
                <a:cs typeface="Courier New"/>
                <a:sym typeface="Courier New"/>
              </a:rPr>
              <a:t>system</a:t>
            </a:r>
            <a:r>
              <a:rPr lang="en-US" sz="800">
                <a:solidFill>
                  <a:schemeClr val="dk1"/>
                </a:solidFill>
                <a:highlight>
                  <a:srgbClr val="FFFFFF"/>
                </a:highlight>
                <a:latin typeface="Courier New"/>
                <a:ea typeface="Courier New"/>
                <a:cs typeface="Courier New"/>
                <a:sym typeface="Courier New"/>
              </a:rPr>
              <a:t>.settings.</a:t>
            </a:r>
            <a:r>
              <a:rPr i="1" lang="en-US" sz="800">
                <a:solidFill>
                  <a:srgbClr val="660E7A"/>
                </a:solidFill>
                <a:highlight>
                  <a:srgbClr val="FFFFFF"/>
                </a:highlight>
                <a:latin typeface="Courier New"/>
                <a:ea typeface="Courier New"/>
                <a:cs typeface="Courier New"/>
                <a:sym typeface="Courier New"/>
              </a:rPr>
              <a:t>config</a:t>
            </a:r>
            <a:r>
              <a:rPr lang="en-US" sz="800">
                <a:solidFill>
                  <a:schemeClr val="dk1"/>
                </a:solidFill>
                <a:highlight>
                  <a:srgbClr val="FFFFFF"/>
                </a:highlight>
                <a:latin typeface="Courier New"/>
                <a:ea typeface="Courier New"/>
                <a:cs typeface="Courier New"/>
                <a:sym typeface="Courier New"/>
              </a:rPr>
              <a:t>.getConfig(</a:t>
            </a:r>
            <a:r>
              <a:rPr b="1" lang="en-US" sz="800">
                <a:solidFill>
                  <a:srgbClr val="008000"/>
                </a:solidFill>
                <a:highlight>
                  <a:srgbClr val="FFFFFF"/>
                </a:highlight>
                <a:latin typeface="Courier New"/>
                <a:ea typeface="Courier New"/>
                <a:cs typeface="Courier New"/>
                <a:sym typeface="Courier New"/>
              </a:rPr>
              <a:t>"akka.kafka.consumer"</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consumerSettings </a:t>
            </a:r>
            <a:r>
              <a:rPr lang="en-US" sz="800">
                <a:solidFill>
                  <a:schemeClr val="dk1"/>
                </a:solidFill>
                <a:highlight>
                  <a:srgbClr val="FFFFFF"/>
                </a:highlight>
                <a:latin typeface="Courier New"/>
                <a:ea typeface="Courier New"/>
                <a:cs typeface="Courier New"/>
                <a:sym typeface="Courier New"/>
              </a:rPr>
              <a:t>= </a:t>
            </a:r>
            <a:r>
              <a:rPr i="1" lang="en-US" sz="800">
                <a:solidFill>
                  <a:schemeClr val="dk1"/>
                </a:solidFill>
                <a:highlight>
                  <a:srgbClr val="FFFFFF"/>
                </a:highlight>
                <a:latin typeface="Courier New"/>
                <a:ea typeface="Courier New"/>
                <a:cs typeface="Courier New"/>
                <a:sym typeface="Courier New"/>
              </a:rPr>
              <a:t>ConsumerSettings</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consumerClientConfig</a:t>
            </a: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new </a:t>
            </a:r>
            <a:r>
              <a:rPr lang="en-US" sz="800">
                <a:solidFill>
                  <a:schemeClr val="dk1"/>
                </a:solidFill>
                <a:highlight>
                  <a:srgbClr val="FFFFFF"/>
                </a:highlight>
                <a:latin typeface="Courier New"/>
                <a:ea typeface="Courier New"/>
                <a:cs typeface="Courier New"/>
                <a:sym typeface="Courier New"/>
              </a:rPr>
              <a:t>StringDeserializer, </a:t>
            </a:r>
            <a:r>
              <a:rPr b="1" lang="en-US" sz="800">
                <a:solidFill>
                  <a:srgbClr val="000080"/>
                </a:solidFill>
                <a:highlight>
                  <a:srgbClr val="FFFFFF"/>
                </a:highlight>
                <a:latin typeface="Courier New"/>
                <a:ea typeface="Courier New"/>
                <a:cs typeface="Courier New"/>
                <a:sym typeface="Courier New"/>
              </a:rPr>
              <a:t>new </a:t>
            </a:r>
            <a:r>
              <a:rPr lang="en-US" sz="800">
                <a:solidFill>
                  <a:schemeClr val="dk1"/>
                </a:solidFill>
                <a:highlight>
                  <a:srgbClr val="FFFFFF"/>
                </a:highlight>
                <a:latin typeface="Courier New"/>
                <a:ea typeface="Courier New"/>
                <a:cs typeface="Courier New"/>
                <a:sym typeface="Courier New"/>
              </a:rPr>
              <a:t>ByteArrayDeserializer)</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None/>
            </a:pPr>
            <a:r>
              <a:rPr lang="en-US" sz="800">
                <a:solidFill>
                  <a:schemeClr val="dk1"/>
                </a:solidFill>
                <a:highlight>
                  <a:srgbClr val="FFFFFF"/>
                </a:highlight>
                <a:latin typeface="Courier New"/>
                <a:ea typeface="Courier New"/>
                <a:cs typeface="Courier New"/>
                <a:sym typeface="Courier New"/>
              </a:rPr>
              <a:t>   .withGroupId(</a:t>
            </a:r>
            <a:r>
              <a:rPr b="1" lang="en-US" sz="800">
                <a:solidFill>
                  <a:srgbClr val="008000"/>
                </a:solidFill>
                <a:highlight>
                  <a:srgbClr val="FFFFFF"/>
                </a:highlight>
                <a:latin typeface="Courier New"/>
                <a:ea typeface="Courier New"/>
                <a:cs typeface="Courier New"/>
                <a:sym typeface="Courier New"/>
              </a:rPr>
              <a:t>"group1"</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None/>
            </a:pPr>
            <a:r>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b="1" lang="en-US" sz="800">
                <a:solidFill>
                  <a:srgbClr val="000080"/>
                </a:solidFill>
                <a:highlight>
                  <a:srgbClr val="FFFFFF"/>
                </a:highlight>
                <a:latin typeface="Courier New"/>
                <a:ea typeface="Courier New"/>
                <a:cs typeface="Courier New"/>
                <a:sym typeface="Courier New"/>
              </a:rPr>
              <a:t>class </a:t>
            </a:r>
            <a:r>
              <a:rPr lang="en-US" sz="800">
                <a:solidFill>
                  <a:schemeClr val="dk1"/>
                </a:solidFill>
                <a:highlight>
                  <a:srgbClr val="FFFFFF"/>
                </a:highlight>
                <a:latin typeface="Courier New"/>
                <a:ea typeface="Courier New"/>
                <a:cs typeface="Courier New"/>
                <a:sym typeface="Courier New"/>
              </a:rPr>
              <a:t>RebalanceListener </a:t>
            </a:r>
            <a:r>
              <a:rPr b="1" lang="en-US" sz="800">
                <a:solidFill>
                  <a:srgbClr val="000080"/>
                </a:solidFill>
                <a:highlight>
                  <a:srgbClr val="FFFFFF"/>
                </a:highlight>
                <a:latin typeface="Courier New"/>
                <a:ea typeface="Courier New"/>
                <a:cs typeface="Courier New"/>
                <a:sym typeface="Courier New"/>
              </a:rPr>
              <a:t>extends </a:t>
            </a:r>
            <a:r>
              <a:rPr lang="en-US" sz="800">
                <a:solidFill>
                  <a:schemeClr val="dk1"/>
                </a:solidFill>
                <a:highlight>
                  <a:srgbClr val="FFFFFF"/>
                </a:highlight>
                <a:latin typeface="Courier New"/>
                <a:ea typeface="Courier New"/>
                <a:cs typeface="Courier New"/>
                <a:sym typeface="Courier New"/>
              </a:rPr>
              <a:t>Actor </a:t>
            </a:r>
            <a:r>
              <a:rPr b="1" lang="en-US" sz="800">
                <a:solidFill>
                  <a:srgbClr val="000080"/>
                </a:solidFill>
                <a:highlight>
                  <a:srgbClr val="FFFFFF"/>
                </a:highlight>
                <a:latin typeface="Courier New"/>
                <a:ea typeface="Courier New"/>
                <a:cs typeface="Courier New"/>
                <a:sym typeface="Courier New"/>
              </a:rPr>
              <a:t>with </a:t>
            </a:r>
            <a:r>
              <a:rPr lang="en-US" sz="800">
                <a:solidFill>
                  <a:schemeClr val="dk1"/>
                </a:solidFill>
                <a:highlight>
                  <a:srgbClr val="FFFFFF"/>
                </a:highlight>
                <a:latin typeface="Courier New"/>
                <a:ea typeface="Courier New"/>
                <a:cs typeface="Courier New"/>
                <a:sym typeface="Courier New"/>
              </a:rPr>
              <a:t>ActorLogging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def </a:t>
            </a:r>
            <a:r>
              <a:rPr lang="en-US" sz="800">
                <a:solidFill>
                  <a:schemeClr val="dk1"/>
                </a:solidFill>
                <a:highlight>
                  <a:srgbClr val="FFFFFF"/>
                </a:highlight>
                <a:latin typeface="Courier New"/>
                <a:ea typeface="Courier New"/>
                <a:cs typeface="Courier New"/>
                <a:sym typeface="Courier New"/>
              </a:rPr>
              <a:t>receive: </a:t>
            </a:r>
            <a:r>
              <a:rPr lang="en-US" sz="800">
                <a:solidFill>
                  <a:srgbClr val="20999D"/>
                </a:solidFill>
                <a:highlight>
                  <a:srgbClr val="FFFFFF"/>
                </a:highlight>
                <a:latin typeface="Courier New"/>
                <a:ea typeface="Courier New"/>
                <a:cs typeface="Courier New"/>
                <a:sym typeface="Courier New"/>
              </a:rPr>
              <a:t>Receive </a:t>
            </a:r>
            <a:r>
              <a:rPr lang="en-US" sz="800">
                <a:solidFill>
                  <a:schemeClr val="dk1"/>
                </a:solidFill>
                <a:highlight>
                  <a:srgbClr val="FFFFFF"/>
                </a:highlight>
                <a:latin typeface="Courier New"/>
                <a:ea typeface="Courier New"/>
                <a:cs typeface="Courier New"/>
                <a:sym typeface="Courier New"/>
              </a:rPr>
              <a:t>=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case </a:t>
            </a:r>
            <a:r>
              <a:rPr i="1" lang="en-US" sz="800">
                <a:solidFill>
                  <a:schemeClr val="dk1"/>
                </a:solidFill>
                <a:highlight>
                  <a:srgbClr val="FFFFFF"/>
                </a:highlight>
                <a:latin typeface="Courier New"/>
                <a:ea typeface="Courier New"/>
                <a:cs typeface="Courier New"/>
                <a:sym typeface="Courier New"/>
              </a:rPr>
              <a:t>TopicPartitionsAssigned</a:t>
            </a:r>
            <a:r>
              <a:rPr lang="en-US" sz="800">
                <a:solidFill>
                  <a:schemeClr val="dk1"/>
                </a:solidFill>
                <a:highlight>
                  <a:srgbClr val="FFFFFF"/>
                </a:highlight>
                <a:latin typeface="Courier New"/>
                <a:ea typeface="Courier New"/>
                <a:cs typeface="Courier New"/>
                <a:sym typeface="Courier New"/>
              </a:rPr>
              <a:t>(sub, assigned) =&gt;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case </a:t>
            </a:r>
            <a:r>
              <a:rPr b="1" i="1" lang="en-US" sz="800">
                <a:solidFill>
                  <a:schemeClr val="dk1"/>
                </a:solidFill>
                <a:highlight>
                  <a:srgbClr val="FFFFFF"/>
                </a:highlight>
                <a:latin typeface="Courier New"/>
                <a:ea typeface="Courier New"/>
                <a:cs typeface="Courier New"/>
                <a:sym typeface="Courier New"/>
              </a:rPr>
              <a:t>TopicPartitionsRevoked</a:t>
            </a:r>
            <a:r>
              <a:rPr lang="en-US" sz="800">
                <a:solidFill>
                  <a:schemeClr val="dk1"/>
                </a:solidFill>
                <a:highlight>
                  <a:srgbClr val="FFFFFF"/>
                </a:highlight>
                <a:latin typeface="Courier New"/>
                <a:ea typeface="Courier New"/>
                <a:cs typeface="Courier New"/>
                <a:sym typeface="Courier New"/>
              </a:rPr>
              <a:t>(sub, revoked) =&gt;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commitProcessedMessages(revoked)</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subscription </a:t>
            </a:r>
            <a:r>
              <a:rPr lang="en-US" sz="800">
                <a:solidFill>
                  <a:schemeClr val="dk1"/>
                </a:solidFill>
                <a:highlight>
                  <a:srgbClr val="FFFFFF"/>
                </a:highlight>
                <a:latin typeface="Courier New"/>
                <a:ea typeface="Courier New"/>
                <a:cs typeface="Courier New"/>
                <a:sym typeface="Courier New"/>
              </a:rPr>
              <a:t>= Subscriptions.</a:t>
            </a:r>
            <a:r>
              <a:rPr i="1" lang="en-US" sz="800">
                <a:solidFill>
                  <a:schemeClr val="dk1"/>
                </a:solidFill>
                <a:highlight>
                  <a:srgbClr val="FFFFFF"/>
                </a:highlight>
                <a:latin typeface="Courier New"/>
                <a:ea typeface="Courier New"/>
                <a:cs typeface="Courier New"/>
                <a:sym typeface="Courier New"/>
              </a:rPr>
              <a:t>topics</a:t>
            </a:r>
            <a:r>
              <a:rPr lang="en-US" sz="800">
                <a:solidFill>
                  <a:schemeClr val="dk1"/>
                </a:solidFill>
                <a:highlight>
                  <a:srgbClr val="FFFFFF"/>
                </a:highlight>
                <a:latin typeface="Courier New"/>
                <a:ea typeface="Courier New"/>
                <a:cs typeface="Courier New"/>
                <a:sym typeface="Courier New"/>
              </a:rPr>
              <a:t>(</a:t>
            </a:r>
            <a:r>
              <a:rPr b="1" lang="en-US" sz="800">
                <a:solidFill>
                  <a:srgbClr val="008000"/>
                </a:solidFill>
                <a:highlight>
                  <a:srgbClr val="FFFFFF"/>
                </a:highlight>
                <a:latin typeface="Courier New"/>
                <a:ea typeface="Courier New"/>
                <a:cs typeface="Courier New"/>
                <a:sym typeface="Courier New"/>
              </a:rPr>
              <a:t>"topic1"</a:t>
            </a:r>
            <a:r>
              <a:rPr lang="en-US" sz="800">
                <a:solidFill>
                  <a:schemeClr val="dk1"/>
                </a:solidFill>
                <a:highlight>
                  <a:srgbClr val="FFFFFF"/>
                </a:highlight>
                <a:latin typeface="Courier New"/>
                <a:ea typeface="Courier New"/>
                <a:cs typeface="Courier New"/>
                <a:sym typeface="Courier New"/>
              </a:rPr>
              <a:t>, </a:t>
            </a:r>
            <a:r>
              <a:rPr b="1" lang="en-US" sz="800">
                <a:solidFill>
                  <a:srgbClr val="008000"/>
                </a:solidFill>
                <a:highlight>
                  <a:srgbClr val="FFFFFF"/>
                </a:highlight>
                <a:latin typeface="Courier New"/>
                <a:ea typeface="Courier New"/>
                <a:cs typeface="Courier New"/>
                <a:sym typeface="Courier New"/>
              </a:rPr>
              <a:t>"topic2"</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b="1" lang="en-US" sz="800">
                <a:solidFill>
                  <a:schemeClr val="dk1"/>
                </a:solidFill>
                <a:highlight>
                  <a:srgbClr val="FFFFFF"/>
                </a:highlight>
                <a:latin typeface="Courier New"/>
                <a:ea typeface="Courier New"/>
                <a:cs typeface="Courier New"/>
                <a:sym typeface="Courier New"/>
              </a:rPr>
              <a:t>withRebalanceListener</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system</a:t>
            </a:r>
            <a:r>
              <a:rPr lang="en-US" sz="800">
                <a:solidFill>
                  <a:schemeClr val="dk1"/>
                </a:solidFill>
                <a:highlight>
                  <a:srgbClr val="FFFFFF"/>
                </a:highlight>
                <a:latin typeface="Courier New"/>
                <a:ea typeface="Courier New"/>
                <a:cs typeface="Courier New"/>
                <a:sym typeface="Courier New"/>
              </a:rPr>
              <a:t>.actorOf(</a:t>
            </a:r>
            <a:r>
              <a:rPr i="1" lang="en-US" sz="800">
                <a:solidFill>
                  <a:schemeClr val="dk1"/>
                </a:solidFill>
                <a:highlight>
                  <a:srgbClr val="FFFFFF"/>
                </a:highlight>
                <a:latin typeface="Courier New"/>
                <a:ea typeface="Courier New"/>
                <a:cs typeface="Courier New"/>
                <a:sym typeface="Courier New"/>
              </a:rPr>
              <a:t>Props</a:t>
            </a:r>
            <a:r>
              <a:rPr lang="en-US" sz="800">
                <a:solidFill>
                  <a:schemeClr val="dk1"/>
                </a:solidFill>
                <a:highlight>
                  <a:srgbClr val="FFFFFF"/>
                </a:highlight>
                <a:latin typeface="Courier New"/>
                <a:ea typeface="Courier New"/>
                <a:cs typeface="Courier New"/>
                <a:sym typeface="Courier New"/>
              </a:rPr>
              <a:t>[RebalanceListener])</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control </a:t>
            </a:r>
            <a:r>
              <a:rPr lang="en-US" sz="800">
                <a:solidFill>
                  <a:schemeClr val="dk1"/>
                </a:solidFill>
                <a:highlight>
                  <a:srgbClr val="FFFFFF"/>
                </a:highlight>
                <a:latin typeface="Courier New"/>
                <a:ea typeface="Courier New"/>
                <a:cs typeface="Courier New"/>
                <a:sym typeface="Courier New"/>
              </a:rPr>
              <a:t>= Consumer.</a:t>
            </a:r>
            <a:r>
              <a:rPr i="1" lang="en-US" sz="800">
                <a:solidFill>
                  <a:schemeClr val="dk1"/>
                </a:solidFill>
                <a:highlight>
                  <a:srgbClr val="FFFFFF"/>
                </a:highlight>
                <a:latin typeface="Courier New"/>
                <a:ea typeface="Courier New"/>
                <a:cs typeface="Courier New"/>
                <a:sym typeface="Courier New"/>
              </a:rPr>
              <a:t>committableSource</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consumerSettings</a:t>
            </a:r>
            <a:r>
              <a:rPr lang="en-US" sz="800">
                <a:solidFill>
                  <a:schemeClr val="dk1"/>
                </a:solidFill>
                <a:highlight>
                  <a:srgbClr val="FFFFFF"/>
                </a:highlight>
                <a:latin typeface="Courier New"/>
                <a:ea typeface="Courier New"/>
                <a:cs typeface="Courier New"/>
                <a:sym typeface="Courier New"/>
              </a:rPr>
              <a:t>, </a:t>
            </a:r>
            <a:r>
              <a:rPr i="1" lang="en-US" sz="800">
                <a:solidFill>
                  <a:srgbClr val="660E7A"/>
                </a:solidFill>
                <a:highlight>
                  <a:srgbClr val="FFFFFF"/>
                </a:highlight>
                <a:latin typeface="Courier New"/>
                <a:ea typeface="Courier New"/>
                <a:cs typeface="Courier New"/>
                <a:sym typeface="Courier New"/>
              </a:rPr>
              <a:t>subscription</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None/>
            </a:pPr>
            <a:r>
              <a:t/>
            </a:r>
            <a:endParaRPr b="1" sz="800">
              <a:solidFill>
                <a:srgbClr val="000080"/>
              </a:solidFill>
              <a:highlight>
                <a:srgbClr val="FFFFFF"/>
              </a:highlight>
              <a:latin typeface="Courier New"/>
              <a:ea typeface="Courier New"/>
              <a:cs typeface="Courier New"/>
              <a:sym typeface="Courier New"/>
            </a:endParaRPr>
          </a:p>
        </p:txBody>
      </p:sp>
      <p:sp>
        <p:nvSpPr>
          <p:cNvPr id="743" name="Google Shape;743;p39"/>
          <p:cNvSpPr txBox="1"/>
          <p:nvPr/>
        </p:nvSpPr>
        <p:spPr>
          <a:xfrm>
            <a:off x="5994100" y="1670550"/>
            <a:ext cx="25047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Declare a RebalanceListener Actor to handle assigned and revoked partitions</a:t>
            </a:r>
            <a:endParaRPr sz="1000"/>
          </a:p>
        </p:txBody>
      </p:sp>
      <p:cxnSp>
        <p:nvCxnSpPr>
          <p:cNvPr id="744" name="Google Shape;744;p39"/>
          <p:cNvCxnSpPr>
            <a:stCxn id="743" idx="1"/>
          </p:cNvCxnSpPr>
          <p:nvPr/>
        </p:nvCxnSpPr>
        <p:spPr>
          <a:xfrm flipH="1">
            <a:off x="1777000" y="1889400"/>
            <a:ext cx="4217100" cy="147300"/>
          </a:xfrm>
          <a:prstGeom prst="straightConnector1">
            <a:avLst/>
          </a:prstGeom>
          <a:noFill/>
          <a:ln cap="flat" cmpd="sng" w="9525">
            <a:solidFill>
              <a:schemeClr val="dk2"/>
            </a:solidFill>
            <a:prstDash val="dash"/>
            <a:round/>
            <a:headEnd len="med" w="med" type="none"/>
            <a:tailEnd len="med" w="med" type="triangle"/>
          </a:ln>
        </p:spPr>
      </p:cxnSp>
      <p:sp>
        <p:nvSpPr>
          <p:cNvPr id="745" name="Google Shape;745;p39"/>
          <p:cNvSpPr txBox="1"/>
          <p:nvPr/>
        </p:nvSpPr>
        <p:spPr>
          <a:xfrm>
            <a:off x="5994100" y="2577875"/>
            <a:ext cx="25047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Commit offsets for messages processed from revoked partitions</a:t>
            </a:r>
            <a:endParaRPr sz="1000"/>
          </a:p>
        </p:txBody>
      </p:sp>
      <p:cxnSp>
        <p:nvCxnSpPr>
          <p:cNvPr id="746" name="Google Shape;746;p39"/>
          <p:cNvCxnSpPr>
            <a:stCxn id="745" idx="1"/>
          </p:cNvCxnSpPr>
          <p:nvPr/>
        </p:nvCxnSpPr>
        <p:spPr>
          <a:xfrm flipH="1">
            <a:off x="2908300" y="2796725"/>
            <a:ext cx="3085800" cy="139500"/>
          </a:xfrm>
          <a:prstGeom prst="straightConnector1">
            <a:avLst/>
          </a:prstGeom>
          <a:noFill/>
          <a:ln cap="flat" cmpd="sng" w="9525">
            <a:solidFill>
              <a:schemeClr val="dk2"/>
            </a:solidFill>
            <a:prstDash val="dash"/>
            <a:round/>
            <a:headEnd len="med" w="med" type="none"/>
            <a:tailEnd len="med" w="med" type="triangle"/>
          </a:ln>
        </p:spPr>
      </p:cxnSp>
      <p:sp>
        <p:nvSpPr>
          <p:cNvPr id="747" name="Google Shape;747;p39"/>
          <p:cNvSpPr txBox="1"/>
          <p:nvPr/>
        </p:nvSpPr>
        <p:spPr>
          <a:xfrm>
            <a:off x="5994100" y="3867150"/>
            <a:ext cx="25047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Assign RebalanceListener to topic subscription.</a:t>
            </a:r>
            <a:endParaRPr sz="1000"/>
          </a:p>
        </p:txBody>
      </p:sp>
      <p:cxnSp>
        <p:nvCxnSpPr>
          <p:cNvPr id="748" name="Google Shape;748;p39"/>
          <p:cNvCxnSpPr>
            <a:stCxn id="747" idx="1"/>
          </p:cNvCxnSpPr>
          <p:nvPr/>
        </p:nvCxnSpPr>
        <p:spPr>
          <a:xfrm rot="10800000">
            <a:off x="1528600" y="4001400"/>
            <a:ext cx="4465500" cy="84600"/>
          </a:xfrm>
          <a:prstGeom prst="straightConnector1">
            <a:avLst/>
          </a:prstGeom>
          <a:noFill/>
          <a:ln cap="flat" cmpd="sng" w="9525">
            <a:solidFill>
              <a:schemeClr val="dk2"/>
            </a:solidFill>
            <a:prstDash val="dash"/>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4"/>
                                        </p:tgtEl>
                                        <p:attrNameLst>
                                          <p:attrName>style.visibility</p:attrName>
                                        </p:attrNameLst>
                                      </p:cBhvr>
                                      <p:to>
                                        <p:strVal val="visible"/>
                                      </p:to>
                                    </p:set>
                                    <p:animEffect filter="fade" transition="in">
                                      <p:cBhvr>
                                        <p:cTn dur="1000"/>
                                        <p:tgtEl>
                                          <p:spTgt spid="744"/>
                                        </p:tgtEl>
                                      </p:cBhvr>
                                    </p:animEffect>
                                  </p:childTnLst>
                                </p:cTn>
                              </p:par>
                              <p:par>
                                <p:cTn fill="hold" nodeType="withEffect" presetClass="entr" presetID="10" presetSubtype="0">
                                  <p:stCondLst>
                                    <p:cond delay="0"/>
                                  </p:stCondLst>
                                  <p:childTnLst>
                                    <p:set>
                                      <p:cBhvr>
                                        <p:cTn dur="1" fill="hold">
                                          <p:stCondLst>
                                            <p:cond delay="0"/>
                                          </p:stCondLst>
                                        </p:cTn>
                                        <p:tgtEl>
                                          <p:spTgt spid="743"/>
                                        </p:tgtEl>
                                        <p:attrNameLst>
                                          <p:attrName>style.visibility</p:attrName>
                                        </p:attrNameLst>
                                      </p:cBhvr>
                                      <p:to>
                                        <p:strVal val="visible"/>
                                      </p:to>
                                    </p:set>
                                    <p:animEffect filter="fade" transition="in">
                                      <p:cBhvr>
                                        <p:cTn dur="1000"/>
                                        <p:tgtEl>
                                          <p:spTgt spid="74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10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1000"/>
                                        <p:tgtEl>
                                          <p:spTgt spid="74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10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1000"/>
                                        <p:tgtEl>
                                          <p:spTgt spid="7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3"/>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pic>
        <p:nvPicPr>
          <p:cNvPr id="87" name="Google Shape;87;p13"/>
          <p:cNvPicPr preferRelativeResize="0"/>
          <p:nvPr/>
        </p:nvPicPr>
        <p:blipFill>
          <a:blip r:embed="rId3">
            <a:alphaModFix/>
          </a:blip>
          <a:stretch>
            <a:fillRect/>
          </a:stretch>
        </p:blipFill>
        <p:spPr>
          <a:xfrm>
            <a:off x="1060500" y="378150"/>
            <a:ext cx="7023000" cy="2158500"/>
          </a:xfrm>
          <a:prstGeom prst="rect">
            <a:avLst/>
          </a:prstGeom>
          <a:noFill/>
          <a:ln>
            <a:noFill/>
          </a:ln>
        </p:spPr>
      </p:pic>
      <p:grpSp>
        <p:nvGrpSpPr>
          <p:cNvPr id="88" name="Google Shape;88;p13"/>
          <p:cNvGrpSpPr/>
          <p:nvPr/>
        </p:nvGrpSpPr>
        <p:grpSpPr>
          <a:xfrm>
            <a:off x="1761950" y="2496697"/>
            <a:ext cx="672300" cy="870300"/>
            <a:chOff x="1865025" y="3439022"/>
            <a:chExt cx="672300" cy="870300"/>
          </a:xfrm>
        </p:grpSpPr>
        <p:sp>
          <p:nvSpPr>
            <p:cNvPr id="89" name="Google Shape;89;p13"/>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grpSp>
        <p:nvGrpSpPr>
          <p:cNvPr id="91" name="Google Shape;91;p13"/>
          <p:cNvGrpSpPr/>
          <p:nvPr/>
        </p:nvGrpSpPr>
        <p:grpSpPr>
          <a:xfrm rot="10800000">
            <a:off x="6699425" y="3105547"/>
            <a:ext cx="672300" cy="870300"/>
            <a:chOff x="1865025" y="3439022"/>
            <a:chExt cx="672300" cy="870300"/>
          </a:xfrm>
        </p:grpSpPr>
        <p:sp>
          <p:nvSpPr>
            <p:cNvPr id="92" name="Google Shape;92;p13"/>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sp>
        <p:nvSpPr>
          <p:cNvPr id="94" name="Google Shape;94;p13"/>
          <p:cNvSpPr txBox="1"/>
          <p:nvPr/>
        </p:nvSpPr>
        <p:spPr>
          <a:xfrm>
            <a:off x="2665025" y="2871275"/>
            <a:ext cx="40344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200">
                <a:solidFill>
                  <a:srgbClr val="24292E"/>
                </a:solidFill>
                <a:highlight>
                  <a:srgbClr val="FFFFFF"/>
                </a:highlight>
              </a:rPr>
              <a:t>The Alpakka project is an initiative to implement a library of integration modules to build stream-aware, reactive, pipelines for Java and Scala. </a:t>
            </a:r>
            <a:endParaRPr i="1"/>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3" name="Shape 753"/>
        <p:cNvGrpSpPr/>
        <p:nvPr/>
      </p:nvGrpSpPr>
      <p:grpSpPr>
        <a:xfrm>
          <a:off x="0" y="0"/>
          <a:ext cx="0" cy="0"/>
          <a:chOff x="0" y="0"/>
          <a:chExt cx="0" cy="0"/>
        </a:xfrm>
      </p:grpSpPr>
      <p:sp>
        <p:nvSpPr>
          <p:cNvPr id="754" name="Google Shape;754;p40"/>
          <p:cNvSpPr txBox="1"/>
          <p:nvPr>
            <p:ph type="ctrTitle"/>
          </p:nvPr>
        </p:nvSpPr>
        <p:spPr>
          <a:xfrm>
            <a:off x="517708" y="965660"/>
            <a:ext cx="6858000" cy="76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Transactional “Exactly-Once”</a:t>
            </a:r>
            <a:endParaRPr/>
          </a:p>
        </p:txBody>
      </p:sp>
      <p:sp>
        <p:nvSpPr>
          <p:cNvPr id="755" name="Google Shape;755;p40"/>
          <p:cNvSpPr txBox="1"/>
          <p:nvPr>
            <p:ph idx="1" type="subTitle"/>
          </p:nvPr>
        </p:nvSpPr>
        <p:spPr>
          <a:xfrm>
            <a:off x="517708" y="1843457"/>
            <a:ext cx="6858000" cy="1241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0" name="Shape 760"/>
        <p:cNvGrpSpPr/>
        <p:nvPr/>
      </p:nvGrpSpPr>
      <p:grpSpPr>
        <a:xfrm>
          <a:off x="0" y="0"/>
          <a:ext cx="0" cy="0"/>
          <a:chOff x="0" y="0"/>
          <a:chExt cx="0" cy="0"/>
        </a:xfrm>
      </p:grpSpPr>
      <p:sp>
        <p:nvSpPr>
          <p:cNvPr id="761" name="Google Shape;761;p41"/>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Kafka Transactions</a:t>
            </a:r>
            <a:endParaRPr/>
          </a:p>
        </p:txBody>
      </p:sp>
      <p:sp>
        <p:nvSpPr>
          <p:cNvPr id="762" name="Google Shape;762;p41"/>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grpSp>
        <p:nvGrpSpPr>
          <p:cNvPr id="763" name="Google Shape;763;p41"/>
          <p:cNvGrpSpPr/>
          <p:nvPr/>
        </p:nvGrpSpPr>
        <p:grpSpPr>
          <a:xfrm>
            <a:off x="1599150" y="1362272"/>
            <a:ext cx="672300" cy="870300"/>
            <a:chOff x="1865025" y="3439022"/>
            <a:chExt cx="672300" cy="870300"/>
          </a:xfrm>
        </p:grpSpPr>
        <p:sp>
          <p:nvSpPr>
            <p:cNvPr id="764" name="Google Shape;764;p41"/>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41"/>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grpSp>
        <p:nvGrpSpPr>
          <p:cNvPr id="766" name="Google Shape;766;p41"/>
          <p:cNvGrpSpPr/>
          <p:nvPr/>
        </p:nvGrpSpPr>
        <p:grpSpPr>
          <a:xfrm rot="10800000">
            <a:off x="6536625" y="2607147"/>
            <a:ext cx="672300" cy="870300"/>
            <a:chOff x="1865025" y="3439022"/>
            <a:chExt cx="672300" cy="870300"/>
          </a:xfrm>
        </p:grpSpPr>
        <p:sp>
          <p:nvSpPr>
            <p:cNvPr id="767" name="Google Shape;767;p41"/>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41"/>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sp>
        <p:nvSpPr>
          <p:cNvPr id="769" name="Google Shape;769;p41"/>
          <p:cNvSpPr txBox="1"/>
          <p:nvPr/>
        </p:nvSpPr>
        <p:spPr>
          <a:xfrm>
            <a:off x="2502225" y="1736850"/>
            <a:ext cx="40344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24292E"/>
                </a:solidFill>
                <a:highlight>
                  <a:srgbClr val="FFFFFF"/>
                </a:highlight>
              </a:rPr>
              <a:t>Transactions enable atomic writes to multiple Kafka topics and partitions. All of the messages included in the transaction will be successfully written or none of them will be.</a:t>
            </a:r>
            <a:br>
              <a:rPr i="1" lang="en-US" sz="1800">
                <a:solidFill>
                  <a:srgbClr val="24292E"/>
                </a:solidFill>
                <a:highlight>
                  <a:srgbClr val="FFFFFF"/>
                </a:highlight>
              </a:rPr>
            </a:br>
            <a:endParaRPr i="1"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4" name="Shape 774"/>
        <p:cNvGrpSpPr/>
        <p:nvPr/>
      </p:nvGrpSpPr>
      <p:grpSpPr>
        <a:xfrm>
          <a:off x="0" y="0"/>
          <a:ext cx="0" cy="0"/>
          <a:chOff x="0" y="0"/>
          <a:chExt cx="0" cy="0"/>
        </a:xfrm>
      </p:grpSpPr>
      <p:sp>
        <p:nvSpPr>
          <p:cNvPr id="775" name="Google Shape;775;p42"/>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Message Delivery Semantics</a:t>
            </a:r>
            <a:endParaRPr/>
          </a:p>
        </p:txBody>
      </p:sp>
      <p:sp>
        <p:nvSpPr>
          <p:cNvPr id="776" name="Google Shape;776;p42"/>
          <p:cNvSpPr txBox="1"/>
          <p:nvPr>
            <p:ph idx="1" type="body"/>
          </p:nvPr>
        </p:nvSpPr>
        <p:spPr>
          <a:xfrm>
            <a:off x="439048" y="1090591"/>
            <a:ext cx="8265900" cy="3438900"/>
          </a:xfrm>
          <a:prstGeom prst="rect">
            <a:avLst/>
          </a:prstGeom>
        </p:spPr>
        <p:txBody>
          <a:bodyPr anchorCtr="0" anchor="t" bIns="91425" lIns="91425" spcFirstLastPara="1" rIns="91425" wrap="square" tIns="91425">
            <a:noAutofit/>
          </a:bodyPr>
          <a:lstStyle/>
          <a:p>
            <a:pPr indent="-533400" lvl="0" marL="457200" rtl="0" algn="l">
              <a:spcBef>
                <a:spcPts val="600"/>
              </a:spcBef>
              <a:spcAft>
                <a:spcPts val="0"/>
              </a:spcAft>
              <a:buSzPts val="4800"/>
              <a:buChar char="•"/>
            </a:pPr>
            <a:r>
              <a:rPr lang="en-US" sz="4800"/>
              <a:t>At most once</a:t>
            </a:r>
            <a:endParaRPr sz="4800"/>
          </a:p>
          <a:p>
            <a:pPr indent="-533400" lvl="0" marL="457200" rtl="0" algn="l">
              <a:spcBef>
                <a:spcPts val="0"/>
              </a:spcBef>
              <a:spcAft>
                <a:spcPts val="0"/>
              </a:spcAft>
              <a:buSzPts val="4800"/>
              <a:buChar char="•"/>
            </a:pPr>
            <a:r>
              <a:rPr lang="en-US" sz="4800"/>
              <a:t>At least once</a:t>
            </a:r>
            <a:endParaRPr sz="4800"/>
          </a:p>
          <a:p>
            <a:pPr indent="-533400" lvl="0" marL="457200" rtl="0" algn="l">
              <a:spcBef>
                <a:spcPts val="0"/>
              </a:spcBef>
              <a:spcAft>
                <a:spcPts val="0"/>
              </a:spcAft>
              <a:buSzPts val="4800"/>
              <a:buChar char="•"/>
            </a:pPr>
            <a:r>
              <a:rPr lang="en-US" sz="4800"/>
              <a:t>“Exactly once”</a:t>
            </a:r>
            <a:endParaRPr sz="4800"/>
          </a:p>
        </p:txBody>
      </p:sp>
      <p:sp>
        <p:nvSpPr>
          <p:cNvPr id="777" name="Google Shape;777;p42"/>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pic>
        <p:nvPicPr>
          <p:cNvPr id="778" name="Google Shape;778;p42"/>
          <p:cNvPicPr preferRelativeResize="0"/>
          <p:nvPr/>
        </p:nvPicPr>
        <p:blipFill>
          <a:blip r:embed="rId3">
            <a:alphaModFix/>
          </a:blip>
          <a:stretch>
            <a:fillRect/>
          </a:stretch>
        </p:blipFill>
        <p:spPr>
          <a:xfrm>
            <a:off x="4821074" y="2781300"/>
            <a:ext cx="457527" cy="698502"/>
          </a:xfrm>
          <a:prstGeom prst="rect">
            <a:avLst/>
          </a:prstGeom>
          <a:noFill/>
          <a:ln>
            <a:noFill/>
          </a:ln>
        </p:spPr>
      </p:pic>
      <p:sp>
        <p:nvSpPr>
          <p:cNvPr id="779" name="Google Shape;779;p42"/>
          <p:cNvSpPr txBox="1"/>
          <p:nvPr/>
        </p:nvSpPr>
        <p:spPr>
          <a:xfrm>
            <a:off x="0" y="4233900"/>
            <a:ext cx="6867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u="sng">
                <a:solidFill>
                  <a:schemeClr val="hlink"/>
                </a:solidFill>
                <a:hlinkClick r:id="rId4"/>
              </a:rPr>
              <a:t>openclipart</a:t>
            </a:r>
            <a:endParaRPr sz="6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4" name="Shape 784"/>
        <p:cNvGrpSpPr/>
        <p:nvPr/>
      </p:nvGrpSpPr>
      <p:grpSpPr>
        <a:xfrm>
          <a:off x="0" y="0"/>
          <a:ext cx="0" cy="0"/>
          <a:chOff x="0" y="0"/>
          <a:chExt cx="0" cy="0"/>
        </a:xfrm>
      </p:grpSpPr>
      <p:sp>
        <p:nvSpPr>
          <p:cNvPr id="785" name="Google Shape;785;p43"/>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Exactly Once Delivery vs Exactly Once Processing</a:t>
            </a:r>
            <a:endParaRPr/>
          </a:p>
        </p:txBody>
      </p:sp>
      <p:sp>
        <p:nvSpPr>
          <p:cNvPr id="786" name="Google Shape;786;p43"/>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grpSp>
        <p:nvGrpSpPr>
          <p:cNvPr id="787" name="Google Shape;787;p43"/>
          <p:cNvGrpSpPr/>
          <p:nvPr/>
        </p:nvGrpSpPr>
        <p:grpSpPr>
          <a:xfrm>
            <a:off x="1767113" y="1501972"/>
            <a:ext cx="672300" cy="870300"/>
            <a:chOff x="1865025" y="3439022"/>
            <a:chExt cx="672300" cy="870300"/>
          </a:xfrm>
        </p:grpSpPr>
        <p:sp>
          <p:nvSpPr>
            <p:cNvPr id="788" name="Google Shape;788;p43"/>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3"/>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grpSp>
        <p:nvGrpSpPr>
          <p:cNvPr id="790" name="Google Shape;790;p43"/>
          <p:cNvGrpSpPr/>
          <p:nvPr/>
        </p:nvGrpSpPr>
        <p:grpSpPr>
          <a:xfrm rot="10800000">
            <a:off x="6704588" y="2618822"/>
            <a:ext cx="672300" cy="870300"/>
            <a:chOff x="1865025" y="3439022"/>
            <a:chExt cx="672300" cy="870300"/>
          </a:xfrm>
        </p:grpSpPr>
        <p:sp>
          <p:nvSpPr>
            <p:cNvPr id="791" name="Google Shape;791;p43"/>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43"/>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sp>
        <p:nvSpPr>
          <p:cNvPr id="793" name="Google Shape;793;p43"/>
          <p:cNvSpPr txBox="1"/>
          <p:nvPr/>
        </p:nvSpPr>
        <p:spPr>
          <a:xfrm>
            <a:off x="2670188" y="1876550"/>
            <a:ext cx="40344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24292E"/>
                </a:solidFill>
                <a:highlight>
                  <a:srgbClr val="FFFFFF"/>
                </a:highlight>
              </a:rPr>
              <a:t>Exactly-once message delivery is impossible between two parties where failures of communication are possible.</a:t>
            </a:r>
            <a:endParaRPr i="1" sz="1800"/>
          </a:p>
        </p:txBody>
      </p:sp>
      <p:sp>
        <p:nvSpPr>
          <p:cNvPr id="794" name="Google Shape;794;p43"/>
          <p:cNvSpPr txBox="1"/>
          <p:nvPr/>
        </p:nvSpPr>
        <p:spPr>
          <a:xfrm>
            <a:off x="2527625" y="3184325"/>
            <a:ext cx="3000000" cy="68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150" u="sng">
                <a:solidFill>
                  <a:schemeClr val="hlink"/>
                </a:solidFill>
                <a:highlight>
                  <a:srgbClr val="FFFFFF"/>
                </a:highlight>
                <a:hlinkClick r:id="rId3"/>
              </a:rPr>
              <a:t>Two Generals/Byzantine Generals problem</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799" name="Shape 799"/>
        <p:cNvGrpSpPr/>
        <p:nvPr/>
      </p:nvGrpSpPr>
      <p:grpSpPr>
        <a:xfrm>
          <a:off x="0" y="0"/>
          <a:ext cx="0" cy="0"/>
          <a:chOff x="0" y="0"/>
          <a:chExt cx="0" cy="0"/>
        </a:xfrm>
      </p:grpSpPr>
      <p:sp>
        <p:nvSpPr>
          <p:cNvPr id="800" name="Google Shape;800;p44"/>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Why use Transactions?</a:t>
            </a:r>
            <a:endParaRPr/>
          </a:p>
        </p:txBody>
      </p:sp>
      <p:sp>
        <p:nvSpPr>
          <p:cNvPr id="801" name="Google Shape;801;p44"/>
          <p:cNvSpPr txBox="1"/>
          <p:nvPr>
            <p:ph idx="1" type="body"/>
          </p:nvPr>
        </p:nvSpPr>
        <p:spPr>
          <a:xfrm>
            <a:off x="439048" y="1090591"/>
            <a:ext cx="8265900" cy="34389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AutoNum type="arabicPeriod"/>
            </a:pPr>
            <a:r>
              <a:rPr lang="en-US" sz="3000"/>
              <a:t>Zero tolerance for duplicate messages</a:t>
            </a:r>
            <a:endParaRPr sz="3000"/>
          </a:p>
          <a:p>
            <a:pPr indent="-419100" lvl="0" marL="457200" rtl="0" algn="l">
              <a:spcBef>
                <a:spcPts val="0"/>
              </a:spcBef>
              <a:spcAft>
                <a:spcPts val="0"/>
              </a:spcAft>
              <a:buSzPts val="3000"/>
              <a:buAutoNum type="arabicPeriod"/>
            </a:pPr>
            <a:r>
              <a:rPr lang="en-US" sz="3000"/>
              <a:t>Less boilerplate (deduping, client offset management)</a:t>
            </a:r>
            <a:endParaRPr sz="3000"/>
          </a:p>
        </p:txBody>
      </p:sp>
      <p:sp>
        <p:nvSpPr>
          <p:cNvPr id="802" name="Google Shape;802;p44"/>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07" name="Shape 807"/>
        <p:cNvGrpSpPr/>
        <p:nvPr/>
      </p:nvGrpSpPr>
      <p:grpSpPr>
        <a:xfrm>
          <a:off x="0" y="0"/>
          <a:ext cx="0" cy="0"/>
          <a:chOff x="0" y="0"/>
          <a:chExt cx="0" cy="0"/>
        </a:xfrm>
      </p:grpSpPr>
      <p:sp>
        <p:nvSpPr>
          <p:cNvPr id="808" name="Google Shape;808;p45"/>
          <p:cNvSpPr/>
          <p:nvPr/>
        </p:nvSpPr>
        <p:spPr>
          <a:xfrm>
            <a:off x="2145775" y="2111075"/>
            <a:ext cx="3745800" cy="219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45"/>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Anatomy of Kafka Transactions</a:t>
            </a:r>
            <a:endParaRPr/>
          </a:p>
        </p:txBody>
      </p:sp>
      <p:sp>
        <p:nvSpPr>
          <p:cNvPr id="810" name="Google Shape;810;p45"/>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811" name="Google Shape;811;p45"/>
          <p:cNvSpPr/>
          <p:nvPr/>
        </p:nvSpPr>
        <p:spPr>
          <a:xfrm>
            <a:off x="3467225" y="2217200"/>
            <a:ext cx="1041900" cy="13506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45"/>
          <p:cNvSpPr/>
          <p:nvPr/>
        </p:nvSpPr>
        <p:spPr>
          <a:xfrm>
            <a:off x="3947100" y="1147325"/>
            <a:ext cx="1249800" cy="6426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Client</a:t>
            </a:r>
            <a:endParaRPr sz="1000"/>
          </a:p>
        </p:txBody>
      </p:sp>
      <p:grpSp>
        <p:nvGrpSpPr>
          <p:cNvPr id="813" name="Google Shape;813;p45"/>
          <p:cNvGrpSpPr/>
          <p:nvPr/>
        </p:nvGrpSpPr>
        <p:grpSpPr>
          <a:xfrm>
            <a:off x="2225989" y="3662837"/>
            <a:ext cx="1171224" cy="515425"/>
            <a:chOff x="4597876" y="2188025"/>
            <a:chExt cx="1171224" cy="515425"/>
          </a:xfrm>
        </p:grpSpPr>
        <p:pic>
          <p:nvPicPr>
            <p:cNvPr id="814" name="Google Shape;814;p45"/>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815" name="Google Shape;815;p45"/>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816" name="Google Shape;816;p45"/>
          <p:cNvSpPr/>
          <p:nvPr/>
        </p:nvSpPr>
        <p:spPr>
          <a:xfrm>
            <a:off x="3460450" y="365655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Consumer Offset Log</a:t>
            </a:r>
            <a:endParaRPr sz="1000"/>
          </a:p>
        </p:txBody>
      </p:sp>
      <p:sp>
        <p:nvSpPr>
          <p:cNvPr id="817" name="Google Shape;817;p45"/>
          <p:cNvSpPr/>
          <p:nvPr/>
        </p:nvSpPr>
        <p:spPr>
          <a:xfrm>
            <a:off x="3564466" y="2988618"/>
            <a:ext cx="823500" cy="5154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Topic Sub</a:t>
            </a:r>
            <a:endParaRPr sz="1000"/>
          </a:p>
        </p:txBody>
      </p:sp>
      <p:sp>
        <p:nvSpPr>
          <p:cNvPr id="818" name="Google Shape;818;p45"/>
          <p:cNvSpPr txBox="1"/>
          <p:nvPr/>
        </p:nvSpPr>
        <p:spPr>
          <a:xfrm>
            <a:off x="3467225" y="2220300"/>
            <a:ext cx="1049400" cy="5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dk1"/>
                </a:solidFill>
              </a:rPr>
              <a:t>Consumer Group Coordinator</a:t>
            </a:r>
            <a:endParaRPr/>
          </a:p>
        </p:txBody>
      </p:sp>
      <p:sp>
        <p:nvSpPr>
          <p:cNvPr id="819" name="Google Shape;819;p45"/>
          <p:cNvSpPr/>
          <p:nvPr/>
        </p:nvSpPr>
        <p:spPr>
          <a:xfrm>
            <a:off x="4640425" y="3656550"/>
            <a:ext cx="1041900" cy="5280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Transaction</a:t>
            </a:r>
            <a:r>
              <a:rPr lang="en-US" sz="1000"/>
              <a:t> Log</a:t>
            </a:r>
            <a:endParaRPr sz="1000"/>
          </a:p>
        </p:txBody>
      </p:sp>
      <p:grpSp>
        <p:nvGrpSpPr>
          <p:cNvPr id="820" name="Google Shape;820;p45"/>
          <p:cNvGrpSpPr/>
          <p:nvPr/>
        </p:nvGrpSpPr>
        <p:grpSpPr>
          <a:xfrm>
            <a:off x="4636675" y="2217200"/>
            <a:ext cx="1049400" cy="1350600"/>
            <a:chOff x="4018650" y="1353850"/>
            <a:chExt cx="1049400" cy="1350600"/>
          </a:xfrm>
        </p:grpSpPr>
        <p:sp>
          <p:nvSpPr>
            <p:cNvPr id="821" name="Google Shape;821;p45"/>
            <p:cNvSpPr/>
            <p:nvPr/>
          </p:nvSpPr>
          <p:spPr>
            <a:xfrm>
              <a:off x="4018650" y="1353850"/>
              <a:ext cx="1041900" cy="13506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45"/>
            <p:cNvSpPr txBox="1"/>
            <p:nvPr/>
          </p:nvSpPr>
          <p:spPr>
            <a:xfrm>
              <a:off x="4018650" y="1356950"/>
              <a:ext cx="1049400" cy="56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solidFill>
                    <a:schemeClr val="dk1"/>
                  </a:solidFill>
                </a:rPr>
                <a:t>Transaction</a:t>
              </a:r>
              <a:r>
                <a:rPr lang="en-US" sz="1000">
                  <a:solidFill>
                    <a:schemeClr val="dk1"/>
                  </a:solidFill>
                </a:rPr>
                <a:t> </a:t>
              </a:r>
              <a:r>
                <a:rPr lang="en-US" sz="1000">
                  <a:solidFill>
                    <a:schemeClr val="dk1"/>
                  </a:solidFill>
                </a:rPr>
                <a:t>Coordinator</a:t>
              </a:r>
              <a:endParaRPr/>
            </a:p>
          </p:txBody>
        </p:sp>
        <p:sp>
          <p:nvSpPr>
            <p:cNvPr id="823" name="Google Shape;823;p45"/>
            <p:cNvSpPr/>
            <p:nvPr/>
          </p:nvSpPr>
          <p:spPr>
            <a:xfrm>
              <a:off x="4107822" y="2125275"/>
              <a:ext cx="823500" cy="5154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Topic Dest</a:t>
              </a:r>
              <a:endParaRPr sz="1000"/>
            </a:p>
          </p:txBody>
        </p:sp>
      </p:grpSp>
      <p:sp>
        <p:nvSpPr>
          <p:cNvPr id="824" name="Google Shape;824;p45"/>
          <p:cNvSpPr/>
          <p:nvPr/>
        </p:nvSpPr>
        <p:spPr>
          <a:xfrm>
            <a:off x="4094850" y="1459600"/>
            <a:ext cx="954300" cy="2115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Transformation</a:t>
            </a:r>
            <a:endParaRPr sz="800"/>
          </a:p>
        </p:txBody>
      </p:sp>
      <p:cxnSp>
        <p:nvCxnSpPr>
          <p:cNvPr id="825" name="Google Shape;825;p45"/>
          <p:cNvCxnSpPr>
            <a:stCxn id="824" idx="1"/>
            <a:endCxn id="811" idx="1"/>
          </p:cNvCxnSpPr>
          <p:nvPr/>
        </p:nvCxnSpPr>
        <p:spPr>
          <a:xfrm flipH="1">
            <a:off x="3467250" y="1565350"/>
            <a:ext cx="627600" cy="1327200"/>
          </a:xfrm>
          <a:prstGeom prst="curvedConnector3">
            <a:avLst>
              <a:gd fmla="val 163066" name="adj1"/>
            </a:avLst>
          </a:prstGeom>
          <a:noFill/>
          <a:ln cap="flat" cmpd="sng" w="9525">
            <a:solidFill>
              <a:schemeClr val="dk2"/>
            </a:solidFill>
            <a:prstDash val="solid"/>
            <a:round/>
            <a:headEnd len="med" w="med" type="stealth"/>
            <a:tailEnd len="med" w="med" type="none"/>
          </a:ln>
        </p:spPr>
      </p:cxnSp>
      <p:cxnSp>
        <p:nvCxnSpPr>
          <p:cNvPr id="826" name="Google Shape;826;p45"/>
          <p:cNvCxnSpPr>
            <a:stCxn id="824" idx="3"/>
            <a:endCxn id="821" idx="3"/>
          </p:cNvCxnSpPr>
          <p:nvPr/>
        </p:nvCxnSpPr>
        <p:spPr>
          <a:xfrm>
            <a:off x="5049150" y="1565350"/>
            <a:ext cx="629400" cy="1327200"/>
          </a:xfrm>
          <a:prstGeom prst="curvedConnector3">
            <a:avLst>
              <a:gd fmla="val 163008" name="adj1"/>
            </a:avLst>
          </a:prstGeom>
          <a:noFill/>
          <a:ln cap="flat" cmpd="sng" w="9525">
            <a:solidFill>
              <a:schemeClr val="dk2"/>
            </a:solidFill>
            <a:prstDash val="solid"/>
            <a:round/>
            <a:headEnd len="med" w="med" type="none"/>
            <a:tailEnd len="med" w="med" type="stealth"/>
          </a:ln>
        </p:spPr>
      </p:cxnSp>
      <p:sp>
        <p:nvSpPr>
          <p:cNvPr id="827" name="Google Shape;827;p45"/>
          <p:cNvSpPr/>
          <p:nvPr/>
        </p:nvSpPr>
        <p:spPr>
          <a:xfrm>
            <a:off x="3717138" y="3270615"/>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45"/>
          <p:cNvSpPr txBox="1"/>
          <p:nvPr/>
        </p:nvSpPr>
        <p:spPr>
          <a:xfrm>
            <a:off x="3643164" y="3213540"/>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CM</a:t>
            </a:r>
            <a:endParaRPr sz="600"/>
          </a:p>
        </p:txBody>
      </p:sp>
      <p:sp>
        <p:nvSpPr>
          <p:cNvPr id="829" name="Google Shape;829;p45"/>
          <p:cNvSpPr/>
          <p:nvPr/>
        </p:nvSpPr>
        <p:spPr>
          <a:xfrm>
            <a:off x="3887193" y="3271910"/>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45"/>
          <p:cNvSpPr txBox="1"/>
          <p:nvPr/>
        </p:nvSpPr>
        <p:spPr>
          <a:xfrm>
            <a:off x="3817735" y="3212285"/>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sp>
        <p:nvSpPr>
          <p:cNvPr id="831" name="Google Shape;831;p45"/>
          <p:cNvSpPr/>
          <p:nvPr/>
        </p:nvSpPr>
        <p:spPr>
          <a:xfrm>
            <a:off x="4058210" y="327061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45"/>
          <p:cNvSpPr txBox="1"/>
          <p:nvPr/>
        </p:nvSpPr>
        <p:spPr>
          <a:xfrm>
            <a:off x="3988776" y="3213540"/>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sp>
        <p:nvSpPr>
          <p:cNvPr id="833" name="Google Shape;833;p45"/>
          <p:cNvSpPr/>
          <p:nvPr/>
        </p:nvSpPr>
        <p:spPr>
          <a:xfrm>
            <a:off x="4890338" y="3271252"/>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5"/>
          <p:cNvSpPr txBox="1"/>
          <p:nvPr/>
        </p:nvSpPr>
        <p:spPr>
          <a:xfrm>
            <a:off x="4816364" y="3214177"/>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CM</a:t>
            </a:r>
            <a:endParaRPr sz="600"/>
          </a:p>
        </p:txBody>
      </p:sp>
      <p:sp>
        <p:nvSpPr>
          <p:cNvPr id="835" name="Google Shape;835;p45"/>
          <p:cNvSpPr/>
          <p:nvPr/>
        </p:nvSpPr>
        <p:spPr>
          <a:xfrm>
            <a:off x="5060393" y="3272548"/>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5"/>
          <p:cNvSpPr txBox="1"/>
          <p:nvPr/>
        </p:nvSpPr>
        <p:spPr>
          <a:xfrm>
            <a:off x="4990935" y="3212923"/>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sp>
        <p:nvSpPr>
          <p:cNvPr id="837" name="Google Shape;837;p45"/>
          <p:cNvSpPr/>
          <p:nvPr/>
        </p:nvSpPr>
        <p:spPr>
          <a:xfrm>
            <a:off x="5231410" y="3271252"/>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5"/>
          <p:cNvSpPr txBox="1"/>
          <p:nvPr/>
        </p:nvSpPr>
        <p:spPr>
          <a:xfrm>
            <a:off x="5161976" y="3214177"/>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sp>
        <p:nvSpPr>
          <p:cNvPr id="839" name="Google Shape;839;p45"/>
          <p:cNvSpPr txBox="1"/>
          <p:nvPr/>
        </p:nvSpPr>
        <p:spPr>
          <a:xfrm>
            <a:off x="2218275" y="2814775"/>
            <a:ext cx="1121400" cy="30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t>Control Messages</a:t>
            </a:r>
            <a:endParaRPr sz="800"/>
          </a:p>
        </p:txBody>
      </p:sp>
      <p:cxnSp>
        <p:nvCxnSpPr>
          <p:cNvPr id="840" name="Google Shape;840;p45"/>
          <p:cNvCxnSpPr/>
          <p:nvPr/>
        </p:nvCxnSpPr>
        <p:spPr>
          <a:xfrm>
            <a:off x="2782850" y="3050825"/>
            <a:ext cx="939600" cy="276900"/>
          </a:xfrm>
          <a:prstGeom prst="straightConnector1">
            <a:avLst/>
          </a:prstGeom>
          <a:noFill/>
          <a:ln cap="flat" cmpd="sng" w="9525">
            <a:solidFill>
              <a:schemeClr val="dk2"/>
            </a:solidFill>
            <a:prstDash val="dash"/>
            <a:round/>
            <a:headEnd len="med" w="med" type="none"/>
            <a:tailEnd len="med" w="med" type="triangle"/>
          </a:ln>
        </p:spPr>
      </p:cxnSp>
      <p:sp>
        <p:nvSpPr>
          <p:cNvPr id="841" name="Google Shape;841;p45"/>
          <p:cNvSpPr txBox="1"/>
          <p:nvPr/>
        </p:nvSpPr>
        <p:spPr>
          <a:xfrm>
            <a:off x="6054600" y="770000"/>
            <a:ext cx="3089400" cy="180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1000"/>
              <a:t>Important Client Config</a:t>
            </a:r>
            <a:endParaRPr sz="1000"/>
          </a:p>
          <a:p>
            <a:pPr indent="0" lvl="0" marL="0" rtl="0" algn="l">
              <a:spcBef>
                <a:spcPts val="0"/>
              </a:spcBef>
              <a:spcAft>
                <a:spcPts val="0"/>
              </a:spcAft>
              <a:buClr>
                <a:schemeClr val="dk1"/>
              </a:buClr>
              <a:buSzPts val="1100"/>
              <a:buFont typeface="Arial"/>
              <a:buNone/>
            </a:pPr>
            <a:r>
              <a:t/>
            </a:r>
            <a:endParaRPr sz="600"/>
          </a:p>
          <a:p>
            <a:pPr indent="0" lvl="0" marL="0" rtl="0" algn="l">
              <a:spcBef>
                <a:spcPts val="0"/>
              </a:spcBef>
              <a:spcAft>
                <a:spcPts val="0"/>
              </a:spcAft>
              <a:buClr>
                <a:schemeClr val="dk1"/>
              </a:buClr>
              <a:buSzPts val="1100"/>
              <a:buFont typeface="Arial"/>
              <a:buNone/>
            </a:pPr>
            <a:r>
              <a:rPr lang="en-US" sz="600"/>
              <a:t>Topic Subscription:</a:t>
            </a:r>
            <a:endParaRPr sz="600"/>
          </a:p>
          <a:p>
            <a:pPr indent="0" lvl="0" marL="0" rtl="0" algn="l">
              <a:spcBef>
                <a:spcPts val="0"/>
              </a:spcBef>
              <a:spcAft>
                <a:spcPts val="0"/>
              </a:spcAft>
              <a:buClr>
                <a:schemeClr val="dk1"/>
              </a:buClr>
              <a:buSzPts val="1100"/>
              <a:buFont typeface="Arial"/>
              <a:buNone/>
            </a:pPr>
            <a:r>
              <a:t/>
            </a:r>
            <a:endParaRPr sz="600"/>
          </a:p>
          <a:p>
            <a:pPr indent="0" lvl="0" marL="0" rtl="0" algn="l">
              <a:spcBef>
                <a:spcPts val="0"/>
              </a:spcBef>
              <a:spcAft>
                <a:spcPts val="0"/>
              </a:spcAft>
              <a:buNone/>
            </a:pPr>
            <a:r>
              <a:rPr lang="en-US" sz="600">
                <a:latin typeface="Courier New"/>
                <a:ea typeface="Courier New"/>
                <a:cs typeface="Courier New"/>
                <a:sym typeface="Courier New"/>
              </a:rPr>
              <a:t>Subscription.topics(“Topic1”, “Topic2”, “Topic3”)</a:t>
            </a:r>
            <a:endParaRPr sz="600">
              <a:latin typeface="Courier New"/>
              <a:ea typeface="Courier New"/>
              <a:cs typeface="Courier New"/>
              <a:sym typeface="Courier New"/>
            </a:endParaRPr>
          </a:p>
          <a:p>
            <a:pPr indent="0" lvl="0" marL="0" rtl="0" algn="l">
              <a:spcBef>
                <a:spcPts val="0"/>
              </a:spcBef>
              <a:spcAft>
                <a:spcPts val="0"/>
              </a:spcAft>
              <a:buNone/>
            </a:pPr>
            <a:r>
              <a:t/>
            </a:r>
            <a:endParaRPr sz="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600"/>
              <a:t>Destination topic partitions get included in the transaction based on messages that are produced.</a:t>
            </a:r>
            <a:endParaRPr sz="600"/>
          </a:p>
          <a:p>
            <a:pPr indent="0" lvl="0" marL="0" rtl="0" algn="l">
              <a:spcBef>
                <a:spcPts val="0"/>
              </a:spcBef>
              <a:spcAft>
                <a:spcPts val="0"/>
              </a:spcAft>
              <a:buClr>
                <a:schemeClr val="dk1"/>
              </a:buClr>
              <a:buSzPts val="1100"/>
              <a:buFont typeface="Arial"/>
              <a:buNone/>
            </a:pPr>
            <a:r>
              <a:t/>
            </a:r>
            <a:endParaRPr sz="600"/>
          </a:p>
          <a:p>
            <a:pPr indent="0" lvl="0" marL="0" rtl="0" algn="l">
              <a:spcBef>
                <a:spcPts val="0"/>
              </a:spcBef>
              <a:spcAft>
                <a:spcPts val="0"/>
              </a:spcAft>
              <a:buClr>
                <a:schemeClr val="dk1"/>
              </a:buClr>
              <a:buSzPts val="1100"/>
              <a:buFont typeface="Arial"/>
              <a:buNone/>
            </a:pPr>
            <a:r>
              <a:rPr lang="en-US" sz="600"/>
              <a:t>Kafka Consumer Properties:</a:t>
            </a:r>
            <a:endParaRPr sz="600"/>
          </a:p>
          <a:p>
            <a:pPr indent="0" lvl="0" marL="0" rtl="0" algn="l">
              <a:spcBef>
                <a:spcPts val="0"/>
              </a:spcBef>
              <a:spcAft>
                <a:spcPts val="0"/>
              </a:spcAft>
              <a:buClr>
                <a:schemeClr val="dk1"/>
              </a:buClr>
              <a:buSzPts val="1100"/>
              <a:buFont typeface="Arial"/>
              <a:buNone/>
            </a:pPr>
            <a:r>
              <a:t/>
            </a:r>
            <a:endParaRPr sz="600"/>
          </a:p>
          <a:p>
            <a:pPr indent="0" lvl="0" marL="0" rtl="0" algn="l">
              <a:spcBef>
                <a:spcPts val="0"/>
              </a:spcBef>
              <a:spcAft>
                <a:spcPts val="0"/>
              </a:spcAft>
              <a:buClr>
                <a:schemeClr val="dk1"/>
              </a:buClr>
              <a:buSzPts val="1100"/>
              <a:buFont typeface="Arial"/>
              <a:buNone/>
            </a:pPr>
            <a:r>
              <a:rPr b="1" lang="en-US" sz="600">
                <a:latin typeface="Courier New"/>
                <a:ea typeface="Courier New"/>
                <a:cs typeface="Courier New"/>
                <a:sym typeface="Courier New"/>
              </a:rPr>
              <a:t>group.id</a:t>
            </a:r>
            <a:r>
              <a:rPr lang="en-US" sz="600">
                <a:latin typeface="Courier New"/>
                <a:ea typeface="Courier New"/>
                <a:cs typeface="Courier New"/>
                <a:sym typeface="Courier New"/>
              </a:rPr>
              <a:t>:				“my-group”</a:t>
            </a:r>
            <a:endParaRPr sz="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b="1" lang="en-US" sz="600">
                <a:latin typeface="Courier New"/>
                <a:ea typeface="Courier New"/>
                <a:cs typeface="Courier New"/>
                <a:sym typeface="Courier New"/>
              </a:rPr>
              <a:t>isolation.level</a:t>
            </a:r>
            <a:r>
              <a:rPr lang="en-US" sz="600">
                <a:latin typeface="Courier New"/>
                <a:ea typeface="Courier New"/>
                <a:cs typeface="Courier New"/>
                <a:sym typeface="Courier New"/>
              </a:rPr>
              <a:t>:			“read_committed”</a:t>
            </a:r>
            <a:endParaRPr sz="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i="1" lang="en-US" sz="600">
                <a:latin typeface="Courier New"/>
                <a:ea typeface="Courier New"/>
                <a:cs typeface="Courier New"/>
                <a:sym typeface="Courier New"/>
              </a:rPr>
              <a:t>plus other relevant consumer group configuration</a:t>
            </a:r>
            <a:endParaRPr i="1" sz="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600"/>
          </a:p>
          <a:p>
            <a:pPr indent="0" lvl="0" marL="0" rtl="0" algn="l">
              <a:spcBef>
                <a:spcPts val="0"/>
              </a:spcBef>
              <a:spcAft>
                <a:spcPts val="0"/>
              </a:spcAft>
              <a:buClr>
                <a:schemeClr val="dk1"/>
              </a:buClr>
              <a:buSzPts val="1100"/>
              <a:buFont typeface="Arial"/>
              <a:buNone/>
            </a:pPr>
            <a:r>
              <a:rPr lang="en-US" sz="600"/>
              <a:t>Kafka Producer Properties:</a:t>
            </a:r>
            <a:endParaRPr sz="600"/>
          </a:p>
          <a:p>
            <a:pPr indent="0" lvl="0" marL="0" rtl="0" algn="l">
              <a:spcBef>
                <a:spcPts val="0"/>
              </a:spcBef>
              <a:spcAft>
                <a:spcPts val="0"/>
              </a:spcAft>
              <a:buClr>
                <a:schemeClr val="dk1"/>
              </a:buClr>
              <a:buSzPts val="1100"/>
              <a:buFont typeface="Arial"/>
              <a:buNone/>
            </a:pPr>
            <a:r>
              <a:t/>
            </a:r>
            <a:endParaRPr sz="600"/>
          </a:p>
          <a:p>
            <a:pPr indent="0" lvl="0" marL="0" rtl="0" algn="l">
              <a:spcBef>
                <a:spcPts val="0"/>
              </a:spcBef>
              <a:spcAft>
                <a:spcPts val="0"/>
              </a:spcAft>
              <a:buNone/>
            </a:pPr>
            <a:r>
              <a:rPr b="1" lang="en-US" sz="600">
                <a:latin typeface="Courier New"/>
                <a:ea typeface="Courier New"/>
                <a:cs typeface="Courier New"/>
                <a:sym typeface="Courier New"/>
              </a:rPr>
              <a:t>transactional.id</a:t>
            </a:r>
            <a:r>
              <a:rPr lang="en-US" sz="600">
                <a:latin typeface="Courier New"/>
                <a:ea typeface="Courier New"/>
                <a:cs typeface="Courier New"/>
                <a:sym typeface="Courier New"/>
              </a:rPr>
              <a:t>:   		“my-transaction”</a:t>
            </a:r>
            <a:endParaRPr sz="600">
              <a:latin typeface="Courier New"/>
              <a:ea typeface="Courier New"/>
              <a:cs typeface="Courier New"/>
              <a:sym typeface="Courier New"/>
            </a:endParaRPr>
          </a:p>
          <a:p>
            <a:pPr indent="0" lvl="0" marL="0" rtl="0" algn="l">
              <a:spcBef>
                <a:spcPts val="0"/>
              </a:spcBef>
              <a:spcAft>
                <a:spcPts val="0"/>
              </a:spcAft>
              <a:buNone/>
            </a:pPr>
            <a:r>
              <a:rPr lang="en-US" sz="600">
                <a:latin typeface="Courier New"/>
                <a:ea typeface="Courier New"/>
                <a:cs typeface="Courier New"/>
                <a:sym typeface="Courier New"/>
              </a:rPr>
              <a:t>enable.idempotence:			“true” (implicit)</a:t>
            </a:r>
            <a:endParaRPr sz="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600">
                <a:latin typeface="Courier New"/>
                <a:ea typeface="Courier New"/>
                <a:cs typeface="Courier New"/>
                <a:sym typeface="Courier New"/>
              </a:rPr>
              <a:t>max.in.flight.requests.per.connection: 	“1” (implicit)</a:t>
            </a:r>
            <a:endParaRPr sz="600">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600"/>
          </a:p>
          <a:p>
            <a:pPr indent="0" lvl="0" marL="0" rtl="0" algn="l">
              <a:spcBef>
                <a:spcPts val="0"/>
              </a:spcBef>
              <a:spcAft>
                <a:spcPts val="0"/>
              </a:spcAft>
              <a:buNone/>
            </a:pPr>
            <a:r>
              <a:t/>
            </a:r>
            <a:endParaRPr sz="600"/>
          </a:p>
        </p:txBody>
      </p:sp>
      <p:sp>
        <p:nvSpPr>
          <p:cNvPr id="842" name="Google Shape;842;p45"/>
          <p:cNvSpPr/>
          <p:nvPr/>
        </p:nvSpPr>
        <p:spPr>
          <a:xfrm>
            <a:off x="5996325" y="1051400"/>
            <a:ext cx="117900" cy="8850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5"/>
          <p:cNvSpPr txBox="1"/>
          <p:nvPr/>
        </p:nvSpPr>
        <p:spPr>
          <a:xfrm>
            <a:off x="686550" y="1108975"/>
            <a:ext cx="30894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“Consume, Transform, Produce”</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8" name="Shape 848"/>
        <p:cNvGrpSpPr/>
        <p:nvPr/>
      </p:nvGrpSpPr>
      <p:grpSpPr>
        <a:xfrm>
          <a:off x="0" y="0"/>
          <a:ext cx="0" cy="0"/>
          <a:chOff x="0" y="0"/>
          <a:chExt cx="0" cy="0"/>
        </a:xfrm>
      </p:grpSpPr>
      <p:sp>
        <p:nvSpPr>
          <p:cNvPr id="849" name="Google Shape;849;p46"/>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Kafka Features That Enable Transactions</a:t>
            </a:r>
            <a:endParaRPr/>
          </a:p>
        </p:txBody>
      </p:sp>
      <p:sp>
        <p:nvSpPr>
          <p:cNvPr id="850" name="Google Shape;850;p46"/>
          <p:cNvSpPr txBox="1"/>
          <p:nvPr>
            <p:ph idx="1" type="body"/>
          </p:nvPr>
        </p:nvSpPr>
        <p:spPr>
          <a:xfrm>
            <a:off x="439050" y="1090596"/>
            <a:ext cx="6265200" cy="18648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AutoNum type="arabicPeriod"/>
            </a:pPr>
            <a:r>
              <a:rPr lang="en-US" sz="3000"/>
              <a:t>Idempotent producer</a:t>
            </a:r>
            <a:endParaRPr sz="3000"/>
          </a:p>
          <a:p>
            <a:pPr indent="-419100" lvl="0" marL="457200" rtl="0" algn="l">
              <a:spcBef>
                <a:spcPts val="0"/>
              </a:spcBef>
              <a:spcAft>
                <a:spcPts val="0"/>
              </a:spcAft>
              <a:buSzPts val="3000"/>
              <a:buAutoNum type="arabicPeriod"/>
            </a:pPr>
            <a:r>
              <a:rPr lang="en-US" sz="3000"/>
              <a:t>Multiple partition atomic writes</a:t>
            </a:r>
            <a:endParaRPr sz="3000"/>
          </a:p>
          <a:p>
            <a:pPr indent="-419100" lvl="0" marL="457200" rtl="0" algn="l">
              <a:spcBef>
                <a:spcPts val="0"/>
              </a:spcBef>
              <a:spcAft>
                <a:spcPts val="0"/>
              </a:spcAft>
              <a:buSzPts val="3000"/>
              <a:buAutoNum type="arabicPeriod"/>
            </a:pPr>
            <a:r>
              <a:rPr lang="en-US" sz="3000"/>
              <a:t>Consumer read isolation level</a:t>
            </a:r>
            <a:endParaRPr sz="3000"/>
          </a:p>
        </p:txBody>
      </p:sp>
      <p:sp>
        <p:nvSpPr>
          <p:cNvPr id="851" name="Google Shape;851;p46"/>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6" name="Shape 856"/>
        <p:cNvGrpSpPr/>
        <p:nvPr/>
      </p:nvGrpSpPr>
      <p:grpSpPr>
        <a:xfrm>
          <a:off x="0" y="0"/>
          <a:ext cx="0" cy="0"/>
          <a:chOff x="0" y="0"/>
          <a:chExt cx="0" cy="0"/>
        </a:xfrm>
      </p:grpSpPr>
      <p:sp>
        <p:nvSpPr>
          <p:cNvPr id="857" name="Google Shape;857;p47"/>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Idempotent Producer (</a:t>
            </a:r>
            <a:r>
              <a:rPr lang="en-US"/>
              <a:t>1/5</a:t>
            </a:r>
            <a:r>
              <a:rPr lang="en-US"/>
              <a:t>)</a:t>
            </a:r>
            <a:endParaRPr/>
          </a:p>
        </p:txBody>
      </p:sp>
      <p:sp>
        <p:nvSpPr>
          <p:cNvPr id="858" name="Google Shape;858;p47"/>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859" name="Google Shape;859;p47"/>
          <p:cNvSpPr/>
          <p:nvPr/>
        </p:nvSpPr>
        <p:spPr>
          <a:xfrm>
            <a:off x="3921050" y="9285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a:t>
            </a:r>
            <a:endParaRPr sz="1000"/>
          </a:p>
        </p:txBody>
      </p:sp>
      <p:sp>
        <p:nvSpPr>
          <p:cNvPr id="860" name="Google Shape;860;p47"/>
          <p:cNvSpPr/>
          <p:nvPr/>
        </p:nvSpPr>
        <p:spPr>
          <a:xfrm>
            <a:off x="2596850" y="1931675"/>
            <a:ext cx="3615000" cy="225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1" name="Google Shape;861;p47"/>
          <p:cNvGrpSpPr/>
          <p:nvPr/>
        </p:nvGrpSpPr>
        <p:grpSpPr>
          <a:xfrm>
            <a:off x="2694739" y="2068987"/>
            <a:ext cx="1171224" cy="515425"/>
            <a:chOff x="4597876" y="2188025"/>
            <a:chExt cx="1171224" cy="515425"/>
          </a:xfrm>
        </p:grpSpPr>
        <p:pic>
          <p:nvPicPr>
            <p:cNvPr id="862" name="Google Shape;862;p47"/>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863" name="Google Shape;863;p47"/>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864" name="Google Shape;864;p47"/>
          <p:cNvSpPr/>
          <p:nvPr/>
        </p:nvSpPr>
        <p:spPr>
          <a:xfrm>
            <a:off x="3895699" y="2068988"/>
            <a:ext cx="1017300" cy="5154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Broker</a:t>
            </a:r>
            <a:endParaRPr sz="900"/>
          </a:p>
        </p:txBody>
      </p:sp>
      <p:cxnSp>
        <p:nvCxnSpPr>
          <p:cNvPr id="865" name="Google Shape;865;p47"/>
          <p:cNvCxnSpPr>
            <a:stCxn id="859" idx="2"/>
            <a:endCxn id="864" idx="0"/>
          </p:cNvCxnSpPr>
          <p:nvPr/>
        </p:nvCxnSpPr>
        <p:spPr>
          <a:xfrm>
            <a:off x="4404350" y="1351200"/>
            <a:ext cx="0" cy="717900"/>
          </a:xfrm>
          <a:prstGeom prst="straightConnector1">
            <a:avLst/>
          </a:prstGeom>
          <a:noFill/>
          <a:ln cap="flat" cmpd="sng" w="19050">
            <a:solidFill>
              <a:srgbClr val="0000FF"/>
            </a:solidFill>
            <a:prstDash val="solid"/>
            <a:round/>
            <a:headEnd len="med" w="med" type="none"/>
            <a:tailEnd len="med" w="med" type="triangle"/>
          </a:ln>
        </p:spPr>
      </p:cxnSp>
      <p:sp>
        <p:nvSpPr>
          <p:cNvPr id="866" name="Google Shape;866;p47"/>
          <p:cNvSpPr txBox="1"/>
          <p:nvPr/>
        </p:nvSpPr>
        <p:spPr>
          <a:xfrm>
            <a:off x="5352725" y="1351200"/>
            <a:ext cx="30894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
                <a:latin typeface="Courier New"/>
                <a:ea typeface="Courier New"/>
                <a:cs typeface="Courier New"/>
                <a:sym typeface="Courier New"/>
              </a:rPr>
              <a:t>KafkaProducer.send(k,v)</a:t>
            </a:r>
            <a:endParaRPr sz="700">
              <a:latin typeface="Courier New"/>
              <a:ea typeface="Courier New"/>
              <a:cs typeface="Courier New"/>
              <a:sym typeface="Courier New"/>
            </a:endParaRPr>
          </a:p>
          <a:p>
            <a:pPr indent="0" lvl="0" marL="0" rtl="0" algn="l">
              <a:spcBef>
                <a:spcPts val="0"/>
              </a:spcBef>
              <a:spcAft>
                <a:spcPts val="0"/>
              </a:spcAft>
              <a:buNone/>
            </a:pPr>
            <a:r>
              <a:rPr lang="en-US" sz="700">
                <a:latin typeface="Courier New"/>
                <a:ea typeface="Courier New"/>
                <a:cs typeface="Courier New"/>
                <a:sym typeface="Courier New"/>
              </a:rPr>
              <a:t>sequence num = 0</a:t>
            </a:r>
            <a:endParaRPr sz="700">
              <a:latin typeface="Courier New"/>
              <a:ea typeface="Courier New"/>
              <a:cs typeface="Courier New"/>
              <a:sym typeface="Courier New"/>
            </a:endParaRPr>
          </a:p>
          <a:p>
            <a:pPr indent="0" lvl="0" marL="0" rtl="0" algn="l">
              <a:spcBef>
                <a:spcPts val="0"/>
              </a:spcBef>
              <a:spcAft>
                <a:spcPts val="0"/>
              </a:spcAft>
              <a:buNone/>
            </a:pPr>
            <a:r>
              <a:rPr lang="en-US" sz="700">
                <a:latin typeface="Courier New"/>
                <a:ea typeface="Courier New"/>
                <a:cs typeface="Courier New"/>
                <a:sym typeface="Courier New"/>
              </a:rPr>
              <a:t>producer id = 123</a:t>
            </a:r>
            <a:endParaRPr sz="700">
              <a:latin typeface="Courier New"/>
              <a:ea typeface="Courier New"/>
              <a:cs typeface="Courier New"/>
              <a:sym typeface="Courier New"/>
            </a:endParaRPr>
          </a:p>
        </p:txBody>
      </p:sp>
      <p:sp>
        <p:nvSpPr>
          <p:cNvPr id="867" name="Google Shape;867;p47"/>
          <p:cNvSpPr/>
          <p:nvPr/>
        </p:nvSpPr>
        <p:spPr>
          <a:xfrm>
            <a:off x="3027800" y="3155593"/>
            <a:ext cx="2753100" cy="8931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900"/>
              <a:t>Leader Partition</a:t>
            </a:r>
            <a:endParaRPr sz="900"/>
          </a:p>
        </p:txBody>
      </p:sp>
      <p:cxnSp>
        <p:nvCxnSpPr>
          <p:cNvPr id="868" name="Google Shape;868;p47"/>
          <p:cNvCxnSpPr/>
          <p:nvPr/>
        </p:nvCxnSpPr>
        <p:spPr>
          <a:xfrm flipH="1">
            <a:off x="4483925" y="1531350"/>
            <a:ext cx="868800" cy="50100"/>
          </a:xfrm>
          <a:prstGeom prst="straightConnector1">
            <a:avLst/>
          </a:prstGeom>
          <a:noFill/>
          <a:ln cap="flat" cmpd="sng" w="9525">
            <a:solidFill>
              <a:schemeClr val="dk2"/>
            </a:solidFill>
            <a:prstDash val="dash"/>
            <a:round/>
            <a:headEnd len="med" w="med" type="none"/>
            <a:tailEnd len="med" w="med" type="triangle"/>
          </a:ln>
        </p:spPr>
      </p:cxnSp>
      <p:sp>
        <p:nvSpPr>
          <p:cNvPr id="869" name="Google Shape;869;p47"/>
          <p:cNvSpPr/>
          <p:nvPr/>
        </p:nvSpPr>
        <p:spPr>
          <a:xfrm>
            <a:off x="3473850"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870" name="Google Shape;870;p47"/>
          <p:cNvSpPr/>
          <p:nvPr/>
        </p:nvSpPr>
        <p:spPr>
          <a:xfrm>
            <a:off x="4088850"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871" name="Google Shape;871;p47"/>
          <p:cNvSpPr/>
          <p:nvPr/>
        </p:nvSpPr>
        <p:spPr>
          <a:xfrm>
            <a:off x="4701162"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872" name="Google Shape;872;p47"/>
          <p:cNvSpPr txBox="1"/>
          <p:nvPr/>
        </p:nvSpPr>
        <p:spPr>
          <a:xfrm>
            <a:off x="4247085" y="4326177"/>
            <a:ext cx="3753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t>Log</a:t>
            </a:r>
            <a:endParaRPr sz="800"/>
          </a:p>
        </p:txBody>
      </p:sp>
      <p:sp>
        <p:nvSpPr>
          <p:cNvPr id="873" name="Google Shape;873;p47"/>
          <p:cNvSpPr/>
          <p:nvPr/>
        </p:nvSpPr>
        <p:spPr>
          <a:xfrm rot="-5400000">
            <a:off x="4325300" y="3343651"/>
            <a:ext cx="158100" cy="1956300"/>
          </a:xfrm>
          <a:prstGeom prst="leftBrace">
            <a:avLst>
              <a:gd fmla="val 8333" name="adj1"/>
              <a:gd fmla="val 51375"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8" name="Shape 878"/>
        <p:cNvGrpSpPr/>
        <p:nvPr/>
      </p:nvGrpSpPr>
      <p:grpSpPr>
        <a:xfrm>
          <a:off x="0" y="0"/>
          <a:ext cx="0" cy="0"/>
          <a:chOff x="0" y="0"/>
          <a:chExt cx="0" cy="0"/>
        </a:xfrm>
      </p:grpSpPr>
      <p:sp>
        <p:nvSpPr>
          <p:cNvPr id="879" name="Google Shape;879;p48"/>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Idempotent Producer</a:t>
            </a:r>
            <a:r>
              <a:rPr lang="en-US"/>
              <a:t> (2/5)</a:t>
            </a:r>
            <a:endParaRPr/>
          </a:p>
        </p:txBody>
      </p:sp>
      <p:sp>
        <p:nvSpPr>
          <p:cNvPr id="880" name="Google Shape;880;p48"/>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881" name="Google Shape;881;p48"/>
          <p:cNvSpPr/>
          <p:nvPr/>
        </p:nvSpPr>
        <p:spPr>
          <a:xfrm>
            <a:off x="3921050" y="9285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a:t>
            </a:r>
            <a:endParaRPr sz="1000"/>
          </a:p>
        </p:txBody>
      </p:sp>
      <p:sp>
        <p:nvSpPr>
          <p:cNvPr id="882" name="Google Shape;882;p48"/>
          <p:cNvSpPr/>
          <p:nvPr/>
        </p:nvSpPr>
        <p:spPr>
          <a:xfrm>
            <a:off x="2596850" y="1931675"/>
            <a:ext cx="3615000" cy="225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3" name="Google Shape;883;p48"/>
          <p:cNvGrpSpPr/>
          <p:nvPr/>
        </p:nvGrpSpPr>
        <p:grpSpPr>
          <a:xfrm>
            <a:off x="2694739" y="2068987"/>
            <a:ext cx="1171224" cy="515425"/>
            <a:chOff x="4597876" y="2188025"/>
            <a:chExt cx="1171224" cy="515425"/>
          </a:xfrm>
        </p:grpSpPr>
        <p:pic>
          <p:nvPicPr>
            <p:cNvPr id="884" name="Google Shape;884;p48"/>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885" name="Google Shape;885;p48"/>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886" name="Google Shape;886;p48"/>
          <p:cNvSpPr/>
          <p:nvPr/>
        </p:nvSpPr>
        <p:spPr>
          <a:xfrm>
            <a:off x="3895699" y="2068988"/>
            <a:ext cx="1017300" cy="5154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Broker</a:t>
            </a:r>
            <a:endParaRPr sz="900"/>
          </a:p>
        </p:txBody>
      </p:sp>
      <p:sp>
        <p:nvSpPr>
          <p:cNvPr id="887" name="Google Shape;887;p48"/>
          <p:cNvSpPr/>
          <p:nvPr/>
        </p:nvSpPr>
        <p:spPr>
          <a:xfrm>
            <a:off x="3027800" y="3155593"/>
            <a:ext cx="2753100" cy="8931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900"/>
              <a:t>Leader Partition</a:t>
            </a:r>
            <a:endParaRPr sz="900"/>
          </a:p>
        </p:txBody>
      </p:sp>
      <p:sp>
        <p:nvSpPr>
          <p:cNvPr id="888" name="Google Shape;888;p48"/>
          <p:cNvSpPr/>
          <p:nvPr/>
        </p:nvSpPr>
        <p:spPr>
          <a:xfrm>
            <a:off x="3473850"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889" name="Google Shape;889;p48"/>
          <p:cNvSpPr/>
          <p:nvPr/>
        </p:nvSpPr>
        <p:spPr>
          <a:xfrm>
            <a:off x="4088850"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890" name="Google Shape;890;p48"/>
          <p:cNvSpPr/>
          <p:nvPr/>
        </p:nvSpPr>
        <p:spPr>
          <a:xfrm>
            <a:off x="4701162"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891" name="Google Shape;891;p48"/>
          <p:cNvSpPr txBox="1"/>
          <p:nvPr/>
        </p:nvSpPr>
        <p:spPr>
          <a:xfrm>
            <a:off x="4247085" y="4326177"/>
            <a:ext cx="3753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t>Log</a:t>
            </a:r>
            <a:endParaRPr sz="800"/>
          </a:p>
        </p:txBody>
      </p:sp>
      <p:sp>
        <p:nvSpPr>
          <p:cNvPr id="892" name="Google Shape;892;p48"/>
          <p:cNvSpPr/>
          <p:nvPr/>
        </p:nvSpPr>
        <p:spPr>
          <a:xfrm rot="-5400000">
            <a:off x="4325300" y="3343651"/>
            <a:ext cx="158100" cy="1956300"/>
          </a:xfrm>
          <a:prstGeom prst="leftBrace">
            <a:avLst>
              <a:gd fmla="val 8333" name="adj1"/>
              <a:gd fmla="val 51375"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8"/>
          <p:cNvSpPr txBox="1"/>
          <p:nvPr/>
        </p:nvSpPr>
        <p:spPr>
          <a:xfrm>
            <a:off x="6367550" y="2584400"/>
            <a:ext cx="3089400" cy="5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
                <a:latin typeface="Courier New"/>
                <a:ea typeface="Courier New"/>
                <a:cs typeface="Courier New"/>
                <a:sym typeface="Courier New"/>
              </a:rPr>
              <a:t>Append (k,v) to partition</a:t>
            </a:r>
            <a:endParaRPr sz="700">
              <a:latin typeface="Courier New"/>
              <a:ea typeface="Courier New"/>
              <a:cs typeface="Courier New"/>
              <a:sym typeface="Courier New"/>
            </a:endParaRPr>
          </a:p>
          <a:p>
            <a:pPr indent="0" lvl="0" marL="0" rtl="0" algn="l">
              <a:spcBef>
                <a:spcPts val="0"/>
              </a:spcBef>
              <a:spcAft>
                <a:spcPts val="0"/>
              </a:spcAft>
              <a:buNone/>
            </a:pPr>
            <a:r>
              <a:rPr lang="en-US" sz="700">
                <a:latin typeface="Courier New"/>
                <a:ea typeface="Courier New"/>
                <a:cs typeface="Courier New"/>
                <a:sym typeface="Courier New"/>
              </a:rPr>
              <a:t>sequence num = 0</a:t>
            </a:r>
            <a:endParaRPr sz="700">
              <a:latin typeface="Courier New"/>
              <a:ea typeface="Courier New"/>
              <a:cs typeface="Courier New"/>
              <a:sym typeface="Courier New"/>
            </a:endParaRPr>
          </a:p>
          <a:p>
            <a:pPr indent="0" lvl="0" marL="0" rtl="0" algn="l">
              <a:spcBef>
                <a:spcPts val="0"/>
              </a:spcBef>
              <a:spcAft>
                <a:spcPts val="0"/>
              </a:spcAft>
              <a:buNone/>
            </a:pPr>
            <a:r>
              <a:rPr lang="en-US" sz="700">
                <a:latin typeface="Courier New"/>
                <a:ea typeface="Courier New"/>
                <a:cs typeface="Courier New"/>
                <a:sym typeface="Courier New"/>
              </a:rPr>
              <a:t>producer id = 123</a:t>
            </a:r>
            <a:endParaRPr sz="700">
              <a:latin typeface="Courier New"/>
              <a:ea typeface="Courier New"/>
              <a:cs typeface="Courier New"/>
              <a:sym typeface="Courier New"/>
            </a:endParaRPr>
          </a:p>
        </p:txBody>
      </p:sp>
      <p:cxnSp>
        <p:nvCxnSpPr>
          <p:cNvPr id="894" name="Google Shape;894;p48"/>
          <p:cNvCxnSpPr>
            <a:stCxn id="886" idx="2"/>
            <a:endCxn id="888" idx="0"/>
          </p:cNvCxnSpPr>
          <p:nvPr/>
        </p:nvCxnSpPr>
        <p:spPr>
          <a:xfrm flipH="1">
            <a:off x="3781249" y="2584388"/>
            <a:ext cx="623100" cy="896100"/>
          </a:xfrm>
          <a:prstGeom prst="straightConnector1">
            <a:avLst/>
          </a:prstGeom>
          <a:noFill/>
          <a:ln cap="flat" cmpd="sng" w="19050">
            <a:solidFill>
              <a:srgbClr val="0000FF"/>
            </a:solidFill>
            <a:prstDash val="solid"/>
            <a:round/>
            <a:headEnd len="med" w="med" type="none"/>
            <a:tailEnd len="med" w="med" type="triangle"/>
          </a:ln>
        </p:spPr>
      </p:cxnSp>
      <p:cxnSp>
        <p:nvCxnSpPr>
          <p:cNvPr id="895" name="Google Shape;895;p48"/>
          <p:cNvCxnSpPr>
            <a:stCxn id="893" idx="1"/>
          </p:cNvCxnSpPr>
          <p:nvPr/>
        </p:nvCxnSpPr>
        <p:spPr>
          <a:xfrm flipH="1">
            <a:off x="4403450" y="2842100"/>
            <a:ext cx="1964100" cy="6000"/>
          </a:xfrm>
          <a:prstGeom prst="straightConnector1">
            <a:avLst/>
          </a:prstGeom>
          <a:noFill/>
          <a:ln cap="flat" cmpd="sng" w="9525">
            <a:solidFill>
              <a:schemeClr val="dk2"/>
            </a:solidFill>
            <a:prstDash val="dash"/>
            <a:round/>
            <a:headEnd len="med" w="med" type="none"/>
            <a:tailEnd len="med" w="med" type="triangle"/>
          </a:ln>
        </p:spPr>
      </p:cxnSp>
      <p:sp>
        <p:nvSpPr>
          <p:cNvPr id="896" name="Google Shape;896;p48"/>
          <p:cNvSpPr txBox="1"/>
          <p:nvPr/>
        </p:nvSpPr>
        <p:spPr>
          <a:xfrm>
            <a:off x="3446100" y="3454975"/>
            <a:ext cx="6705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sz="600">
                <a:solidFill>
                  <a:schemeClr val="dk1"/>
                </a:solidFill>
                <a:latin typeface="Courier New"/>
                <a:ea typeface="Courier New"/>
                <a:cs typeface="Courier New"/>
                <a:sym typeface="Courier New"/>
              </a:rPr>
              <a:t>(k,v)</a:t>
            </a:r>
            <a:endParaRPr sz="6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600">
                <a:solidFill>
                  <a:schemeClr val="dk1"/>
                </a:solidFill>
                <a:latin typeface="Courier New"/>
                <a:ea typeface="Courier New"/>
                <a:cs typeface="Courier New"/>
                <a:sym typeface="Courier New"/>
              </a:rPr>
              <a:t>seq = 0</a:t>
            </a:r>
            <a:endParaRPr sz="6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rPr lang="en-US" sz="600">
                <a:solidFill>
                  <a:schemeClr val="dk1"/>
                </a:solidFill>
                <a:latin typeface="Courier New"/>
                <a:ea typeface="Courier New"/>
                <a:cs typeface="Courier New"/>
                <a:sym typeface="Courier New"/>
              </a:rPr>
              <a:t>pid = 123</a:t>
            </a:r>
            <a:endParaRPr sz="600">
              <a:solidFill>
                <a:schemeClr val="dk1"/>
              </a:solidFill>
              <a:latin typeface="Courier New"/>
              <a:ea typeface="Courier New"/>
              <a:cs typeface="Courier New"/>
              <a:sym typeface="Courier New"/>
            </a:endParaRPr>
          </a:p>
          <a:p>
            <a:pPr indent="0" lvl="0" marL="0" rtl="0" algn="l">
              <a:spcBef>
                <a:spcPts val="0"/>
              </a:spcBef>
              <a:spcAft>
                <a:spcPts val="0"/>
              </a:spcAft>
              <a:buClr>
                <a:schemeClr val="dk1"/>
              </a:buClr>
              <a:buSzPts val="1100"/>
              <a:buFont typeface="Arial"/>
              <a:buNone/>
            </a:pPr>
            <a:r>
              <a:t/>
            </a:r>
            <a:endParaRPr sz="600">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1" name="Shape 901"/>
        <p:cNvGrpSpPr/>
        <p:nvPr/>
      </p:nvGrpSpPr>
      <p:grpSpPr>
        <a:xfrm>
          <a:off x="0" y="0"/>
          <a:ext cx="0" cy="0"/>
          <a:chOff x="0" y="0"/>
          <a:chExt cx="0" cy="0"/>
        </a:xfrm>
      </p:grpSpPr>
      <p:sp>
        <p:nvSpPr>
          <p:cNvPr id="902" name="Google Shape;902;p49"/>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Idempotent Producer</a:t>
            </a:r>
            <a:r>
              <a:rPr lang="en-US"/>
              <a:t> (3/5)</a:t>
            </a:r>
            <a:endParaRPr/>
          </a:p>
        </p:txBody>
      </p:sp>
      <p:sp>
        <p:nvSpPr>
          <p:cNvPr id="903" name="Google Shape;903;p49"/>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904" name="Google Shape;904;p49"/>
          <p:cNvSpPr/>
          <p:nvPr/>
        </p:nvSpPr>
        <p:spPr>
          <a:xfrm>
            <a:off x="3921050" y="9285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a:t>
            </a:r>
            <a:endParaRPr sz="1000"/>
          </a:p>
        </p:txBody>
      </p:sp>
      <p:sp>
        <p:nvSpPr>
          <p:cNvPr id="905" name="Google Shape;905;p49"/>
          <p:cNvSpPr/>
          <p:nvPr/>
        </p:nvSpPr>
        <p:spPr>
          <a:xfrm>
            <a:off x="2596850" y="1931675"/>
            <a:ext cx="3615000" cy="225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6" name="Google Shape;906;p49"/>
          <p:cNvGrpSpPr/>
          <p:nvPr/>
        </p:nvGrpSpPr>
        <p:grpSpPr>
          <a:xfrm>
            <a:off x="2694739" y="2068987"/>
            <a:ext cx="1171224" cy="515425"/>
            <a:chOff x="4597876" y="2188025"/>
            <a:chExt cx="1171224" cy="515425"/>
          </a:xfrm>
        </p:grpSpPr>
        <p:pic>
          <p:nvPicPr>
            <p:cNvPr id="907" name="Google Shape;907;p49"/>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908" name="Google Shape;908;p49"/>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909" name="Google Shape;909;p49"/>
          <p:cNvSpPr/>
          <p:nvPr/>
        </p:nvSpPr>
        <p:spPr>
          <a:xfrm>
            <a:off x="3895699" y="2068988"/>
            <a:ext cx="1017300" cy="5154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Broker</a:t>
            </a:r>
            <a:endParaRPr sz="900"/>
          </a:p>
        </p:txBody>
      </p:sp>
      <p:sp>
        <p:nvSpPr>
          <p:cNvPr id="910" name="Google Shape;910;p49"/>
          <p:cNvSpPr/>
          <p:nvPr/>
        </p:nvSpPr>
        <p:spPr>
          <a:xfrm>
            <a:off x="3027800" y="3155593"/>
            <a:ext cx="2753100" cy="8931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900"/>
              <a:t>Leader Partition</a:t>
            </a:r>
            <a:endParaRPr sz="900"/>
          </a:p>
        </p:txBody>
      </p:sp>
      <p:sp>
        <p:nvSpPr>
          <p:cNvPr id="911" name="Google Shape;911;p49"/>
          <p:cNvSpPr/>
          <p:nvPr/>
        </p:nvSpPr>
        <p:spPr>
          <a:xfrm>
            <a:off x="3473850"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912" name="Google Shape;912;p49"/>
          <p:cNvSpPr/>
          <p:nvPr/>
        </p:nvSpPr>
        <p:spPr>
          <a:xfrm>
            <a:off x="4088850"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913" name="Google Shape;913;p49"/>
          <p:cNvSpPr/>
          <p:nvPr/>
        </p:nvSpPr>
        <p:spPr>
          <a:xfrm>
            <a:off x="4701162"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914" name="Google Shape;914;p49"/>
          <p:cNvSpPr txBox="1"/>
          <p:nvPr/>
        </p:nvSpPr>
        <p:spPr>
          <a:xfrm>
            <a:off x="4247085" y="4326177"/>
            <a:ext cx="3753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t>Log</a:t>
            </a:r>
            <a:endParaRPr sz="800"/>
          </a:p>
        </p:txBody>
      </p:sp>
      <p:sp>
        <p:nvSpPr>
          <p:cNvPr id="915" name="Google Shape;915;p49"/>
          <p:cNvSpPr/>
          <p:nvPr/>
        </p:nvSpPr>
        <p:spPr>
          <a:xfrm rot="-5400000">
            <a:off x="4325300" y="3343651"/>
            <a:ext cx="158100" cy="1956300"/>
          </a:xfrm>
          <a:prstGeom prst="leftBrace">
            <a:avLst>
              <a:gd fmla="val 8333" name="adj1"/>
              <a:gd fmla="val 51375"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9"/>
          <p:cNvSpPr txBox="1"/>
          <p:nvPr/>
        </p:nvSpPr>
        <p:spPr>
          <a:xfrm>
            <a:off x="3446100" y="3454975"/>
            <a:ext cx="6705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solidFill>
                  <a:schemeClr val="dk1"/>
                </a:solidFill>
                <a:latin typeface="Courier New"/>
                <a:ea typeface="Courier New"/>
                <a:cs typeface="Courier New"/>
                <a:sym typeface="Courier New"/>
              </a:rPr>
              <a:t>(k,v)</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US" sz="600">
                <a:solidFill>
                  <a:schemeClr val="dk1"/>
                </a:solidFill>
                <a:latin typeface="Courier New"/>
                <a:ea typeface="Courier New"/>
                <a:cs typeface="Courier New"/>
                <a:sym typeface="Courier New"/>
              </a:rPr>
              <a:t>seq = 0</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US" sz="600">
                <a:solidFill>
                  <a:schemeClr val="dk1"/>
                </a:solidFill>
                <a:latin typeface="Courier New"/>
                <a:ea typeface="Courier New"/>
                <a:cs typeface="Courier New"/>
                <a:sym typeface="Courier New"/>
              </a:rPr>
              <a:t>pid = 123</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a:p>
        </p:txBody>
      </p:sp>
      <p:sp>
        <p:nvSpPr>
          <p:cNvPr id="917" name="Google Shape;917;p49"/>
          <p:cNvSpPr txBox="1"/>
          <p:nvPr/>
        </p:nvSpPr>
        <p:spPr>
          <a:xfrm>
            <a:off x="5572600" y="1368175"/>
            <a:ext cx="30894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
                <a:latin typeface="Courier New"/>
                <a:ea typeface="Courier New"/>
                <a:cs typeface="Courier New"/>
                <a:sym typeface="Courier New"/>
              </a:rPr>
              <a:t>KafkaProducer.send(k,v)</a:t>
            </a:r>
            <a:endParaRPr sz="700">
              <a:latin typeface="Courier New"/>
              <a:ea typeface="Courier New"/>
              <a:cs typeface="Courier New"/>
              <a:sym typeface="Courier New"/>
            </a:endParaRPr>
          </a:p>
          <a:p>
            <a:pPr indent="0" lvl="0" marL="0" rtl="0" algn="l">
              <a:spcBef>
                <a:spcPts val="0"/>
              </a:spcBef>
              <a:spcAft>
                <a:spcPts val="0"/>
              </a:spcAft>
              <a:buNone/>
            </a:pPr>
            <a:r>
              <a:rPr lang="en-US" sz="700">
                <a:latin typeface="Courier New"/>
                <a:ea typeface="Courier New"/>
                <a:cs typeface="Courier New"/>
                <a:sym typeface="Courier New"/>
              </a:rPr>
              <a:t>sequence num = 0</a:t>
            </a:r>
            <a:endParaRPr sz="700">
              <a:latin typeface="Courier New"/>
              <a:ea typeface="Courier New"/>
              <a:cs typeface="Courier New"/>
              <a:sym typeface="Courier New"/>
            </a:endParaRPr>
          </a:p>
          <a:p>
            <a:pPr indent="0" lvl="0" marL="0" rtl="0" algn="l">
              <a:spcBef>
                <a:spcPts val="0"/>
              </a:spcBef>
              <a:spcAft>
                <a:spcPts val="0"/>
              </a:spcAft>
              <a:buNone/>
            </a:pPr>
            <a:r>
              <a:rPr lang="en-US" sz="700">
                <a:latin typeface="Courier New"/>
                <a:ea typeface="Courier New"/>
                <a:cs typeface="Courier New"/>
                <a:sym typeface="Courier New"/>
              </a:rPr>
              <a:t>producer id = 123</a:t>
            </a:r>
            <a:endParaRPr sz="700">
              <a:latin typeface="Courier New"/>
              <a:ea typeface="Courier New"/>
              <a:cs typeface="Courier New"/>
              <a:sym typeface="Courier New"/>
            </a:endParaRPr>
          </a:p>
        </p:txBody>
      </p:sp>
      <p:cxnSp>
        <p:nvCxnSpPr>
          <p:cNvPr id="918" name="Google Shape;918;p49"/>
          <p:cNvCxnSpPr>
            <a:endCxn id="919" idx="3"/>
          </p:cNvCxnSpPr>
          <p:nvPr/>
        </p:nvCxnSpPr>
        <p:spPr>
          <a:xfrm flipH="1">
            <a:off x="4626699" y="1523209"/>
            <a:ext cx="907500" cy="133800"/>
          </a:xfrm>
          <a:prstGeom prst="straightConnector1">
            <a:avLst/>
          </a:prstGeom>
          <a:noFill/>
          <a:ln cap="flat" cmpd="sng" w="9525">
            <a:solidFill>
              <a:schemeClr val="dk2"/>
            </a:solidFill>
            <a:prstDash val="dash"/>
            <a:round/>
            <a:headEnd len="med" w="med" type="none"/>
            <a:tailEnd len="med" w="med" type="triangle"/>
          </a:ln>
        </p:spPr>
      </p:cxnSp>
      <p:cxnSp>
        <p:nvCxnSpPr>
          <p:cNvPr id="920" name="Google Shape;920;p49"/>
          <p:cNvCxnSpPr/>
          <p:nvPr/>
        </p:nvCxnSpPr>
        <p:spPr>
          <a:xfrm rot="10800000">
            <a:off x="4415049" y="1359700"/>
            <a:ext cx="0" cy="700800"/>
          </a:xfrm>
          <a:prstGeom prst="straightConnector1">
            <a:avLst/>
          </a:prstGeom>
          <a:noFill/>
          <a:ln cap="flat" cmpd="sng" w="19050">
            <a:solidFill>
              <a:srgbClr val="0000FF"/>
            </a:solidFill>
            <a:prstDash val="solid"/>
            <a:round/>
            <a:headEnd len="med" w="med" type="none"/>
            <a:tailEnd len="med" w="med" type="triangle"/>
          </a:ln>
        </p:spPr>
      </p:cxnSp>
      <p:sp>
        <p:nvSpPr>
          <p:cNvPr id="921" name="Google Shape;921;p49"/>
          <p:cNvSpPr txBox="1"/>
          <p:nvPr/>
        </p:nvSpPr>
        <p:spPr>
          <a:xfrm>
            <a:off x="5572600" y="1366397"/>
            <a:ext cx="3089400" cy="47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
                <a:latin typeface="Courier New"/>
                <a:ea typeface="Courier New"/>
                <a:cs typeface="Courier New"/>
                <a:sym typeface="Courier New"/>
              </a:rPr>
              <a:t>Broker acknowledgement fails</a:t>
            </a:r>
            <a:endParaRPr sz="700">
              <a:latin typeface="Courier New"/>
              <a:ea typeface="Courier New"/>
              <a:cs typeface="Courier New"/>
              <a:sym typeface="Courier New"/>
            </a:endParaRPr>
          </a:p>
        </p:txBody>
      </p:sp>
      <p:sp>
        <p:nvSpPr>
          <p:cNvPr id="919" name="Google Shape;919;p49"/>
          <p:cNvSpPr txBox="1"/>
          <p:nvPr/>
        </p:nvSpPr>
        <p:spPr>
          <a:xfrm>
            <a:off x="4246299" y="1399909"/>
            <a:ext cx="3804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0000"/>
                </a:solidFill>
              </a:rPr>
              <a:t>x</a:t>
            </a:r>
            <a:endParaRPr sz="240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4"/>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pic>
        <p:nvPicPr>
          <p:cNvPr id="101" name="Google Shape;101;p14"/>
          <p:cNvPicPr preferRelativeResize="0"/>
          <p:nvPr/>
        </p:nvPicPr>
        <p:blipFill>
          <a:blip r:embed="rId3">
            <a:alphaModFix/>
          </a:blip>
          <a:stretch>
            <a:fillRect/>
          </a:stretch>
        </p:blipFill>
        <p:spPr>
          <a:xfrm>
            <a:off x="2973213" y="132850"/>
            <a:ext cx="3197575" cy="982775"/>
          </a:xfrm>
          <a:prstGeom prst="rect">
            <a:avLst/>
          </a:prstGeom>
          <a:noFill/>
          <a:ln>
            <a:noFill/>
          </a:ln>
        </p:spPr>
      </p:pic>
      <p:pic>
        <p:nvPicPr>
          <p:cNvPr id="102" name="Google Shape;102;p14"/>
          <p:cNvPicPr preferRelativeResize="0"/>
          <p:nvPr/>
        </p:nvPicPr>
        <p:blipFill>
          <a:blip r:embed="rId4">
            <a:alphaModFix/>
          </a:blip>
          <a:stretch>
            <a:fillRect/>
          </a:stretch>
        </p:blipFill>
        <p:spPr>
          <a:xfrm>
            <a:off x="255100" y="1503138"/>
            <a:ext cx="1276793" cy="763812"/>
          </a:xfrm>
          <a:prstGeom prst="rect">
            <a:avLst/>
          </a:prstGeom>
          <a:noFill/>
          <a:ln>
            <a:noFill/>
          </a:ln>
        </p:spPr>
      </p:pic>
      <p:pic>
        <p:nvPicPr>
          <p:cNvPr id="103" name="Google Shape;103;p14"/>
          <p:cNvPicPr preferRelativeResize="0"/>
          <p:nvPr/>
        </p:nvPicPr>
        <p:blipFill>
          <a:blip r:embed="rId5">
            <a:alphaModFix/>
          </a:blip>
          <a:stretch>
            <a:fillRect/>
          </a:stretch>
        </p:blipFill>
        <p:spPr>
          <a:xfrm>
            <a:off x="310547" y="2558750"/>
            <a:ext cx="1165911" cy="924775"/>
          </a:xfrm>
          <a:prstGeom prst="rect">
            <a:avLst/>
          </a:prstGeom>
          <a:noFill/>
          <a:ln>
            <a:noFill/>
          </a:ln>
        </p:spPr>
      </p:pic>
      <p:pic>
        <p:nvPicPr>
          <p:cNvPr id="104" name="Google Shape;104;p14"/>
          <p:cNvPicPr preferRelativeResize="0"/>
          <p:nvPr/>
        </p:nvPicPr>
        <p:blipFill>
          <a:blip r:embed="rId6">
            <a:alphaModFix/>
          </a:blip>
          <a:stretch>
            <a:fillRect/>
          </a:stretch>
        </p:blipFill>
        <p:spPr>
          <a:xfrm>
            <a:off x="1899700" y="2096209"/>
            <a:ext cx="1419226" cy="732504"/>
          </a:xfrm>
          <a:prstGeom prst="rect">
            <a:avLst/>
          </a:prstGeom>
          <a:noFill/>
          <a:ln>
            <a:noFill/>
          </a:ln>
        </p:spPr>
      </p:pic>
      <p:sp>
        <p:nvSpPr>
          <p:cNvPr id="105" name="Google Shape;105;p14"/>
          <p:cNvSpPr txBox="1"/>
          <p:nvPr/>
        </p:nvSpPr>
        <p:spPr>
          <a:xfrm>
            <a:off x="990950" y="4052350"/>
            <a:ext cx="14814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Cloud Services</a:t>
            </a:r>
            <a:endParaRPr/>
          </a:p>
        </p:txBody>
      </p:sp>
      <p:pic>
        <p:nvPicPr>
          <p:cNvPr id="106" name="Google Shape;106;p14"/>
          <p:cNvPicPr preferRelativeResize="0"/>
          <p:nvPr/>
        </p:nvPicPr>
        <p:blipFill>
          <a:blip r:embed="rId7">
            <a:alphaModFix/>
          </a:blip>
          <a:stretch>
            <a:fillRect/>
          </a:stretch>
        </p:blipFill>
        <p:spPr>
          <a:xfrm>
            <a:off x="3905912" y="1355909"/>
            <a:ext cx="838624" cy="251479"/>
          </a:xfrm>
          <a:prstGeom prst="rect">
            <a:avLst/>
          </a:prstGeom>
          <a:noFill/>
          <a:ln>
            <a:noFill/>
          </a:ln>
        </p:spPr>
      </p:pic>
      <p:pic>
        <p:nvPicPr>
          <p:cNvPr id="107" name="Google Shape;107;p14"/>
          <p:cNvPicPr preferRelativeResize="0"/>
          <p:nvPr/>
        </p:nvPicPr>
        <p:blipFill>
          <a:blip r:embed="rId8">
            <a:alphaModFix/>
          </a:blip>
          <a:stretch>
            <a:fillRect/>
          </a:stretch>
        </p:blipFill>
        <p:spPr>
          <a:xfrm>
            <a:off x="3892349" y="2280371"/>
            <a:ext cx="1104550" cy="281347"/>
          </a:xfrm>
          <a:prstGeom prst="rect">
            <a:avLst/>
          </a:prstGeom>
          <a:noFill/>
          <a:ln>
            <a:noFill/>
          </a:ln>
        </p:spPr>
      </p:pic>
      <p:pic>
        <p:nvPicPr>
          <p:cNvPr id="108" name="Google Shape;108;p14"/>
          <p:cNvPicPr preferRelativeResize="0"/>
          <p:nvPr/>
        </p:nvPicPr>
        <p:blipFill>
          <a:blip r:embed="rId9">
            <a:alphaModFix/>
          </a:blip>
          <a:stretch>
            <a:fillRect/>
          </a:stretch>
        </p:blipFill>
        <p:spPr>
          <a:xfrm>
            <a:off x="4025823" y="2731492"/>
            <a:ext cx="791712" cy="360072"/>
          </a:xfrm>
          <a:prstGeom prst="rect">
            <a:avLst/>
          </a:prstGeom>
          <a:noFill/>
          <a:ln>
            <a:noFill/>
          </a:ln>
        </p:spPr>
      </p:pic>
      <p:pic>
        <p:nvPicPr>
          <p:cNvPr id="109" name="Google Shape;109;p14"/>
          <p:cNvPicPr preferRelativeResize="0"/>
          <p:nvPr/>
        </p:nvPicPr>
        <p:blipFill>
          <a:blip r:embed="rId10">
            <a:alphaModFix/>
          </a:blip>
          <a:stretch>
            <a:fillRect/>
          </a:stretch>
        </p:blipFill>
        <p:spPr>
          <a:xfrm>
            <a:off x="3825244" y="1822762"/>
            <a:ext cx="1238768" cy="287826"/>
          </a:xfrm>
          <a:prstGeom prst="rect">
            <a:avLst/>
          </a:prstGeom>
          <a:noFill/>
          <a:ln>
            <a:noFill/>
          </a:ln>
        </p:spPr>
      </p:pic>
      <p:pic>
        <p:nvPicPr>
          <p:cNvPr id="110" name="Google Shape;110;p14"/>
          <p:cNvPicPr preferRelativeResize="0"/>
          <p:nvPr/>
        </p:nvPicPr>
        <p:blipFill>
          <a:blip r:embed="rId11">
            <a:alphaModFix/>
          </a:blip>
          <a:stretch>
            <a:fillRect/>
          </a:stretch>
        </p:blipFill>
        <p:spPr>
          <a:xfrm>
            <a:off x="4817529" y="1310330"/>
            <a:ext cx="344528" cy="342635"/>
          </a:xfrm>
          <a:prstGeom prst="rect">
            <a:avLst/>
          </a:prstGeom>
          <a:noFill/>
          <a:ln>
            <a:noFill/>
          </a:ln>
        </p:spPr>
      </p:pic>
      <p:pic>
        <p:nvPicPr>
          <p:cNvPr id="111" name="Google Shape;111;p14"/>
          <p:cNvPicPr preferRelativeResize="0"/>
          <p:nvPr/>
        </p:nvPicPr>
        <p:blipFill>
          <a:blip r:embed="rId12">
            <a:alphaModFix/>
          </a:blip>
          <a:stretch>
            <a:fillRect/>
          </a:stretch>
        </p:blipFill>
        <p:spPr>
          <a:xfrm>
            <a:off x="5065565" y="2293181"/>
            <a:ext cx="1025329" cy="307859"/>
          </a:xfrm>
          <a:prstGeom prst="rect">
            <a:avLst/>
          </a:prstGeom>
          <a:noFill/>
          <a:ln>
            <a:noFill/>
          </a:ln>
        </p:spPr>
      </p:pic>
      <p:pic>
        <p:nvPicPr>
          <p:cNvPr id="112" name="Google Shape;112;p14"/>
          <p:cNvPicPr preferRelativeResize="0"/>
          <p:nvPr/>
        </p:nvPicPr>
        <p:blipFill>
          <a:blip r:embed="rId13">
            <a:alphaModFix/>
          </a:blip>
          <a:stretch>
            <a:fillRect/>
          </a:stretch>
        </p:blipFill>
        <p:spPr>
          <a:xfrm>
            <a:off x="5162041" y="1862978"/>
            <a:ext cx="1025328" cy="284095"/>
          </a:xfrm>
          <a:prstGeom prst="rect">
            <a:avLst/>
          </a:prstGeom>
          <a:noFill/>
          <a:ln>
            <a:noFill/>
          </a:ln>
        </p:spPr>
      </p:pic>
      <p:pic>
        <p:nvPicPr>
          <p:cNvPr id="113" name="Google Shape;113;p14"/>
          <p:cNvPicPr preferRelativeResize="0"/>
          <p:nvPr/>
        </p:nvPicPr>
        <p:blipFill>
          <a:blip r:embed="rId14">
            <a:alphaModFix/>
          </a:blip>
          <a:stretch>
            <a:fillRect/>
          </a:stretch>
        </p:blipFill>
        <p:spPr>
          <a:xfrm>
            <a:off x="5162060" y="2724833"/>
            <a:ext cx="549595" cy="319567"/>
          </a:xfrm>
          <a:prstGeom prst="rect">
            <a:avLst/>
          </a:prstGeom>
          <a:noFill/>
          <a:ln>
            <a:noFill/>
          </a:ln>
        </p:spPr>
      </p:pic>
      <p:pic>
        <p:nvPicPr>
          <p:cNvPr id="114" name="Google Shape;114;p14"/>
          <p:cNvPicPr preferRelativeResize="0"/>
          <p:nvPr/>
        </p:nvPicPr>
        <p:blipFill>
          <a:blip r:embed="rId15">
            <a:alphaModFix/>
          </a:blip>
          <a:stretch>
            <a:fillRect/>
          </a:stretch>
        </p:blipFill>
        <p:spPr>
          <a:xfrm>
            <a:off x="5271810" y="1321161"/>
            <a:ext cx="549592" cy="395705"/>
          </a:xfrm>
          <a:prstGeom prst="rect">
            <a:avLst/>
          </a:prstGeom>
          <a:noFill/>
          <a:ln>
            <a:noFill/>
          </a:ln>
        </p:spPr>
      </p:pic>
      <p:sp>
        <p:nvSpPr>
          <p:cNvPr id="115" name="Google Shape;115;p14"/>
          <p:cNvSpPr txBox="1"/>
          <p:nvPr/>
        </p:nvSpPr>
        <p:spPr>
          <a:xfrm>
            <a:off x="4204575" y="4052350"/>
            <a:ext cx="14814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Data Stores</a:t>
            </a:r>
            <a:endParaRPr/>
          </a:p>
        </p:txBody>
      </p:sp>
      <p:sp>
        <p:nvSpPr>
          <p:cNvPr id="116" name="Google Shape;116;p14"/>
          <p:cNvSpPr txBox="1"/>
          <p:nvPr/>
        </p:nvSpPr>
        <p:spPr>
          <a:xfrm>
            <a:off x="7357362" y="1988402"/>
            <a:ext cx="981900" cy="271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800"/>
              <a:t>JMS</a:t>
            </a:r>
            <a:endParaRPr sz="1800"/>
          </a:p>
          <a:p>
            <a:pPr indent="0" lvl="0" marL="0" rtl="0" algn="ctr">
              <a:spcBef>
                <a:spcPts val="0"/>
              </a:spcBef>
              <a:spcAft>
                <a:spcPts val="0"/>
              </a:spcAft>
              <a:buNone/>
            </a:pPr>
            <a:r>
              <a:t/>
            </a:r>
            <a:endParaRPr sz="1800"/>
          </a:p>
        </p:txBody>
      </p:sp>
      <p:sp>
        <p:nvSpPr>
          <p:cNvPr id="117" name="Google Shape;117;p14"/>
          <p:cNvSpPr txBox="1"/>
          <p:nvPr/>
        </p:nvSpPr>
        <p:spPr>
          <a:xfrm>
            <a:off x="8533967" y="1607402"/>
            <a:ext cx="635400" cy="33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800"/>
          </a:p>
          <a:p>
            <a:pPr indent="0" lvl="0" marL="0" rtl="0" algn="ctr">
              <a:spcBef>
                <a:spcPts val="0"/>
              </a:spcBef>
              <a:spcAft>
                <a:spcPts val="0"/>
              </a:spcAft>
              <a:buNone/>
            </a:pPr>
            <a:r>
              <a:t/>
            </a:r>
            <a:endParaRPr sz="1800"/>
          </a:p>
        </p:txBody>
      </p:sp>
      <p:pic>
        <p:nvPicPr>
          <p:cNvPr id="118" name="Google Shape;118;p14"/>
          <p:cNvPicPr preferRelativeResize="0"/>
          <p:nvPr/>
        </p:nvPicPr>
        <p:blipFill>
          <a:blip r:embed="rId16">
            <a:alphaModFix/>
          </a:blip>
          <a:stretch>
            <a:fillRect/>
          </a:stretch>
        </p:blipFill>
        <p:spPr>
          <a:xfrm>
            <a:off x="7015644" y="2576804"/>
            <a:ext cx="667172" cy="192238"/>
          </a:xfrm>
          <a:prstGeom prst="rect">
            <a:avLst/>
          </a:prstGeom>
          <a:noFill/>
          <a:ln>
            <a:noFill/>
          </a:ln>
        </p:spPr>
      </p:pic>
      <p:pic>
        <p:nvPicPr>
          <p:cNvPr id="119" name="Google Shape;119;p14"/>
          <p:cNvPicPr preferRelativeResize="0"/>
          <p:nvPr/>
        </p:nvPicPr>
        <p:blipFill>
          <a:blip r:embed="rId17">
            <a:alphaModFix/>
          </a:blip>
          <a:stretch>
            <a:fillRect/>
          </a:stretch>
        </p:blipFill>
        <p:spPr>
          <a:xfrm>
            <a:off x="7837541" y="2563259"/>
            <a:ext cx="305457" cy="477581"/>
          </a:xfrm>
          <a:prstGeom prst="rect">
            <a:avLst/>
          </a:prstGeom>
          <a:noFill/>
          <a:ln>
            <a:noFill/>
          </a:ln>
        </p:spPr>
      </p:pic>
      <p:pic>
        <p:nvPicPr>
          <p:cNvPr id="120" name="Google Shape;120;p14"/>
          <p:cNvPicPr preferRelativeResize="0"/>
          <p:nvPr/>
        </p:nvPicPr>
        <p:blipFill>
          <a:blip r:embed="rId18">
            <a:alphaModFix/>
          </a:blip>
          <a:stretch>
            <a:fillRect/>
          </a:stretch>
        </p:blipFill>
        <p:spPr>
          <a:xfrm>
            <a:off x="7531304" y="1756996"/>
            <a:ext cx="807951" cy="211311"/>
          </a:xfrm>
          <a:prstGeom prst="rect">
            <a:avLst/>
          </a:prstGeom>
          <a:noFill/>
          <a:ln>
            <a:noFill/>
          </a:ln>
        </p:spPr>
      </p:pic>
      <p:pic>
        <p:nvPicPr>
          <p:cNvPr id="121" name="Google Shape;121;p14"/>
          <p:cNvPicPr preferRelativeResize="0"/>
          <p:nvPr/>
        </p:nvPicPr>
        <p:blipFill>
          <a:blip r:embed="rId19">
            <a:alphaModFix/>
          </a:blip>
          <a:stretch>
            <a:fillRect/>
          </a:stretch>
        </p:blipFill>
        <p:spPr>
          <a:xfrm>
            <a:off x="6960399" y="1884153"/>
            <a:ext cx="348289" cy="288823"/>
          </a:xfrm>
          <a:prstGeom prst="rect">
            <a:avLst/>
          </a:prstGeom>
          <a:noFill/>
          <a:ln>
            <a:noFill/>
          </a:ln>
        </p:spPr>
      </p:pic>
      <p:sp>
        <p:nvSpPr>
          <p:cNvPr id="122" name="Google Shape;122;p14"/>
          <p:cNvSpPr txBox="1"/>
          <p:nvPr/>
        </p:nvSpPr>
        <p:spPr>
          <a:xfrm>
            <a:off x="7015650" y="4052350"/>
            <a:ext cx="1481400" cy="500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Messaging</a:t>
            </a:r>
            <a:endParaRPr/>
          </a:p>
        </p:txBody>
      </p:sp>
      <p:sp>
        <p:nvSpPr>
          <p:cNvPr id="123" name="Google Shape;123;p14"/>
          <p:cNvSpPr/>
          <p:nvPr/>
        </p:nvSpPr>
        <p:spPr>
          <a:xfrm rot="-5400000">
            <a:off x="1756150" y="2274275"/>
            <a:ext cx="216000" cy="32181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
          <p:cNvSpPr/>
          <p:nvPr/>
        </p:nvSpPr>
        <p:spPr>
          <a:xfrm rot="-5400000">
            <a:off x="4857600" y="2608900"/>
            <a:ext cx="216000" cy="25554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4"/>
          <p:cNvSpPr/>
          <p:nvPr/>
        </p:nvSpPr>
        <p:spPr>
          <a:xfrm rot="-5400000">
            <a:off x="7608400" y="2986825"/>
            <a:ext cx="216000" cy="18345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6" name="Shape 926"/>
        <p:cNvGrpSpPr/>
        <p:nvPr/>
      </p:nvGrpSpPr>
      <p:grpSpPr>
        <a:xfrm>
          <a:off x="0" y="0"/>
          <a:ext cx="0" cy="0"/>
          <a:chOff x="0" y="0"/>
          <a:chExt cx="0" cy="0"/>
        </a:xfrm>
      </p:grpSpPr>
      <p:sp>
        <p:nvSpPr>
          <p:cNvPr id="927" name="Google Shape;927;p50"/>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Idempotent Producer </a:t>
            </a:r>
            <a:r>
              <a:rPr lang="en-US"/>
              <a:t> (4/5)</a:t>
            </a:r>
            <a:endParaRPr/>
          </a:p>
        </p:txBody>
      </p:sp>
      <p:sp>
        <p:nvSpPr>
          <p:cNvPr id="928" name="Google Shape;928;p50"/>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929" name="Google Shape;929;p50"/>
          <p:cNvSpPr/>
          <p:nvPr/>
        </p:nvSpPr>
        <p:spPr>
          <a:xfrm>
            <a:off x="3921050" y="9285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a:t>
            </a:r>
            <a:endParaRPr sz="1000"/>
          </a:p>
        </p:txBody>
      </p:sp>
      <p:sp>
        <p:nvSpPr>
          <p:cNvPr id="930" name="Google Shape;930;p50"/>
          <p:cNvSpPr/>
          <p:nvPr/>
        </p:nvSpPr>
        <p:spPr>
          <a:xfrm>
            <a:off x="2596850" y="1931675"/>
            <a:ext cx="3615000" cy="225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1" name="Google Shape;931;p50"/>
          <p:cNvGrpSpPr/>
          <p:nvPr/>
        </p:nvGrpSpPr>
        <p:grpSpPr>
          <a:xfrm>
            <a:off x="2694739" y="2068987"/>
            <a:ext cx="1171224" cy="515425"/>
            <a:chOff x="4597876" y="2188025"/>
            <a:chExt cx="1171224" cy="515425"/>
          </a:xfrm>
        </p:grpSpPr>
        <p:pic>
          <p:nvPicPr>
            <p:cNvPr id="932" name="Google Shape;932;p50"/>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933" name="Google Shape;933;p50"/>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934" name="Google Shape;934;p50"/>
          <p:cNvSpPr/>
          <p:nvPr/>
        </p:nvSpPr>
        <p:spPr>
          <a:xfrm>
            <a:off x="3895699" y="2068988"/>
            <a:ext cx="1017300" cy="5154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Broker</a:t>
            </a:r>
            <a:endParaRPr sz="900"/>
          </a:p>
        </p:txBody>
      </p:sp>
      <p:sp>
        <p:nvSpPr>
          <p:cNvPr id="935" name="Google Shape;935;p50"/>
          <p:cNvSpPr/>
          <p:nvPr/>
        </p:nvSpPr>
        <p:spPr>
          <a:xfrm>
            <a:off x="3027800" y="3155593"/>
            <a:ext cx="2753100" cy="8931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900"/>
              <a:t>Leader Partition</a:t>
            </a:r>
            <a:endParaRPr sz="900"/>
          </a:p>
        </p:txBody>
      </p:sp>
      <p:sp>
        <p:nvSpPr>
          <p:cNvPr id="936" name="Google Shape;936;p50"/>
          <p:cNvSpPr/>
          <p:nvPr/>
        </p:nvSpPr>
        <p:spPr>
          <a:xfrm>
            <a:off x="3473850"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937" name="Google Shape;937;p50"/>
          <p:cNvSpPr/>
          <p:nvPr/>
        </p:nvSpPr>
        <p:spPr>
          <a:xfrm>
            <a:off x="4088850"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938" name="Google Shape;938;p50"/>
          <p:cNvSpPr/>
          <p:nvPr/>
        </p:nvSpPr>
        <p:spPr>
          <a:xfrm>
            <a:off x="4701162"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939" name="Google Shape;939;p50"/>
          <p:cNvSpPr txBox="1"/>
          <p:nvPr/>
        </p:nvSpPr>
        <p:spPr>
          <a:xfrm>
            <a:off x="4247085" y="4326177"/>
            <a:ext cx="3753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t>Log</a:t>
            </a:r>
            <a:endParaRPr sz="800"/>
          </a:p>
        </p:txBody>
      </p:sp>
      <p:sp>
        <p:nvSpPr>
          <p:cNvPr id="940" name="Google Shape;940;p50"/>
          <p:cNvSpPr/>
          <p:nvPr/>
        </p:nvSpPr>
        <p:spPr>
          <a:xfrm rot="-5400000">
            <a:off x="4325300" y="3343651"/>
            <a:ext cx="158100" cy="1956300"/>
          </a:xfrm>
          <a:prstGeom prst="leftBrace">
            <a:avLst>
              <a:gd fmla="val 8333" name="adj1"/>
              <a:gd fmla="val 51375"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50"/>
          <p:cNvSpPr txBox="1"/>
          <p:nvPr/>
        </p:nvSpPr>
        <p:spPr>
          <a:xfrm>
            <a:off x="3446100" y="3454975"/>
            <a:ext cx="6705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solidFill>
                  <a:schemeClr val="dk1"/>
                </a:solidFill>
                <a:latin typeface="Courier New"/>
                <a:ea typeface="Courier New"/>
                <a:cs typeface="Courier New"/>
                <a:sym typeface="Courier New"/>
              </a:rPr>
              <a:t>(k,v)</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US" sz="600">
                <a:solidFill>
                  <a:schemeClr val="dk1"/>
                </a:solidFill>
                <a:latin typeface="Courier New"/>
                <a:ea typeface="Courier New"/>
                <a:cs typeface="Courier New"/>
                <a:sym typeface="Courier New"/>
              </a:rPr>
              <a:t>seq = 0</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US" sz="600">
                <a:solidFill>
                  <a:schemeClr val="dk1"/>
                </a:solidFill>
                <a:latin typeface="Courier New"/>
                <a:ea typeface="Courier New"/>
                <a:cs typeface="Courier New"/>
                <a:sym typeface="Courier New"/>
              </a:rPr>
              <a:t>pid = 123</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a:p>
        </p:txBody>
      </p:sp>
      <p:cxnSp>
        <p:nvCxnSpPr>
          <p:cNvPr id="942" name="Google Shape;942;p50"/>
          <p:cNvCxnSpPr/>
          <p:nvPr/>
        </p:nvCxnSpPr>
        <p:spPr>
          <a:xfrm>
            <a:off x="4404350" y="1351200"/>
            <a:ext cx="0" cy="717900"/>
          </a:xfrm>
          <a:prstGeom prst="straightConnector1">
            <a:avLst/>
          </a:prstGeom>
          <a:noFill/>
          <a:ln cap="flat" cmpd="sng" w="19050">
            <a:solidFill>
              <a:srgbClr val="0000FF"/>
            </a:solidFill>
            <a:prstDash val="solid"/>
            <a:round/>
            <a:headEnd len="med" w="med" type="none"/>
            <a:tailEnd len="med" w="med" type="triangle"/>
          </a:ln>
        </p:spPr>
      </p:cxnSp>
      <p:sp>
        <p:nvSpPr>
          <p:cNvPr id="943" name="Google Shape;943;p50"/>
          <p:cNvSpPr txBox="1"/>
          <p:nvPr/>
        </p:nvSpPr>
        <p:spPr>
          <a:xfrm>
            <a:off x="5352725" y="1351200"/>
            <a:ext cx="3089400" cy="5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700">
                <a:latin typeface="Courier New"/>
                <a:ea typeface="Courier New"/>
                <a:cs typeface="Courier New"/>
                <a:sym typeface="Courier New"/>
              </a:rPr>
              <a:t>(Client Retry)</a:t>
            </a:r>
            <a:endParaRPr b="1" sz="700">
              <a:latin typeface="Courier New"/>
              <a:ea typeface="Courier New"/>
              <a:cs typeface="Courier New"/>
              <a:sym typeface="Courier New"/>
            </a:endParaRPr>
          </a:p>
          <a:p>
            <a:pPr indent="0" lvl="0" marL="0" rtl="0" algn="l">
              <a:spcBef>
                <a:spcPts val="0"/>
              </a:spcBef>
              <a:spcAft>
                <a:spcPts val="0"/>
              </a:spcAft>
              <a:buNone/>
            </a:pPr>
            <a:r>
              <a:rPr lang="en-US" sz="700">
                <a:latin typeface="Courier New"/>
                <a:ea typeface="Courier New"/>
                <a:cs typeface="Courier New"/>
                <a:sym typeface="Courier New"/>
              </a:rPr>
              <a:t>KafkaProducer.send(k,v)</a:t>
            </a:r>
            <a:endParaRPr sz="700">
              <a:latin typeface="Courier New"/>
              <a:ea typeface="Courier New"/>
              <a:cs typeface="Courier New"/>
              <a:sym typeface="Courier New"/>
            </a:endParaRPr>
          </a:p>
          <a:p>
            <a:pPr indent="0" lvl="0" marL="0" rtl="0" algn="l">
              <a:spcBef>
                <a:spcPts val="0"/>
              </a:spcBef>
              <a:spcAft>
                <a:spcPts val="0"/>
              </a:spcAft>
              <a:buNone/>
            </a:pPr>
            <a:r>
              <a:rPr lang="en-US" sz="700">
                <a:latin typeface="Courier New"/>
                <a:ea typeface="Courier New"/>
                <a:cs typeface="Courier New"/>
                <a:sym typeface="Courier New"/>
              </a:rPr>
              <a:t>sequence num = 0</a:t>
            </a:r>
            <a:endParaRPr sz="700">
              <a:latin typeface="Courier New"/>
              <a:ea typeface="Courier New"/>
              <a:cs typeface="Courier New"/>
              <a:sym typeface="Courier New"/>
            </a:endParaRPr>
          </a:p>
          <a:p>
            <a:pPr indent="0" lvl="0" marL="0" rtl="0" algn="l">
              <a:spcBef>
                <a:spcPts val="0"/>
              </a:spcBef>
              <a:spcAft>
                <a:spcPts val="0"/>
              </a:spcAft>
              <a:buNone/>
            </a:pPr>
            <a:r>
              <a:rPr lang="en-US" sz="700">
                <a:latin typeface="Courier New"/>
                <a:ea typeface="Courier New"/>
                <a:cs typeface="Courier New"/>
                <a:sym typeface="Courier New"/>
              </a:rPr>
              <a:t>producer id = 123</a:t>
            </a:r>
            <a:endParaRPr sz="700">
              <a:latin typeface="Courier New"/>
              <a:ea typeface="Courier New"/>
              <a:cs typeface="Courier New"/>
              <a:sym typeface="Courier New"/>
            </a:endParaRPr>
          </a:p>
        </p:txBody>
      </p:sp>
      <p:cxnSp>
        <p:nvCxnSpPr>
          <p:cNvPr id="944" name="Google Shape;944;p50"/>
          <p:cNvCxnSpPr>
            <a:stCxn id="943" idx="1"/>
          </p:cNvCxnSpPr>
          <p:nvPr/>
        </p:nvCxnSpPr>
        <p:spPr>
          <a:xfrm rot="10800000">
            <a:off x="4483925" y="1581300"/>
            <a:ext cx="868800" cy="27600"/>
          </a:xfrm>
          <a:prstGeom prst="straightConnector1">
            <a:avLst/>
          </a:prstGeom>
          <a:noFill/>
          <a:ln cap="flat" cmpd="sng" w="9525">
            <a:solidFill>
              <a:schemeClr val="dk2"/>
            </a:solidFill>
            <a:prstDash val="dash"/>
            <a:round/>
            <a:headEnd len="med" w="med"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9" name="Shape 949"/>
        <p:cNvGrpSpPr/>
        <p:nvPr/>
      </p:nvGrpSpPr>
      <p:grpSpPr>
        <a:xfrm>
          <a:off x="0" y="0"/>
          <a:ext cx="0" cy="0"/>
          <a:chOff x="0" y="0"/>
          <a:chExt cx="0" cy="0"/>
        </a:xfrm>
      </p:grpSpPr>
      <p:sp>
        <p:nvSpPr>
          <p:cNvPr id="950" name="Google Shape;950;p51"/>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Idempotent Producer</a:t>
            </a:r>
            <a:r>
              <a:rPr lang="en-US"/>
              <a:t> (5/5)</a:t>
            </a:r>
            <a:endParaRPr/>
          </a:p>
        </p:txBody>
      </p:sp>
      <p:sp>
        <p:nvSpPr>
          <p:cNvPr id="951" name="Google Shape;951;p51"/>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952" name="Google Shape;952;p51"/>
          <p:cNvSpPr/>
          <p:nvPr/>
        </p:nvSpPr>
        <p:spPr>
          <a:xfrm>
            <a:off x="3921050" y="92850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a:t>
            </a:r>
            <a:endParaRPr sz="1000"/>
          </a:p>
        </p:txBody>
      </p:sp>
      <p:sp>
        <p:nvSpPr>
          <p:cNvPr id="953" name="Google Shape;953;p51"/>
          <p:cNvSpPr/>
          <p:nvPr/>
        </p:nvSpPr>
        <p:spPr>
          <a:xfrm>
            <a:off x="2596850" y="1931675"/>
            <a:ext cx="3615000" cy="22572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54" name="Google Shape;954;p51"/>
          <p:cNvGrpSpPr/>
          <p:nvPr/>
        </p:nvGrpSpPr>
        <p:grpSpPr>
          <a:xfrm>
            <a:off x="2694739" y="2068987"/>
            <a:ext cx="1171224" cy="515425"/>
            <a:chOff x="4597876" y="2188025"/>
            <a:chExt cx="1171224" cy="515425"/>
          </a:xfrm>
        </p:grpSpPr>
        <p:pic>
          <p:nvPicPr>
            <p:cNvPr id="955" name="Google Shape;955;p51"/>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956" name="Google Shape;956;p51"/>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957" name="Google Shape;957;p51"/>
          <p:cNvSpPr/>
          <p:nvPr/>
        </p:nvSpPr>
        <p:spPr>
          <a:xfrm>
            <a:off x="3895699" y="2068988"/>
            <a:ext cx="1017300" cy="5154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Broker</a:t>
            </a:r>
            <a:endParaRPr sz="900"/>
          </a:p>
        </p:txBody>
      </p:sp>
      <p:sp>
        <p:nvSpPr>
          <p:cNvPr id="958" name="Google Shape;958;p51"/>
          <p:cNvSpPr/>
          <p:nvPr/>
        </p:nvSpPr>
        <p:spPr>
          <a:xfrm>
            <a:off x="3027800" y="3155593"/>
            <a:ext cx="2753100" cy="893100"/>
          </a:xfrm>
          <a:prstGeom prst="rect">
            <a:avLst/>
          </a:prstGeom>
          <a:solidFill>
            <a:srgbClr val="D9EAD3"/>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900"/>
              <a:t>Leader Partition</a:t>
            </a:r>
            <a:endParaRPr sz="900"/>
          </a:p>
        </p:txBody>
      </p:sp>
      <p:sp>
        <p:nvSpPr>
          <p:cNvPr id="959" name="Google Shape;959;p51"/>
          <p:cNvSpPr/>
          <p:nvPr/>
        </p:nvSpPr>
        <p:spPr>
          <a:xfrm>
            <a:off x="3473850"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960" name="Google Shape;960;p51"/>
          <p:cNvSpPr/>
          <p:nvPr/>
        </p:nvSpPr>
        <p:spPr>
          <a:xfrm>
            <a:off x="4088850"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961" name="Google Shape;961;p51"/>
          <p:cNvSpPr/>
          <p:nvPr/>
        </p:nvSpPr>
        <p:spPr>
          <a:xfrm>
            <a:off x="4701162" y="3480468"/>
            <a:ext cx="615000" cy="4227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p>
        </p:txBody>
      </p:sp>
      <p:sp>
        <p:nvSpPr>
          <p:cNvPr id="962" name="Google Shape;962;p51"/>
          <p:cNvSpPr txBox="1"/>
          <p:nvPr/>
        </p:nvSpPr>
        <p:spPr>
          <a:xfrm>
            <a:off x="4247085" y="4326177"/>
            <a:ext cx="3753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t>Log</a:t>
            </a:r>
            <a:endParaRPr sz="800"/>
          </a:p>
        </p:txBody>
      </p:sp>
      <p:sp>
        <p:nvSpPr>
          <p:cNvPr id="963" name="Google Shape;963;p51"/>
          <p:cNvSpPr/>
          <p:nvPr/>
        </p:nvSpPr>
        <p:spPr>
          <a:xfrm rot="-5400000">
            <a:off x="4325300" y="3343651"/>
            <a:ext cx="158100" cy="1956300"/>
          </a:xfrm>
          <a:prstGeom prst="leftBrace">
            <a:avLst>
              <a:gd fmla="val 8333" name="adj1"/>
              <a:gd fmla="val 51375"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51"/>
          <p:cNvSpPr txBox="1"/>
          <p:nvPr/>
        </p:nvSpPr>
        <p:spPr>
          <a:xfrm>
            <a:off x="3446100" y="3454975"/>
            <a:ext cx="6705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solidFill>
                  <a:schemeClr val="dk1"/>
                </a:solidFill>
                <a:latin typeface="Courier New"/>
                <a:ea typeface="Courier New"/>
                <a:cs typeface="Courier New"/>
                <a:sym typeface="Courier New"/>
              </a:rPr>
              <a:t>(k,v)</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US" sz="600">
                <a:solidFill>
                  <a:schemeClr val="dk1"/>
                </a:solidFill>
                <a:latin typeface="Courier New"/>
                <a:ea typeface="Courier New"/>
                <a:cs typeface="Courier New"/>
                <a:sym typeface="Courier New"/>
              </a:rPr>
              <a:t>seq = 0</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rPr lang="en-US" sz="600">
                <a:solidFill>
                  <a:schemeClr val="dk1"/>
                </a:solidFill>
                <a:latin typeface="Courier New"/>
                <a:ea typeface="Courier New"/>
                <a:cs typeface="Courier New"/>
                <a:sym typeface="Courier New"/>
              </a:rPr>
              <a:t>pid = 123</a:t>
            </a:r>
            <a:endParaRPr sz="600">
              <a:solidFill>
                <a:schemeClr val="dk1"/>
              </a:solidFill>
              <a:latin typeface="Courier New"/>
              <a:ea typeface="Courier New"/>
              <a:cs typeface="Courier New"/>
              <a:sym typeface="Courier New"/>
            </a:endParaRPr>
          </a:p>
          <a:p>
            <a:pPr indent="0" lvl="0" marL="0" rtl="0" algn="l">
              <a:spcBef>
                <a:spcPts val="0"/>
              </a:spcBef>
              <a:spcAft>
                <a:spcPts val="0"/>
              </a:spcAft>
              <a:buNone/>
            </a:pPr>
            <a:r>
              <a:t/>
            </a:r>
            <a:endParaRPr sz="600">
              <a:solidFill>
                <a:schemeClr val="dk1"/>
              </a:solidFill>
            </a:endParaRPr>
          </a:p>
          <a:p>
            <a:pPr indent="0" lvl="0" marL="0" rtl="0" algn="l">
              <a:spcBef>
                <a:spcPts val="0"/>
              </a:spcBef>
              <a:spcAft>
                <a:spcPts val="0"/>
              </a:spcAft>
              <a:buNone/>
            </a:pPr>
            <a:r>
              <a:t/>
            </a:r>
            <a:endParaRPr/>
          </a:p>
        </p:txBody>
      </p:sp>
      <p:sp>
        <p:nvSpPr>
          <p:cNvPr id="965" name="Google Shape;965;p51"/>
          <p:cNvSpPr txBox="1"/>
          <p:nvPr/>
        </p:nvSpPr>
        <p:spPr>
          <a:xfrm>
            <a:off x="5572600" y="1368175"/>
            <a:ext cx="30894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
                <a:latin typeface="Courier New"/>
                <a:ea typeface="Courier New"/>
                <a:cs typeface="Courier New"/>
                <a:sym typeface="Courier New"/>
              </a:rPr>
              <a:t>KafkaProducer.send(k,v)</a:t>
            </a:r>
            <a:endParaRPr sz="700">
              <a:latin typeface="Courier New"/>
              <a:ea typeface="Courier New"/>
              <a:cs typeface="Courier New"/>
              <a:sym typeface="Courier New"/>
            </a:endParaRPr>
          </a:p>
          <a:p>
            <a:pPr indent="0" lvl="0" marL="0" rtl="0" algn="l">
              <a:spcBef>
                <a:spcPts val="0"/>
              </a:spcBef>
              <a:spcAft>
                <a:spcPts val="0"/>
              </a:spcAft>
              <a:buNone/>
            </a:pPr>
            <a:r>
              <a:rPr lang="en-US" sz="700">
                <a:latin typeface="Courier New"/>
                <a:ea typeface="Courier New"/>
                <a:cs typeface="Courier New"/>
                <a:sym typeface="Courier New"/>
              </a:rPr>
              <a:t>sequence num = 0</a:t>
            </a:r>
            <a:endParaRPr sz="700">
              <a:latin typeface="Courier New"/>
              <a:ea typeface="Courier New"/>
              <a:cs typeface="Courier New"/>
              <a:sym typeface="Courier New"/>
            </a:endParaRPr>
          </a:p>
          <a:p>
            <a:pPr indent="0" lvl="0" marL="0" rtl="0" algn="l">
              <a:spcBef>
                <a:spcPts val="0"/>
              </a:spcBef>
              <a:spcAft>
                <a:spcPts val="0"/>
              </a:spcAft>
              <a:buNone/>
            </a:pPr>
            <a:r>
              <a:rPr lang="en-US" sz="700">
                <a:latin typeface="Courier New"/>
                <a:ea typeface="Courier New"/>
                <a:cs typeface="Courier New"/>
                <a:sym typeface="Courier New"/>
              </a:rPr>
              <a:t>producer id = 123</a:t>
            </a:r>
            <a:endParaRPr sz="700">
              <a:latin typeface="Courier New"/>
              <a:ea typeface="Courier New"/>
              <a:cs typeface="Courier New"/>
              <a:sym typeface="Courier New"/>
            </a:endParaRPr>
          </a:p>
        </p:txBody>
      </p:sp>
      <p:cxnSp>
        <p:nvCxnSpPr>
          <p:cNvPr id="966" name="Google Shape;966;p51"/>
          <p:cNvCxnSpPr>
            <a:stCxn id="967" idx="1"/>
            <a:endCxn id="968" idx="3"/>
          </p:cNvCxnSpPr>
          <p:nvPr/>
        </p:nvCxnSpPr>
        <p:spPr>
          <a:xfrm flipH="1">
            <a:off x="4626700" y="1603097"/>
            <a:ext cx="945900" cy="54000"/>
          </a:xfrm>
          <a:prstGeom prst="straightConnector1">
            <a:avLst/>
          </a:prstGeom>
          <a:noFill/>
          <a:ln cap="flat" cmpd="sng" w="9525">
            <a:solidFill>
              <a:schemeClr val="dk2"/>
            </a:solidFill>
            <a:prstDash val="dash"/>
            <a:round/>
            <a:headEnd len="med" w="med" type="none"/>
            <a:tailEnd len="med" w="med" type="triangle"/>
          </a:ln>
        </p:spPr>
      </p:cxnSp>
      <p:cxnSp>
        <p:nvCxnSpPr>
          <p:cNvPr id="969" name="Google Shape;969;p51"/>
          <p:cNvCxnSpPr/>
          <p:nvPr/>
        </p:nvCxnSpPr>
        <p:spPr>
          <a:xfrm rot="10800000">
            <a:off x="4415049" y="1359700"/>
            <a:ext cx="0" cy="700800"/>
          </a:xfrm>
          <a:prstGeom prst="straightConnector1">
            <a:avLst/>
          </a:prstGeom>
          <a:noFill/>
          <a:ln cap="flat" cmpd="sng" w="19050">
            <a:solidFill>
              <a:srgbClr val="0000FF"/>
            </a:solidFill>
            <a:prstDash val="solid"/>
            <a:round/>
            <a:headEnd len="med" w="med" type="none"/>
            <a:tailEnd len="med" w="med" type="triangle"/>
          </a:ln>
        </p:spPr>
      </p:cxnSp>
      <p:sp>
        <p:nvSpPr>
          <p:cNvPr id="967" name="Google Shape;967;p51"/>
          <p:cNvSpPr txBox="1"/>
          <p:nvPr/>
        </p:nvSpPr>
        <p:spPr>
          <a:xfrm>
            <a:off x="5572600" y="1366397"/>
            <a:ext cx="3089400" cy="4734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00">
                <a:latin typeface="Courier New"/>
                <a:ea typeface="Courier New"/>
                <a:cs typeface="Courier New"/>
                <a:sym typeface="Courier New"/>
              </a:rPr>
              <a:t>Broker acknowledgement succeeds</a:t>
            </a:r>
            <a:endParaRPr sz="700">
              <a:latin typeface="Courier New"/>
              <a:ea typeface="Courier New"/>
              <a:cs typeface="Courier New"/>
              <a:sym typeface="Courier New"/>
            </a:endParaRPr>
          </a:p>
          <a:p>
            <a:pPr indent="0" lvl="0" marL="0" rtl="0" algn="l">
              <a:spcBef>
                <a:spcPts val="0"/>
              </a:spcBef>
              <a:spcAft>
                <a:spcPts val="0"/>
              </a:spcAft>
              <a:buNone/>
            </a:pPr>
            <a:r>
              <a:rPr b="1" lang="en-US" sz="700">
                <a:latin typeface="Courier New"/>
                <a:ea typeface="Courier New"/>
                <a:cs typeface="Courier New"/>
                <a:sym typeface="Courier New"/>
              </a:rPr>
              <a:t>ack(duplicate)</a:t>
            </a:r>
            <a:endParaRPr b="1" sz="700">
              <a:latin typeface="Courier New"/>
              <a:ea typeface="Courier New"/>
              <a:cs typeface="Courier New"/>
              <a:sym typeface="Courier New"/>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4" name="Shape 974"/>
        <p:cNvGrpSpPr/>
        <p:nvPr/>
      </p:nvGrpSpPr>
      <p:grpSpPr>
        <a:xfrm>
          <a:off x="0" y="0"/>
          <a:ext cx="0" cy="0"/>
          <a:chOff x="0" y="0"/>
          <a:chExt cx="0" cy="0"/>
        </a:xfrm>
      </p:grpSpPr>
      <p:sp>
        <p:nvSpPr>
          <p:cNvPr id="975" name="Google Shape;975;p52"/>
          <p:cNvSpPr/>
          <p:nvPr/>
        </p:nvSpPr>
        <p:spPr>
          <a:xfrm>
            <a:off x="1078075" y="1777475"/>
            <a:ext cx="6109200" cy="17484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52"/>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Multiple Partition </a:t>
            </a:r>
            <a:r>
              <a:rPr lang="en-US"/>
              <a:t>Atomic Writes</a:t>
            </a:r>
            <a:endParaRPr/>
          </a:p>
        </p:txBody>
      </p:sp>
      <p:sp>
        <p:nvSpPr>
          <p:cNvPr id="977" name="Google Shape;977;p52"/>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978" name="Google Shape;978;p52"/>
          <p:cNvSpPr/>
          <p:nvPr/>
        </p:nvSpPr>
        <p:spPr>
          <a:xfrm>
            <a:off x="4211600" y="976175"/>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a:t>
            </a:r>
            <a:r>
              <a:rPr lang="en-US" sz="1000"/>
              <a:t>lient</a:t>
            </a:r>
            <a:endParaRPr sz="1000"/>
          </a:p>
        </p:txBody>
      </p:sp>
      <p:sp>
        <p:nvSpPr>
          <p:cNvPr id="979" name="Google Shape;979;p52"/>
          <p:cNvSpPr/>
          <p:nvPr/>
        </p:nvSpPr>
        <p:spPr>
          <a:xfrm>
            <a:off x="1241288" y="2728125"/>
            <a:ext cx="1071000" cy="66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900"/>
              <a:t>Consumer </a:t>
            </a:r>
            <a:endParaRPr sz="900"/>
          </a:p>
          <a:p>
            <a:pPr indent="0" lvl="0" marL="0" rtl="0" algn="l">
              <a:spcBef>
                <a:spcPts val="0"/>
              </a:spcBef>
              <a:spcAft>
                <a:spcPts val="0"/>
              </a:spcAft>
              <a:buNone/>
            </a:pPr>
            <a:r>
              <a:rPr lang="en-US" sz="900"/>
              <a:t>Offset Log</a:t>
            </a:r>
            <a:endParaRPr sz="900"/>
          </a:p>
        </p:txBody>
      </p:sp>
      <p:sp>
        <p:nvSpPr>
          <p:cNvPr id="980" name="Google Shape;980;p52"/>
          <p:cNvSpPr/>
          <p:nvPr/>
        </p:nvSpPr>
        <p:spPr>
          <a:xfrm>
            <a:off x="2426486" y="2728125"/>
            <a:ext cx="1071000" cy="66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900"/>
              <a:t>Transactions</a:t>
            </a:r>
            <a:endParaRPr sz="900"/>
          </a:p>
          <a:p>
            <a:pPr indent="0" lvl="0" marL="0" rtl="0" algn="l">
              <a:spcBef>
                <a:spcPts val="0"/>
              </a:spcBef>
              <a:spcAft>
                <a:spcPts val="0"/>
              </a:spcAft>
              <a:buNone/>
            </a:pPr>
            <a:r>
              <a:rPr lang="en-US" sz="900"/>
              <a:t>Log</a:t>
            </a:r>
            <a:endParaRPr sz="900"/>
          </a:p>
        </p:txBody>
      </p:sp>
      <p:sp>
        <p:nvSpPr>
          <p:cNvPr id="981" name="Google Shape;981;p52"/>
          <p:cNvSpPr/>
          <p:nvPr/>
        </p:nvSpPr>
        <p:spPr>
          <a:xfrm>
            <a:off x="3611684" y="2728125"/>
            <a:ext cx="1071000" cy="66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900"/>
              <a:t>User Defined Partition 1</a:t>
            </a:r>
            <a:endParaRPr sz="900"/>
          </a:p>
        </p:txBody>
      </p:sp>
      <p:sp>
        <p:nvSpPr>
          <p:cNvPr id="982" name="Google Shape;982;p52"/>
          <p:cNvSpPr/>
          <p:nvPr/>
        </p:nvSpPr>
        <p:spPr>
          <a:xfrm>
            <a:off x="4796883" y="2728125"/>
            <a:ext cx="1071000" cy="66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900"/>
              <a:t>User Defined Partition 2</a:t>
            </a:r>
            <a:endParaRPr sz="900"/>
          </a:p>
        </p:txBody>
      </p:sp>
      <p:sp>
        <p:nvSpPr>
          <p:cNvPr id="983" name="Google Shape;983;p52"/>
          <p:cNvSpPr/>
          <p:nvPr/>
        </p:nvSpPr>
        <p:spPr>
          <a:xfrm>
            <a:off x="5982081" y="2728125"/>
            <a:ext cx="1071000" cy="66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900"/>
              <a:t>User Defined Partition 3</a:t>
            </a:r>
            <a:endParaRPr sz="900"/>
          </a:p>
        </p:txBody>
      </p:sp>
      <p:grpSp>
        <p:nvGrpSpPr>
          <p:cNvPr id="984" name="Google Shape;984;p52"/>
          <p:cNvGrpSpPr/>
          <p:nvPr/>
        </p:nvGrpSpPr>
        <p:grpSpPr>
          <a:xfrm>
            <a:off x="1241239" y="1898662"/>
            <a:ext cx="1171224" cy="515425"/>
            <a:chOff x="4597876" y="2188025"/>
            <a:chExt cx="1171224" cy="515425"/>
          </a:xfrm>
        </p:grpSpPr>
        <p:pic>
          <p:nvPicPr>
            <p:cNvPr id="985" name="Google Shape;985;p52"/>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986" name="Google Shape;986;p52"/>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987" name="Google Shape;987;p52"/>
          <p:cNvSpPr/>
          <p:nvPr/>
        </p:nvSpPr>
        <p:spPr>
          <a:xfrm>
            <a:off x="2426450" y="1898650"/>
            <a:ext cx="4536900" cy="4227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Transaction and Consumer Group Coordinators</a:t>
            </a:r>
            <a:endParaRPr sz="1000"/>
          </a:p>
        </p:txBody>
      </p:sp>
      <p:grpSp>
        <p:nvGrpSpPr>
          <p:cNvPr id="988" name="Google Shape;988;p52"/>
          <p:cNvGrpSpPr/>
          <p:nvPr/>
        </p:nvGrpSpPr>
        <p:grpSpPr>
          <a:xfrm>
            <a:off x="6721133" y="2766727"/>
            <a:ext cx="347290" cy="586378"/>
            <a:chOff x="6268350" y="1148640"/>
            <a:chExt cx="347290" cy="586378"/>
          </a:xfrm>
        </p:grpSpPr>
        <p:sp>
          <p:nvSpPr>
            <p:cNvPr id="989" name="Google Shape;989;p52"/>
            <p:cNvSpPr/>
            <p:nvPr/>
          </p:nvSpPr>
          <p:spPr>
            <a:xfrm>
              <a:off x="6339838" y="1205715"/>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52"/>
            <p:cNvSpPr txBox="1"/>
            <p:nvPr/>
          </p:nvSpPr>
          <p:spPr>
            <a:xfrm>
              <a:off x="6271227" y="1148640"/>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
                <a:t>CM</a:t>
              </a:r>
              <a:endParaRPr b="1" sz="600"/>
            </a:p>
          </p:txBody>
        </p:sp>
        <p:sp>
          <p:nvSpPr>
            <p:cNvPr id="991" name="Google Shape;991;p52"/>
            <p:cNvSpPr/>
            <p:nvPr/>
          </p:nvSpPr>
          <p:spPr>
            <a:xfrm>
              <a:off x="6339843" y="136293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52"/>
            <p:cNvSpPr txBox="1"/>
            <p:nvPr/>
          </p:nvSpPr>
          <p:spPr>
            <a:xfrm>
              <a:off x="6268350" y="1304585"/>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sp>
          <p:nvSpPr>
            <p:cNvPr id="993" name="Google Shape;993;p52"/>
            <p:cNvSpPr/>
            <p:nvPr/>
          </p:nvSpPr>
          <p:spPr>
            <a:xfrm>
              <a:off x="6339860" y="152011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52"/>
            <p:cNvSpPr txBox="1"/>
            <p:nvPr/>
          </p:nvSpPr>
          <p:spPr>
            <a:xfrm>
              <a:off x="6271239" y="1461117"/>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grpSp>
      <p:grpSp>
        <p:nvGrpSpPr>
          <p:cNvPr id="995" name="Google Shape;995;p52"/>
          <p:cNvGrpSpPr/>
          <p:nvPr/>
        </p:nvGrpSpPr>
        <p:grpSpPr>
          <a:xfrm>
            <a:off x="5544352" y="2766715"/>
            <a:ext cx="347290" cy="586378"/>
            <a:chOff x="6268350" y="1148640"/>
            <a:chExt cx="347290" cy="586378"/>
          </a:xfrm>
        </p:grpSpPr>
        <p:sp>
          <p:nvSpPr>
            <p:cNvPr id="996" name="Google Shape;996;p52"/>
            <p:cNvSpPr/>
            <p:nvPr/>
          </p:nvSpPr>
          <p:spPr>
            <a:xfrm>
              <a:off x="6339838" y="1205715"/>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52"/>
            <p:cNvSpPr txBox="1"/>
            <p:nvPr/>
          </p:nvSpPr>
          <p:spPr>
            <a:xfrm>
              <a:off x="6271227" y="1148640"/>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
                <a:t>CM</a:t>
              </a:r>
              <a:endParaRPr b="1" sz="600"/>
            </a:p>
          </p:txBody>
        </p:sp>
        <p:sp>
          <p:nvSpPr>
            <p:cNvPr id="998" name="Google Shape;998;p52"/>
            <p:cNvSpPr/>
            <p:nvPr/>
          </p:nvSpPr>
          <p:spPr>
            <a:xfrm>
              <a:off x="6339843" y="136293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52"/>
            <p:cNvSpPr txBox="1"/>
            <p:nvPr/>
          </p:nvSpPr>
          <p:spPr>
            <a:xfrm>
              <a:off x="6268350" y="1304585"/>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sp>
          <p:nvSpPr>
            <p:cNvPr id="1000" name="Google Shape;1000;p52"/>
            <p:cNvSpPr/>
            <p:nvPr/>
          </p:nvSpPr>
          <p:spPr>
            <a:xfrm>
              <a:off x="6339860" y="152011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52"/>
            <p:cNvSpPr txBox="1"/>
            <p:nvPr/>
          </p:nvSpPr>
          <p:spPr>
            <a:xfrm>
              <a:off x="6271239" y="1461117"/>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grpSp>
      <p:grpSp>
        <p:nvGrpSpPr>
          <p:cNvPr id="1002" name="Google Shape;1002;p52"/>
          <p:cNvGrpSpPr/>
          <p:nvPr/>
        </p:nvGrpSpPr>
        <p:grpSpPr>
          <a:xfrm>
            <a:off x="4365677" y="2766727"/>
            <a:ext cx="347290" cy="586378"/>
            <a:chOff x="6268350" y="1148640"/>
            <a:chExt cx="347290" cy="586378"/>
          </a:xfrm>
        </p:grpSpPr>
        <p:sp>
          <p:nvSpPr>
            <p:cNvPr id="1003" name="Google Shape;1003;p52"/>
            <p:cNvSpPr/>
            <p:nvPr/>
          </p:nvSpPr>
          <p:spPr>
            <a:xfrm>
              <a:off x="6339838" y="1205715"/>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52"/>
            <p:cNvSpPr txBox="1"/>
            <p:nvPr/>
          </p:nvSpPr>
          <p:spPr>
            <a:xfrm>
              <a:off x="6271227" y="1148640"/>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
                <a:t>CM</a:t>
              </a:r>
              <a:endParaRPr b="1" sz="600"/>
            </a:p>
          </p:txBody>
        </p:sp>
        <p:sp>
          <p:nvSpPr>
            <p:cNvPr id="1005" name="Google Shape;1005;p52"/>
            <p:cNvSpPr/>
            <p:nvPr/>
          </p:nvSpPr>
          <p:spPr>
            <a:xfrm>
              <a:off x="6339843" y="136293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52"/>
            <p:cNvSpPr txBox="1"/>
            <p:nvPr/>
          </p:nvSpPr>
          <p:spPr>
            <a:xfrm>
              <a:off x="6268350" y="1304585"/>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sp>
          <p:nvSpPr>
            <p:cNvPr id="1007" name="Google Shape;1007;p52"/>
            <p:cNvSpPr/>
            <p:nvPr/>
          </p:nvSpPr>
          <p:spPr>
            <a:xfrm>
              <a:off x="6339860" y="152011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52"/>
            <p:cNvSpPr txBox="1"/>
            <p:nvPr/>
          </p:nvSpPr>
          <p:spPr>
            <a:xfrm>
              <a:off x="6271239" y="1461117"/>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grpSp>
      <p:grpSp>
        <p:nvGrpSpPr>
          <p:cNvPr id="1009" name="Google Shape;1009;p52"/>
          <p:cNvGrpSpPr/>
          <p:nvPr/>
        </p:nvGrpSpPr>
        <p:grpSpPr>
          <a:xfrm>
            <a:off x="3188283" y="2767594"/>
            <a:ext cx="344410" cy="584670"/>
            <a:chOff x="7053042" y="963032"/>
            <a:chExt cx="344410" cy="584670"/>
          </a:xfrm>
        </p:grpSpPr>
        <p:sp>
          <p:nvSpPr>
            <p:cNvPr id="1010" name="Google Shape;1010;p52"/>
            <p:cNvSpPr/>
            <p:nvPr/>
          </p:nvSpPr>
          <p:spPr>
            <a:xfrm>
              <a:off x="7121663" y="1020107"/>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52"/>
            <p:cNvSpPr txBox="1"/>
            <p:nvPr/>
          </p:nvSpPr>
          <p:spPr>
            <a:xfrm>
              <a:off x="7053052" y="963032"/>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
                <a:t>CM</a:t>
              </a:r>
              <a:endParaRPr b="1" sz="600"/>
            </a:p>
          </p:txBody>
        </p:sp>
        <p:sp>
          <p:nvSpPr>
            <p:cNvPr id="1012" name="Google Shape;1012;p52"/>
            <p:cNvSpPr/>
            <p:nvPr/>
          </p:nvSpPr>
          <p:spPr>
            <a:xfrm>
              <a:off x="7121653" y="1175740"/>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52"/>
            <p:cNvSpPr txBox="1"/>
            <p:nvPr/>
          </p:nvSpPr>
          <p:spPr>
            <a:xfrm>
              <a:off x="7053042" y="1118665"/>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CM</a:t>
              </a:r>
              <a:endParaRPr sz="600"/>
            </a:p>
          </p:txBody>
        </p:sp>
        <p:sp>
          <p:nvSpPr>
            <p:cNvPr id="1014" name="Google Shape;1014;p52"/>
            <p:cNvSpPr/>
            <p:nvPr/>
          </p:nvSpPr>
          <p:spPr>
            <a:xfrm>
              <a:off x="7121653" y="1330876"/>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52"/>
            <p:cNvSpPr txBox="1"/>
            <p:nvPr/>
          </p:nvSpPr>
          <p:spPr>
            <a:xfrm>
              <a:off x="7053042" y="1273801"/>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CM</a:t>
              </a:r>
              <a:endParaRPr sz="600"/>
            </a:p>
          </p:txBody>
        </p:sp>
      </p:grpSp>
      <p:grpSp>
        <p:nvGrpSpPr>
          <p:cNvPr id="1016" name="Google Shape;1016;p52"/>
          <p:cNvGrpSpPr/>
          <p:nvPr/>
        </p:nvGrpSpPr>
        <p:grpSpPr>
          <a:xfrm>
            <a:off x="2003141" y="2767607"/>
            <a:ext cx="344410" cy="584670"/>
            <a:chOff x="7053042" y="963032"/>
            <a:chExt cx="344410" cy="584670"/>
          </a:xfrm>
        </p:grpSpPr>
        <p:sp>
          <p:nvSpPr>
            <p:cNvPr id="1017" name="Google Shape;1017;p52"/>
            <p:cNvSpPr/>
            <p:nvPr/>
          </p:nvSpPr>
          <p:spPr>
            <a:xfrm>
              <a:off x="7121663" y="1020107"/>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52"/>
            <p:cNvSpPr txBox="1"/>
            <p:nvPr/>
          </p:nvSpPr>
          <p:spPr>
            <a:xfrm>
              <a:off x="7053052" y="963032"/>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600"/>
                <a:t>CM</a:t>
              </a:r>
              <a:endParaRPr b="1" sz="600"/>
            </a:p>
          </p:txBody>
        </p:sp>
        <p:sp>
          <p:nvSpPr>
            <p:cNvPr id="1019" name="Google Shape;1019;p52"/>
            <p:cNvSpPr/>
            <p:nvPr/>
          </p:nvSpPr>
          <p:spPr>
            <a:xfrm>
              <a:off x="7121653" y="1175740"/>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52"/>
            <p:cNvSpPr txBox="1"/>
            <p:nvPr/>
          </p:nvSpPr>
          <p:spPr>
            <a:xfrm>
              <a:off x="7053042" y="1118665"/>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CM</a:t>
              </a:r>
              <a:endParaRPr sz="600"/>
            </a:p>
          </p:txBody>
        </p:sp>
        <p:sp>
          <p:nvSpPr>
            <p:cNvPr id="1021" name="Google Shape;1021;p52"/>
            <p:cNvSpPr/>
            <p:nvPr/>
          </p:nvSpPr>
          <p:spPr>
            <a:xfrm>
              <a:off x="7121653" y="1330876"/>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52"/>
            <p:cNvSpPr txBox="1"/>
            <p:nvPr/>
          </p:nvSpPr>
          <p:spPr>
            <a:xfrm>
              <a:off x="7053042" y="1273801"/>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CM</a:t>
              </a:r>
              <a:endParaRPr sz="600"/>
            </a:p>
          </p:txBody>
        </p:sp>
      </p:grpSp>
      <p:cxnSp>
        <p:nvCxnSpPr>
          <p:cNvPr id="1023" name="Google Shape;1023;p52"/>
          <p:cNvCxnSpPr>
            <a:stCxn id="978" idx="2"/>
            <a:endCxn id="987" idx="0"/>
          </p:cNvCxnSpPr>
          <p:nvPr/>
        </p:nvCxnSpPr>
        <p:spPr>
          <a:xfrm>
            <a:off x="4694900" y="1398875"/>
            <a:ext cx="0" cy="499800"/>
          </a:xfrm>
          <a:prstGeom prst="straightConnector1">
            <a:avLst/>
          </a:prstGeom>
          <a:noFill/>
          <a:ln cap="flat" cmpd="sng" w="9525">
            <a:solidFill>
              <a:schemeClr val="dk2"/>
            </a:solidFill>
            <a:prstDash val="solid"/>
            <a:round/>
            <a:headEnd len="med" w="med" type="none"/>
            <a:tailEnd len="med" w="med" type="triangle"/>
          </a:ln>
        </p:spPr>
      </p:cxnSp>
      <p:cxnSp>
        <p:nvCxnSpPr>
          <p:cNvPr id="1024" name="Google Shape;1024;p52"/>
          <p:cNvCxnSpPr>
            <a:stCxn id="987" idx="2"/>
          </p:cNvCxnSpPr>
          <p:nvPr/>
        </p:nvCxnSpPr>
        <p:spPr>
          <a:xfrm flipH="1">
            <a:off x="2161400" y="2321350"/>
            <a:ext cx="2533500" cy="496500"/>
          </a:xfrm>
          <a:prstGeom prst="straightConnector1">
            <a:avLst/>
          </a:prstGeom>
          <a:noFill/>
          <a:ln cap="flat" cmpd="sng" w="19050">
            <a:solidFill>
              <a:srgbClr val="0000FF"/>
            </a:solidFill>
            <a:prstDash val="solid"/>
            <a:round/>
            <a:headEnd len="med" w="med" type="none"/>
            <a:tailEnd len="med" w="med" type="triangle"/>
          </a:ln>
        </p:spPr>
      </p:cxnSp>
      <p:cxnSp>
        <p:nvCxnSpPr>
          <p:cNvPr id="1025" name="Google Shape;1025;p52"/>
          <p:cNvCxnSpPr>
            <a:stCxn id="987" idx="2"/>
          </p:cNvCxnSpPr>
          <p:nvPr/>
        </p:nvCxnSpPr>
        <p:spPr>
          <a:xfrm flipH="1">
            <a:off x="3352100" y="2321350"/>
            <a:ext cx="1342800" cy="501900"/>
          </a:xfrm>
          <a:prstGeom prst="straightConnector1">
            <a:avLst/>
          </a:prstGeom>
          <a:noFill/>
          <a:ln cap="flat" cmpd="sng" w="19050">
            <a:solidFill>
              <a:srgbClr val="0000FF"/>
            </a:solidFill>
            <a:prstDash val="solid"/>
            <a:round/>
            <a:headEnd len="med" w="med" type="none"/>
            <a:tailEnd len="med" w="med" type="triangle"/>
          </a:ln>
        </p:spPr>
      </p:cxnSp>
      <p:cxnSp>
        <p:nvCxnSpPr>
          <p:cNvPr id="1026" name="Google Shape;1026;p52"/>
          <p:cNvCxnSpPr>
            <a:stCxn id="987" idx="2"/>
          </p:cNvCxnSpPr>
          <p:nvPr/>
        </p:nvCxnSpPr>
        <p:spPr>
          <a:xfrm flipH="1">
            <a:off x="4532000" y="2321350"/>
            <a:ext cx="162900" cy="501900"/>
          </a:xfrm>
          <a:prstGeom prst="straightConnector1">
            <a:avLst/>
          </a:prstGeom>
          <a:noFill/>
          <a:ln cap="flat" cmpd="sng" w="19050">
            <a:solidFill>
              <a:srgbClr val="0000FF"/>
            </a:solidFill>
            <a:prstDash val="solid"/>
            <a:round/>
            <a:headEnd len="med" w="med" type="none"/>
            <a:tailEnd len="med" w="med" type="triangle"/>
          </a:ln>
        </p:spPr>
      </p:cxnSp>
      <p:cxnSp>
        <p:nvCxnSpPr>
          <p:cNvPr id="1027" name="Google Shape;1027;p52"/>
          <p:cNvCxnSpPr>
            <a:stCxn id="987" idx="2"/>
          </p:cNvCxnSpPr>
          <p:nvPr/>
        </p:nvCxnSpPr>
        <p:spPr>
          <a:xfrm>
            <a:off x="4694900" y="2321350"/>
            <a:ext cx="1022400" cy="501900"/>
          </a:xfrm>
          <a:prstGeom prst="straightConnector1">
            <a:avLst/>
          </a:prstGeom>
          <a:noFill/>
          <a:ln cap="flat" cmpd="sng" w="19050">
            <a:solidFill>
              <a:srgbClr val="0000FF"/>
            </a:solidFill>
            <a:prstDash val="solid"/>
            <a:round/>
            <a:headEnd len="med" w="med" type="none"/>
            <a:tailEnd len="med" w="med" type="triangle"/>
          </a:ln>
        </p:spPr>
      </p:cxnSp>
      <p:cxnSp>
        <p:nvCxnSpPr>
          <p:cNvPr id="1028" name="Google Shape;1028;p52"/>
          <p:cNvCxnSpPr>
            <a:stCxn id="987" idx="2"/>
          </p:cNvCxnSpPr>
          <p:nvPr/>
        </p:nvCxnSpPr>
        <p:spPr>
          <a:xfrm>
            <a:off x="4694900" y="2321350"/>
            <a:ext cx="2186400" cy="507300"/>
          </a:xfrm>
          <a:prstGeom prst="straightConnector1">
            <a:avLst/>
          </a:prstGeom>
          <a:noFill/>
          <a:ln cap="flat" cmpd="sng" w="19050">
            <a:solidFill>
              <a:srgbClr val="0000FF"/>
            </a:solidFill>
            <a:prstDash val="solid"/>
            <a:round/>
            <a:headEnd len="med" w="med" type="none"/>
            <a:tailEnd len="med" w="med" type="triangle"/>
          </a:ln>
        </p:spPr>
      </p:cxnSp>
      <p:sp>
        <p:nvSpPr>
          <p:cNvPr id="1029" name="Google Shape;1029;p52"/>
          <p:cNvSpPr txBox="1"/>
          <p:nvPr/>
        </p:nvSpPr>
        <p:spPr>
          <a:xfrm>
            <a:off x="767000" y="913975"/>
            <a:ext cx="34005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Ex) Second phase of two phase commit</a:t>
            </a:r>
            <a:endParaRPr/>
          </a:p>
        </p:txBody>
      </p:sp>
      <p:sp>
        <p:nvSpPr>
          <p:cNvPr id="1030" name="Google Shape;1030;p52"/>
          <p:cNvSpPr txBox="1"/>
          <p:nvPr/>
        </p:nvSpPr>
        <p:spPr>
          <a:xfrm>
            <a:off x="4682675" y="1408013"/>
            <a:ext cx="30894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latin typeface="Courier New"/>
                <a:ea typeface="Courier New"/>
                <a:cs typeface="Courier New"/>
                <a:sym typeface="Courier New"/>
              </a:rPr>
              <a:t>KafkaProducer.commitTransaction()</a:t>
            </a:r>
            <a:endParaRPr sz="800">
              <a:latin typeface="Courier New"/>
              <a:ea typeface="Courier New"/>
              <a:cs typeface="Courier New"/>
              <a:sym typeface="Courier New"/>
            </a:endParaRPr>
          </a:p>
        </p:txBody>
      </p:sp>
      <p:sp>
        <p:nvSpPr>
          <p:cNvPr id="1031" name="Google Shape;1031;p52"/>
          <p:cNvSpPr txBox="1"/>
          <p:nvPr/>
        </p:nvSpPr>
        <p:spPr>
          <a:xfrm>
            <a:off x="1169250" y="3745725"/>
            <a:ext cx="1099500" cy="4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Last Offset Processed for</a:t>
            </a:r>
            <a:endParaRPr sz="600"/>
          </a:p>
          <a:p>
            <a:pPr indent="0" lvl="0" marL="0" rtl="0" algn="l">
              <a:spcBef>
                <a:spcPts val="0"/>
              </a:spcBef>
              <a:spcAft>
                <a:spcPts val="0"/>
              </a:spcAft>
              <a:buNone/>
            </a:pPr>
            <a:r>
              <a:rPr lang="en-US" sz="600"/>
              <a:t>Consumer Subscription</a:t>
            </a:r>
            <a:endParaRPr sz="600"/>
          </a:p>
        </p:txBody>
      </p:sp>
      <p:sp>
        <p:nvSpPr>
          <p:cNvPr id="1032" name="Google Shape;1032;p52"/>
          <p:cNvSpPr txBox="1"/>
          <p:nvPr/>
        </p:nvSpPr>
        <p:spPr>
          <a:xfrm>
            <a:off x="2412225" y="3715150"/>
            <a:ext cx="10995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Transaction Committed</a:t>
            </a:r>
            <a:endParaRPr sz="600"/>
          </a:p>
          <a:p>
            <a:pPr indent="0" lvl="0" marL="0" rtl="0" algn="l">
              <a:spcBef>
                <a:spcPts val="0"/>
              </a:spcBef>
              <a:spcAft>
                <a:spcPts val="0"/>
              </a:spcAft>
              <a:buNone/>
            </a:pPr>
            <a:r>
              <a:rPr lang="en-US" sz="600"/>
              <a:t>(internal)</a:t>
            </a:r>
            <a:endParaRPr sz="600"/>
          </a:p>
        </p:txBody>
      </p:sp>
      <p:sp>
        <p:nvSpPr>
          <p:cNvPr id="1033" name="Google Shape;1033;p52"/>
          <p:cNvSpPr txBox="1"/>
          <p:nvPr/>
        </p:nvSpPr>
        <p:spPr>
          <a:xfrm>
            <a:off x="4782625" y="3798500"/>
            <a:ext cx="1406700" cy="42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Transaction Committed control messages (user topics)</a:t>
            </a:r>
            <a:endParaRPr sz="600"/>
          </a:p>
        </p:txBody>
      </p:sp>
      <p:cxnSp>
        <p:nvCxnSpPr>
          <p:cNvPr id="1034" name="Google Shape;1034;p52"/>
          <p:cNvCxnSpPr>
            <a:stCxn id="1031" idx="0"/>
          </p:cNvCxnSpPr>
          <p:nvPr/>
        </p:nvCxnSpPr>
        <p:spPr>
          <a:xfrm flipH="1" rot="10800000">
            <a:off x="1719000" y="2903925"/>
            <a:ext cx="351300" cy="841800"/>
          </a:xfrm>
          <a:prstGeom prst="straightConnector1">
            <a:avLst/>
          </a:prstGeom>
          <a:noFill/>
          <a:ln cap="flat" cmpd="sng" w="9525">
            <a:solidFill>
              <a:schemeClr val="dk2"/>
            </a:solidFill>
            <a:prstDash val="dash"/>
            <a:round/>
            <a:headEnd len="med" w="med" type="none"/>
            <a:tailEnd len="med" w="med" type="triangle"/>
          </a:ln>
        </p:spPr>
      </p:cxnSp>
      <p:cxnSp>
        <p:nvCxnSpPr>
          <p:cNvPr id="1035" name="Google Shape;1035;p52"/>
          <p:cNvCxnSpPr>
            <a:stCxn id="1032" idx="0"/>
          </p:cNvCxnSpPr>
          <p:nvPr/>
        </p:nvCxnSpPr>
        <p:spPr>
          <a:xfrm flipH="1" rot="10800000">
            <a:off x="2961975" y="2898550"/>
            <a:ext cx="293700" cy="816600"/>
          </a:xfrm>
          <a:prstGeom prst="straightConnector1">
            <a:avLst/>
          </a:prstGeom>
          <a:noFill/>
          <a:ln cap="flat" cmpd="sng" w="9525">
            <a:solidFill>
              <a:schemeClr val="dk2"/>
            </a:solidFill>
            <a:prstDash val="dash"/>
            <a:round/>
            <a:headEnd len="med" w="med" type="none"/>
            <a:tailEnd len="med" w="med" type="triangle"/>
          </a:ln>
        </p:spPr>
      </p:cxnSp>
      <p:cxnSp>
        <p:nvCxnSpPr>
          <p:cNvPr id="1036" name="Google Shape;1036;p52"/>
          <p:cNvCxnSpPr>
            <a:stCxn id="1033" idx="0"/>
          </p:cNvCxnSpPr>
          <p:nvPr/>
        </p:nvCxnSpPr>
        <p:spPr>
          <a:xfrm rot="10800000">
            <a:off x="4618075" y="2925200"/>
            <a:ext cx="867900" cy="873300"/>
          </a:xfrm>
          <a:prstGeom prst="straightConnector1">
            <a:avLst/>
          </a:prstGeom>
          <a:noFill/>
          <a:ln cap="flat" cmpd="sng" w="9525">
            <a:solidFill>
              <a:schemeClr val="dk2"/>
            </a:solidFill>
            <a:prstDash val="dash"/>
            <a:round/>
            <a:headEnd len="med" w="med" type="none"/>
            <a:tailEnd len="med" w="med" type="triangle"/>
          </a:ln>
        </p:spPr>
      </p:cxnSp>
      <p:cxnSp>
        <p:nvCxnSpPr>
          <p:cNvPr id="1037" name="Google Shape;1037;p52"/>
          <p:cNvCxnSpPr>
            <a:stCxn id="1033" idx="0"/>
          </p:cNvCxnSpPr>
          <p:nvPr/>
        </p:nvCxnSpPr>
        <p:spPr>
          <a:xfrm flipH="1" rot="10800000">
            <a:off x="5485975" y="2903900"/>
            <a:ext cx="135000" cy="894600"/>
          </a:xfrm>
          <a:prstGeom prst="straightConnector1">
            <a:avLst/>
          </a:prstGeom>
          <a:noFill/>
          <a:ln cap="flat" cmpd="sng" w="9525">
            <a:solidFill>
              <a:schemeClr val="dk2"/>
            </a:solidFill>
            <a:prstDash val="dash"/>
            <a:round/>
            <a:headEnd len="med" w="med" type="none"/>
            <a:tailEnd len="med" w="med" type="triangle"/>
          </a:ln>
        </p:spPr>
      </p:cxnSp>
      <p:cxnSp>
        <p:nvCxnSpPr>
          <p:cNvPr id="1038" name="Google Shape;1038;p52"/>
          <p:cNvCxnSpPr/>
          <p:nvPr/>
        </p:nvCxnSpPr>
        <p:spPr>
          <a:xfrm flipH="1" rot="10800000">
            <a:off x="5485975" y="2909300"/>
            <a:ext cx="1304100" cy="889200"/>
          </a:xfrm>
          <a:prstGeom prst="straightConnector1">
            <a:avLst/>
          </a:prstGeom>
          <a:noFill/>
          <a:ln cap="flat" cmpd="sng" w="9525">
            <a:solidFill>
              <a:schemeClr val="dk2"/>
            </a:solidFill>
            <a:prstDash val="dash"/>
            <a:round/>
            <a:headEnd len="med" w="med" type="none"/>
            <a:tailEnd len="med" w="med" type="triangle"/>
          </a:ln>
        </p:spPr>
      </p:cxnSp>
      <p:sp>
        <p:nvSpPr>
          <p:cNvPr id="1039" name="Google Shape;1039;p52"/>
          <p:cNvSpPr/>
          <p:nvPr/>
        </p:nvSpPr>
        <p:spPr>
          <a:xfrm rot="-5400000">
            <a:off x="4042625" y="1089050"/>
            <a:ext cx="209100" cy="60552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52"/>
          <p:cNvSpPr txBox="1"/>
          <p:nvPr/>
        </p:nvSpPr>
        <p:spPr>
          <a:xfrm>
            <a:off x="1843075" y="4264725"/>
            <a:ext cx="4804500" cy="360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Multiple Partitions Committed Atomically, “All or nothing”</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5" name="Shape 1045"/>
        <p:cNvGrpSpPr/>
        <p:nvPr/>
      </p:nvGrpSpPr>
      <p:grpSpPr>
        <a:xfrm>
          <a:off x="0" y="0"/>
          <a:ext cx="0" cy="0"/>
          <a:chOff x="0" y="0"/>
          <a:chExt cx="0" cy="0"/>
        </a:xfrm>
      </p:grpSpPr>
      <p:sp>
        <p:nvSpPr>
          <p:cNvPr id="1046" name="Google Shape;1046;p53"/>
          <p:cNvSpPr/>
          <p:nvPr/>
        </p:nvSpPr>
        <p:spPr>
          <a:xfrm>
            <a:off x="1110400" y="979625"/>
            <a:ext cx="6109200" cy="9438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53"/>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Consumer Read Isolation Level</a:t>
            </a:r>
            <a:endParaRPr/>
          </a:p>
        </p:txBody>
      </p:sp>
      <p:sp>
        <p:nvSpPr>
          <p:cNvPr id="1048" name="Google Shape;1048;p53"/>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049" name="Google Shape;1049;p53"/>
          <p:cNvSpPr/>
          <p:nvPr/>
        </p:nvSpPr>
        <p:spPr>
          <a:xfrm>
            <a:off x="4881400" y="2972650"/>
            <a:ext cx="966600" cy="4227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000"/>
              <a:t>Client</a:t>
            </a:r>
            <a:endParaRPr sz="1000"/>
          </a:p>
        </p:txBody>
      </p:sp>
      <p:sp>
        <p:nvSpPr>
          <p:cNvPr id="1050" name="Google Shape;1050;p53"/>
          <p:cNvSpPr/>
          <p:nvPr/>
        </p:nvSpPr>
        <p:spPr>
          <a:xfrm>
            <a:off x="3644009" y="1125775"/>
            <a:ext cx="1071000" cy="66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900"/>
              <a:t>User Defined Partition 1</a:t>
            </a:r>
            <a:endParaRPr sz="900"/>
          </a:p>
        </p:txBody>
      </p:sp>
      <p:sp>
        <p:nvSpPr>
          <p:cNvPr id="1051" name="Google Shape;1051;p53"/>
          <p:cNvSpPr/>
          <p:nvPr/>
        </p:nvSpPr>
        <p:spPr>
          <a:xfrm>
            <a:off x="4829208" y="1125775"/>
            <a:ext cx="1071000" cy="66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900"/>
              <a:t>User Defined Partition 2</a:t>
            </a:r>
            <a:endParaRPr sz="900"/>
          </a:p>
        </p:txBody>
      </p:sp>
      <p:sp>
        <p:nvSpPr>
          <p:cNvPr id="1052" name="Google Shape;1052;p53"/>
          <p:cNvSpPr/>
          <p:nvPr/>
        </p:nvSpPr>
        <p:spPr>
          <a:xfrm>
            <a:off x="6014406" y="1125775"/>
            <a:ext cx="1071000" cy="66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US" sz="900"/>
              <a:t>User Defined Partition 3</a:t>
            </a:r>
            <a:endParaRPr sz="900"/>
          </a:p>
        </p:txBody>
      </p:sp>
      <p:grpSp>
        <p:nvGrpSpPr>
          <p:cNvPr id="1053" name="Google Shape;1053;p53"/>
          <p:cNvGrpSpPr/>
          <p:nvPr/>
        </p:nvGrpSpPr>
        <p:grpSpPr>
          <a:xfrm>
            <a:off x="1262589" y="1199875"/>
            <a:ext cx="1171224" cy="515425"/>
            <a:chOff x="4597876" y="2188025"/>
            <a:chExt cx="1171224" cy="515425"/>
          </a:xfrm>
        </p:grpSpPr>
        <p:pic>
          <p:nvPicPr>
            <p:cNvPr id="1054" name="Google Shape;1054;p53"/>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1055" name="Google Shape;1055;p53"/>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grpSp>
        <p:nvGrpSpPr>
          <p:cNvPr id="1056" name="Google Shape;1056;p53"/>
          <p:cNvGrpSpPr/>
          <p:nvPr/>
        </p:nvGrpSpPr>
        <p:grpSpPr>
          <a:xfrm>
            <a:off x="6753458" y="1164377"/>
            <a:ext cx="347290" cy="586378"/>
            <a:chOff x="6268350" y="1148640"/>
            <a:chExt cx="347290" cy="586378"/>
          </a:xfrm>
        </p:grpSpPr>
        <p:sp>
          <p:nvSpPr>
            <p:cNvPr id="1057" name="Google Shape;1057;p53"/>
            <p:cNvSpPr/>
            <p:nvPr/>
          </p:nvSpPr>
          <p:spPr>
            <a:xfrm>
              <a:off x="6339838" y="1205715"/>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53"/>
            <p:cNvSpPr txBox="1"/>
            <p:nvPr/>
          </p:nvSpPr>
          <p:spPr>
            <a:xfrm>
              <a:off x="6271227" y="1148640"/>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CM</a:t>
              </a:r>
              <a:endParaRPr sz="600"/>
            </a:p>
          </p:txBody>
        </p:sp>
        <p:sp>
          <p:nvSpPr>
            <p:cNvPr id="1059" name="Google Shape;1059;p53"/>
            <p:cNvSpPr/>
            <p:nvPr/>
          </p:nvSpPr>
          <p:spPr>
            <a:xfrm>
              <a:off x="6339843" y="136293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53"/>
            <p:cNvSpPr txBox="1"/>
            <p:nvPr/>
          </p:nvSpPr>
          <p:spPr>
            <a:xfrm>
              <a:off x="6268350" y="1304585"/>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sp>
          <p:nvSpPr>
            <p:cNvPr id="1061" name="Google Shape;1061;p53"/>
            <p:cNvSpPr/>
            <p:nvPr/>
          </p:nvSpPr>
          <p:spPr>
            <a:xfrm>
              <a:off x="6339860" y="152011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53"/>
            <p:cNvSpPr txBox="1"/>
            <p:nvPr/>
          </p:nvSpPr>
          <p:spPr>
            <a:xfrm>
              <a:off x="6271239" y="1461117"/>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grpSp>
      <p:grpSp>
        <p:nvGrpSpPr>
          <p:cNvPr id="1063" name="Google Shape;1063;p53"/>
          <p:cNvGrpSpPr/>
          <p:nvPr/>
        </p:nvGrpSpPr>
        <p:grpSpPr>
          <a:xfrm>
            <a:off x="5576677" y="1164365"/>
            <a:ext cx="347290" cy="586378"/>
            <a:chOff x="6268350" y="1148640"/>
            <a:chExt cx="347290" cy="586378"/>
          </a:xfrm>
        </p:grpSpPr>
        <p:sp>
          <p:nvSpPr>
            <p:cNvPr id="1064" name="Google Shape;1064;p53"/>
            <p:cNvSpPr/>
            <p:nvPr/>
          </p:nvSpPr>
          <p:spPr>
            <a:xfrm>
              <a:off x="6339838" y="1205715"/>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53"/>
            <p:cNvSpPr txBox="1"/>
            <p:nvPr/>
          </p:nvSpPr>
          <p:spPr>
            <a:xfrm>
              <a:off x="6271227" y="1148640"/>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CM</a:t>
              </a:r>
              <a:endParaRPr sz="600"/>
            </a:p>
          </p:txBody>
        </p:sp>
        <p:sp>
          <p:nvSpPr>
            <p:cNvPr id="1066" name="Google Shape;1066;p53"/>
            <p:cNvSpPr/>
            <p:nvPr/>
          </p:nvSpPr>
          <p:spPr>
            <a:xfrm>
              <a:off x="6339843" y="136293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53"/>
            <p:cNvSpPr txBox="1"/>
            <p:nvPr/>
          </p:nvSpPr>
          <p:spPr>
            <a:xfrm>
              <a:off x="6268350" y="1304585"/>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sp>
          <p:nvSpPr>
            <p:cNvPr id="1068" name="Google Shape;1068;p53"/>
            <p:cNvSpPr/>
            <p:nvPr/>
          </p:nvSpPr>
          <p:spPr>
            <a:xfrm>
              <a:off x="6339860" y="152011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53"/>
            <p:cNvSpPr txBox="1"/>
            <p:nvPr/>
          </p:nvSpPr>
          <p:spPr>
            <a:xfrm>
              <a:off x="6271239" y="1461117"/>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grpSp>
      <p:grpSp>
        <p:nvGrpSpPr>
          <p:cNvPr id="1070" name="Google Shape;1070;p53"/>
          <p:cNvGrpSpPr/>
          <p:nvPr/>
        </p:nvGrpSpPr>
        <p:grpSpPr>
          <a:xfrm>
            <a:off x="4398002" y="1164377"/>
            <a:ext cx="347290" cy="586378"/>
            <a:chOff x="6268350" y="1148640"/>
            <a:chExt cx="347290" cy="586378"/>
          </a:xfrm>
        </p:grpSpPr>
        <p:sp>
          <p:nvSpPr>
            <p:cNvPr id="1071" name="Google Shape;1071;p53"/>
            <p:cNvSpPr/>
            <p:nvPr/>
          </p:nvSpPr>
          <p:spPr>
            <a:xfrm>
              <a:off x="6339838" y="1205715"/>
              <a:ext cx="169200" cy="1572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53"/>
            <p:cNvSpPr txBox="1"/>
            <p:nvPr/>
          </p:nvSpPr>
          <p:spPr>
            <a:xfrm>
              <a:off x="6271227" y="1148640"/>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CM</a:t>
              </a:r>
              <a:endParaRPr sz="600"/>
            </a:p>
          </p:txBody>
        </p:sp>
        <p:sp>
          <p:nvSpPr>
            <p:cNvPr id="1073" name="Google Shape;1073;p53"/>
            <p:cNvSpPr/>
            <p:nvPr/>
          </p:nvSpPr>
          <p:spPr>
            <a:xfrm>
              <a:off x="6339843" y="136293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53"/>
            <p:cNvSpPr txBox="1"/>
            <p:nvPr/>
          </p:nvSpPr>
          <p:spPr>
            <a:xfrm>
              <a:off x="6268350" y="1304585"/>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sp>
          <p:nvSpPr>
            <p:cNvPr id="1075" name="Google Shape;1075;p53"/>
            <p:cNvSpPr/>
            <p:nvPr/>
          </p:nvSpPr>
          <p:spPr>
            <a:xfrm>
              <a:off x="6339860" y="1520115"/>
              <a:ext cx="169200" cy="1572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53"/>
            <p:cNvSpPr txBox="1"/>
            <p:nvPr/>
          </p:nvSpPr>
          <p:spPr>
            <a:xfrm>
              <a:off x="6271239" y="1461117"/>
              <a:ext cx="344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UM</a:t>
              </a:r>
              <a:endParaRPr sz="600"/>
            </a:p>
          </p:txBody>
        </p:sp>
      </p:grpSp>
      <p:cxnSp>
        <p:nvCxnSpPr>
          <p:cNvPr id="1077" name="Google Shape;1077;p53"/>
          <p:cNvCxnSpPr>
            <a:stCxn id="1049" idx="0"/>
            <a:endCxn id="1050" idx="2"/>
          </p:cNvCxnSpPr>
          <p:nvPr/>
        </p:nvCxnSpPr>
        <p:spPr>
          <a:xfrm rot="10800000">
            <a:off x="4179400" y="1789450"/>
            <a:ext cx="1185300" cy="1183200"/>
          </a:xfrm>
          <a:prstGeom prst="straightConnector1">
            <a:avLst/>
          </a:prstGeom>
          <a:noFill/>
          <a:ln cap="flat" cmpd="sng" w="9525">
            <a:solidFill>
              <a:schemeClr val="dk2"/>
            </a:solidFill>
            <a:prstDash val="solid"/>
            <a:round/>
            <a:headEnd len="med" w="med" type="none"/>
            <a:tailEnd len="med" w="med" type="triangle"/>
          </a:ln>
        </p:spPr>
      </p:cxnSp>
      <p:cxnSp>
        <p:nvCxnSpPr>
          <p:cNvPr id="1078" name="Google Shape;1078;p53"/>
          <p:cNvCxnSpPr>
            <a:stCxn id="1049" idx="0"/>
            <a:endCxn id="1051" idx="2"/>
          </p:cNvCxnSpPr>
          <p:nvPr/>
        </p:nvCxnSpPr>
        <p:spPr>
          <a:xfrm rot="10800000">
            <a:off x="5364700" y="1789450"/>
            <a:ext cx="0" cy="1183200"/>
          </a:xfrm>
          <a:prstGeom prst="straightConnector1">
            <a:avLst/>
          </a:prstGeom>
          <a:noFill/>
          <a:ln cap="flat" cmpd="sng" w="9525">
            <a:solidFill>
              <a:schemeClr val="dk2"/>
            </a:solidFill>
            <a:prstDash val="solid"/>
            <a:round/>
            <a:headEnd len="med" w="med" type="none"/>
            <a:tailEnd len="med" w="med" type="triangle"/>
          </a:ln>
        </p:spPr>
      </p:cxnSp>
      <p:cxnSp>
        <p:nvCxnSpPr>
          <p:cNvPr id="1079" name="Google Shape;1079;p53"/>
          <p:cNvCxnSpPr>
            <a:stCxn id="1049" idx="0"/>
            <a:endCxn id="1052" idx="2"/>
          </p:cNvCxnSpPr>
          <p:nvPr/>
        </p:nvCxnSpPr>
        <p:spPr>
          <a:xfrm flipH="1" rot="10800000">
            <a:off x="5364700" y="1789450"/>
            <a:ext cx="1185300" cy="1183200"/>
          </a:xfrm>
          <a:prstGeom prst="straightConnector1">
            <a:avLst/>
          </a:prstGeom>
          <a:noFill/>
          <a:ln cap="flat" cmpd="sng" w="9525">
            <a:solidFill>
              <a:schemeClr val="dk2"/>
            </a:solidFill>
            <a:prstDash val="solid"/>
            <a:round/>
            <a:headEnd len="med" w="med" type="none"/>
            <a:tailEnd len="med" w="med" type="triangle"/>
          </a:ln>
        </p:spPr>
      </p:cxnSp>
      <p:sp>
        <p:nvSpPr>
          <p:cNvPr id="1080" name="Google Shape;1080;p53"/>
          <p:cNvSpPr txBox="1"/>
          <p:nvPr/>
        </p:nvSpPr>
        <p:spPr>
          <a:xfrm>
            <a:off x="5976150" y="2926300"/>
            <a:ext cx="2728800" cy="515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Kafka Consumer Properties:</a:t>
            </a:r>
            <a:endParaRPr sz="1000"/>
          </a:p>
          <a:p>
            <a:pPr indent="0" lvl="0" marL="0" rtl="0" algn="l">
              <a:spcBef>
                <a:spcPts val="0"/>
              </a:spcBef>
              <a:spcAft>
                <a:spcPts val="0"/>
              </a:spcAft>
              <a:buNone/>
            </a:pPr>
            <a:r>
              <a:t/>
            </a:r>
            <a:endParaRPr sz="600"/>
          </a:p>
          <a:p>
            <a:pPr indent="0" lvl="0" marL="0" rtl="0" algn="l">
              <a:spcBef>
                <a:spcPts val="0"/>
              </a:spcBef>
              <a:spcAft>
                <a:spcPts val="0"/>
              </a:spcAft>
              <a:buNone/>
            </a:pPr>
            <a:r>
              <a:rPr b="1" lang="en-US" sz="600">
                <a:latin typeface="Courier New"/>
                <a:ea typeface="Courier New"/>
                <a:cs typeface="Courier New"/>
                <a:sym typeface="Courier New"/>
              </a:rPr>
              <a:t>isolation.level</a:t>
            </a:r>
            <a:r>
              <a:rPr lang="en-US" sz="600">
                <a:latin typeface="Courier New"/>
                <a:ea typeface="Courier New"/>
                <a:cs typeface="Courier New"/>
                <a:sym typeface="Courier New"/>
              </a:rPr>
              <a:t>: “read_committed”</a:t>
            </a:r>
            <a:endParaRPr sz="6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5" name="Shape 1085"/>
        <p:cNvGrpSpPr/>
        <p:nvPr/>
      </p:nvGrpSpPr>
      <p:grpSpPr>
        <a:xfrm>
          <a:off x="0" y="0"/>
          <a:ext cx="0" cy="0"/>
          <a:chOff x="0" y="0"/>
          <a:chExt cx="0" cy="0"/>
        </a:xfrm>
      </p:grpSpPr>
      <p:sp>
        <p:nvSpPr>
          <p:cNvPr id="1086" name="Google Shape;1086;p54"/>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Transactional Pipeline Latency</a:t>
            </a:r>
            <a:endParaRPr/>
          </a:p>
        </p:txBody>
      </p:sp>
      <p:sp>
        <p:nvSpPr>
          <p:cNvPr id="1087" name="Google Shape;1087;p54"/>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grpSp>
        <p:nvGrpSpPr>
          <p:cNvPr id="1088" name="Google Shape;1088;p54"/>
          <p:cNvGrpSpPr/>
          <p:nvPr/>
        </p:nvGrpSpPr>
        <p:grpSpPr>
          <a:xfrm>
            <a:off x="1195494" y="1697814"/>
            <a:ext cx="630171" cy="666732"/>
            <a:chOff x="2123700" y="2016475"/>
            <a:chExt cx="480900" cy="508800"/>
          </a:xfrm>
        </p:grpSpPr>
        <p:sp>
          <p:nvSpPr>
            <p:cNvPr id="1089" name="Google Shape;1089;p54"/>
            <p:cNvSpPr/>
            <p:nvPr/>
          </p:nvSpPr>
          <p:spPr>
            <a:xfrm>
              <a:off x="2123700" y="2016475"/>
              <a:ext cx="480900" cy="50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90" name="Google Shape;1090;p54"/>
            <p:cNvPicPr preferRelativeResize="0"/>
            <p:nvPr/>
          </p:nvPicPr>
          <p:blipFill>
            <a:blip r:embed="rId3">
              <a:alphaModFix/>
            </a:blip>
            <a:stretch>
              <a:fillRect/>
            </a:stretch>
          </p:blipFill>
          <p:spPr>
            <a:xfrm>
              <a:off x="2207171" y="2104752"/>
              <a:ext cx="332259" cy="332243"/>
            </a:xfrm>
            <a:prstGeom prst="rect">
              <a:avLst/>
            </a:prstGeom>
            <a:noFill/>
            <a:ln>
              <a:noFill/>
            </a:ln>
          </p:spPr>
        </p:pic>
      </p:grpSp>
      <p:sp>
        <p:nvSpPr>
          <p:cNvPr id="1091" name="Google Shape;1091;p54"/>
          <p:cNvSpPr/>
          <p:nvPr/>
        </p:nvSpPr>
        <p:spPr>
          <a:xfrm>
            <a:off x="2039979" y="1694443"/>
            <a:ext cx="937500" cy="3933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Client</a:t>
            </a:r>
            <a:endParaRPr sz="900"/>
          </a:p>
        </p:txBody>
      </p:sp>
      <p:grpSp>
        <p:nvGrpSpPr>
          <p:cNvPr id="1092" name="Google Shape;1092;p54"/>
          <p:cNvGrpSpPr/>
          <p:nvPr/>
        </p:nvGrpSpPr>
        <p:grpSpPr>
          <a:xfrm>
            <a:off x="2039280" y="2202763"/>
            <a:ext cx="937500" cy="165110"/>
            <a:chOff x="2860600" y="2508750"/>
            <a:chExt cx="659700" cy="126000"/>
          </a:xfrm>
        </p:grpSpPr>
        <p:sp>
          <p:nvSpPr>
            <p:cNvPr id="1093" name="Google Shape;1093;p54"/>
            <p:cNvSpPr/>
            <p:nvPr/>
          </p:nvSpPr>
          <p:spPr>
            <a:xfrm>
              <a:off x="2860600" y="2508750"/>
              <a:ext cx="659700" cy="126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4" name="Google Shape;1094;p54"/>
            <p:cNvGrpSpPr/>
            <p:nvPr/>
          </p:nvGrpSpPr>
          <p:grpSpPr>
            <a:xfrm>
              <a:off x="2878536" y="2537297"/>
              <a:ext cx="624545" cy="68639"/>
              <a:chOff x="3998589" y="3162162"/>
              <a:chExt cx="1147850" cy="126175"/>
            </a:xfrm>
          </p:grpSpPr>
          <p:pic>
            <p:nvPicPr>
              <p:cNvPr id="1095" name="Google Shape;1095;p54"/>
              <p:cNvPicPr preferRelativeResize="0"/>
              <p:nvPr/>
            </p:nvPicPr>
            <p:blipFill>
              <a:blip r:embed="rId4">
                <a:alphaModFix/>
              </a:blip>
              <a:stretch>
                <a:fillRect/>
              </a:stretch>
            </p:blipFill>
            <p:spPr>
              <a:xfrm>
                <a:off x="4958939" y="3162162"/>
                <a:ext cx="187500" cy="126175"/>
              </a:xfrm>
              <a:prstGeom prst="rect">
                <a:avLst/>
              </a:prstGeom>
              <a:noFill/>
              <a:ln>
                <a:noFill/>
              </a:ln>
            </p:spPr>
          </p:pic>
          <p:pic>
            <p:nvPicPr>
              <p:cNvPr id="1096" name="Google Shape;1096;p54"/>
              <p:cNvPicPr preferRelativeResize="0"/>
              <p:nvPr/>
            </p:nvPicPr>
            <p:blipFill>
              <a:blip r:embed="rId4">
                <a:alphaModFix/>
              </a:blip>
              <a:stretch>
                <a:fillRect/>
              </a:stretch>
            </p:blipFill>
            <p:spPr>
              <a:xfrm>
                <a:off x="4716364" y="3162162"/>
                <a:ext cx="187500" cy="126175"/>
              </a:xfrm>
              <a:prstGeom prst="rect">
                <a:avLst/>
              </a:prstGeom>
              <a:noFill/>
              <a:ln>
                <a:noFill/>
              </a:ln>
            </p:spPr>
          </p:pic>
          <p:pic>
            <p:nvPicPr>
              <p:cNvPr id="1097" name="Google Shape;1097;p54"/>
              <p:cNvPicPr preferRelativeResize="0"/>
              <p:nvPr/>
            </p:nvPicPr>
            <p:blipFill>
              <a:blip r:embed="rId4">
                <a:alphaModFix/>
              </a:blip>
              <a:stretch>
                <a:fillRect/>
              </a:stretch>
            </p:blipFill>
            <p:spPr>
              <a:xfrm>
                <a:off x="4473789" y="3162162"/>
                <a:ext cx="187500" cy="126175"/>
              </a:xfrm>
              <a:prstGeom prst="rect">
                <a:avLst/>
              </a:prstGeom>
              <a:noFill/>
              <a:ln>
                <a:noFill/>
              </a:ln>
            </p:spPr>
          </p:pic>
          <p:pic>
            <p:nvPicPr>
              <p:cNvPr id="1098" name="Google Shape;1098;p54"/>
              <p:cNvPicPr preferRelativeResize="0"/>
              <p:nvPr/>
            </p:nvPicPr>
            <p:blipFill>
              <a:blip r:embed="rId4">
                <a:alphaModFix/>
              </a:blip>
              <a:stretch>
                <a:fillRect/>
              </a:stretch>
            </p:blipFill>
            <p:spPr>
              <a:xfrm>
                <a:off x="4231214" y="3162162"/>
                <a:ext cx="187500" cy="126175"/>
              </a:xfrm>
              <a:prstGeom prst="rect">
                <a:avLst/>
              </a:prstGeom>
              <a:noFill/>
              <a:ln>
                <a:noFill/>
              </a:ln>
            </p:spPr>
          </p:pic>
          <p:pic>
            <p:nvPicPr>
              <p:cNvPr id="1099" name="Google Shape;1099;p54"/>
              <p:cNvPicPr preferRelativeResize="0"/>
              <p:nvPr/>
            </p:nvPicPr>
            <p:blipFill>
              <a:blip r:embed="rId4">
                <a:alphaModFix/>
              </a:blip>
              <a:stretch>
                <a:fillRect/>
              </a:stretch>
            </p:blipFill>
            <p:spPr>
              <a:xfrm>
                <a:off x="3998589" y="3162162"/>
                <a:ext cx="187500" cy="126175"/>
              </a:xfrm>
              <a:prstGeom prst="rect">
                <a:avLst/>
              </a:prstGeom>
              <a:noFill/>
              <a:ln>
                <a:noFill/>
              </a:ln>
            </p:spPr>
          </p:pic>
        </p:grpSp>
      </p:grpSp>
      <p:grpSp>
        <p:nvGrpSpPr>
          <p:cNvPr id="1100" name="Google Shape;1100;p54"/>
          <p:cNvGrpSpPr/>
          <p:nvPr/>
        </p:nvGrpSpPr>
        <p:grpSpPr>
          <a:xfrm>
            <a:off x="3191763" y="1697814"/>
            <a:ext cx="630171" cy="666732"/>
            <a:chOff x="2123700" y="2016475"/>
            <a:chExt cx="480900" cy="508800"/>
          </a:xfrm>
        </p:grpSpPr>
        <p:sp>
          <p:nvSpPr>
            <p:cNvPr id="1101" name="Google Shape;1101;p54"/>
            <p:cNvSpPr/>
            <p:nvPr/>
          </p:nvSpPr>
          <p:spPr>
            <a:xfrm>
              <a:off x="2123700" y="2016475"/>
              <a:ext cx="480900" cy="50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02" name="Google Shape;1102;p54"/>
            <p:cNvPicPr preferRelativeResize="0"/>
            <p:nvPr/>
          </p:nvPicPr>
          <p:blipFill>
            <a:blip r:embed="rId3">
              <a:alphaModFix/>
            </a:blip>
            <a:stretch>
              <a:fillRect/>
            </a:stretch>
          </p:blipFill>
          <p:spPr>
            <a:xfrm>
              <a:off x="2207171" y="2104752"/>
              <a:ext cx="332259" cy="332243"/>
            </a:xfrm>
            <a:prstGeom prst="rect">
              <a:avLst/>
            </a:prstGeom>
            <a:noFill/>
            <a:ln>
              <a:noFill/>
            </a:ln>
          </p:spPr>
        </p:pic>
      </p:grpSp>
      <p:sp>
        <p:nvSpPr>
          <p:cNvPr id="1103" name="Google Shape;1103;p54"/>
          <p:cNvSpPr/>
          <p:nvPr/>
        </p:nvSpPr>
        <p:spPr>
          <a:xfrm>
            <a:off x="4036934" y="1694476"/>
            <a:ext cx="937500" cy="3933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Client</a:t>
            </a:r>
            <a:endParaRPr sz="900"/>
          </a:p>
        </p:txBody>
      </p:sp>
      <p:grpSp>
        <p:nvGrpSpPr>
          <p:cNvPr id="1104" name="Google Shape;1104;p54"/>
          <p:cNvGrpSpPr/>
          <p:nvPr/>
        </p:nvGrpSpPr>
        <p:grpSpPr>
          <a:xfrm>
            <a:off x="4036235" y="2202796"/>
            <a:ext cx="937500" cy="165110"/>
            <a:chOff x="2860600" y="2508750"/>
            <a:chExt cx="659700" cy="126000"/>
          </a:xfrm>
        </p:grpSpPr>
        <p:sp>
          <p:nvSpPr>
            <p:cNvPr id="1105" name="Google Shape;1105;p54"/>
            <p:cNvSpPr/>
            <p:nvPr/>
          </p:nvSpPr>
          <p:spPr>
            <a:xfrm>
              <a:off x="2860600" y="2508750"/>
              <a:ext cx="659700" cy="126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6" name="Google Shape;1106;p54"/>
            <p:cNvGrpSpPr/>
            <p:nvPr/>
          </p:nvGrpSpPr>
          <p:grpSpPr>
            <a:xfrm>
              <a:off x="2878536" y="2537297"/>
              <a:ext cx="624545" cy="68639"/>
              <a:chOff x="3998589" y="3162162"/>
              <a:chExt cx="1147850" cy="126175"/>
            </a:xfrm>
          </p:grpSpPr>
          <p:pic>
            <p:nvPicPr>
              <p:cNvPr id="1107" name="Google Shape;1107;p54"/>
              <p:cNvPicPr preferRelativeResize="0"/>
              <p:nvPr/>
            </p:nvPicPr>
            <p:blipFill>
              <a:blip r:embed="rId4">
                <a:alphaModFix/>
              </a:blip>
              <a:stretch>
                <a:fillRect/>
              </a:stretch>
            </p:blipFill>
            <p:spPr>
              <a:xfrm>
                <a:off x="4958939" y="3162162"/>
                <a:ext cx="187500" cy="126175"/>
              </a:xfrm>
              <a:prstGeom prst="rect">
                <a:avLst/>
              </a:prstGeom>
              <a:noFill/>
              <a:ln>
                <a:noFill/>
              </a:ln>
            </p:spPr>
          </p:pic>
          <p:pic>
            <p:nvPicPr>
              <p:cNvPr id="1108" name="Google Shape;1108;p54"/>
              <p:cNvPicPr preferRelativeResize="0"/>
              <p:nvPr/>
            </p:nvPicPr>
            <p:blipFill>
              <a:blip r:embed="rId4">
                <a:alphaModFix/>
              </a:blip>
              <a:stretch>
                <a:fillRect/>
              </a:stretch>
            </p:blipFill>
            <p:spPr>
              <a:xfrm>
                <a:off x="4716364" y="3162162"/>
                <a:ext cx="187500" cy="126175"/>
              </a:xfrm>
              <a:prstGeom prst="rect">
                <a:avLst/>
              </a:prstGeom>
              <a:noFill/>
              <a:ln>
                <a:noFill/>
              </a:ln>
            </p:spPr>
          </p:pic>
          <p:pic>
            <p:nvPicPr>
              <p:cNvPr id="1109" name="Google Shape;1109;p54"/>
              <p:cNvPicPr preferRelativeResize="0"/>
              <p:nvPr/>
            </p:nvPicPr>
            <p:blipFill>
              <a:blip r:embed="rId4">
                <a:alphaModFix/>
              </a:blip>
              <a:stretch>
                <a:fillRect/>
              </a:stretch>
            </p:blipFill>
            <p:spPr>
              <a:xfrm>
                <a:off x="4473789" y="3162162"/>
                <a:ext cx="187500" cy="126175"/>
              </a:xfrm>
              <a:prstGeom prst="rect">
                <a:avLst/>
              </a:prstGeom>
              <a:noFill/>
              <a:ln>
                <a:noFill/>
              </a:ln>
            </p:spPr>
          </p:pic>
          <p:pic>
            <p:nvPicPr>
              <p:cNvPr id="1110" name="Google Shape;1110;p54"/>
              <p:cNvPicPr preferRelativeResize="0"/>
              <p:nvPr/>
            </p:nvPicPr>
            <p:blipFill>
              <a:blip r:embed="rId4">
                <a:alphaModFix/>
              </a:blip>
              <a:stretch>
                <a:fillRect/>
              </a:stretch>
            </p:blipFill>
            <p:spPr>
              <a:xfrm>
                <a:off x="4231214" y="3162162"/>
                <a:ext cx="187500" cy="126175"/>
              </a:xfrm>
              <a:prstGeom prst="rect">
                <a:avLst/>
              </a:prstGeom>
              <a:noFill/>
              <a:ln>
                <a:noFill/>
              </a:ln>
            </p:spPr>
          </p:pic>
          <p:pic>
            <p:nvPicPr>
              <p:cNvPr id="1111" name="Google Shape;1111;p54"/>
              <p:cNvPicPr preferRelativeResize="0"/>
              <p:nvPr/>
            </p:nvPicPr>
            <p:blipFill>
              <a:blip r:embed="rId4">
                <a:alphaModFix/>
              </a:blip>
              <a:stretch>
                <a:fillRect/>
              </a:stretch>
            </p:blipFill>
            <p:spPr>
              <a:xfrm>
                <a:off x="3998589" y="3162162"/>
                <a:ext cx="187500" cy="126175"/>
              </a:xfrm>
              <a:prstGeom prst="rect">
                <a:avLst/>
              </a:prstGeom>
              <a:noFill/>
              <a:ln>
                <a:noFill/>
              </a:ln>
            </p:spPr>
          </p:pic>
        </p:grpSp>
      </p:grpSp>
      <p:grpSp>
        <p:nvGrpSpPr>
          <p:cNvPr id="1112" name="Google Shape;1112;p54"/>
          <p:cNvGrpSpPr/>
          <p:nvPr/>
        </p:nvGrpSpPr>
        <p:grpSpPr>
          <a:xfrm>
            <a:off x="5189413" y="1697814"/>
            <a:ext cx="630171" cy="666732"/>
            <a:chOff x="2123700" y="2016475"/>
            <a:chExt cx="480900" cy="508800"/>
          </a:xfrm>
        </p:grpSpPr>
        <p:sp>
          <p:nvSpPr>
            <p:cNvPr id="1113" name="Google Shape;1113;p54"/>
            <p:cNvSpPr/>
            <p:nvPr/>
          </p:nvSpPr>
          <p:spPr>
            <a:xfrm>
              <a:off x="2123700" y="2016475"/>
              <a:ext cx="480900" cy="50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14" name="Google Shape;1114;p54"/>
            <p:cNvPicPr preferRelativeResize="0"/>
            <p:nvPr/>
          </p:nvPicPr>
          <p:blipFill>
            <a:blip r:embed="rId3">
              <a:alphaModFix/>
            </a:blip>
            <a:stretch>
              <a:fillRect/>
            </a:stretch>
          </p:blipFill>
          <p:spPr>
            <a:xfrm>
              <a:off x="2207171" y="2104752"/>
              <a:ext cx="332259" cy="332243"/>
            </a:xfrm>
            <a:prstGeom prst="rect">
              <a:avLst/>
            </a:prstGeom>
            <a:noFill/>
            <a:ln>
              <a:noFill/>
            </a:ln>
          </p:spPr>
        </p:pic>
      </p:grpSp>
      <p:sp>
        <p:nvSpPr>
          <p:cNvPr id="1115" name="Google Shape;1115;p54"/>
          <p:cNvSpPr/>
          <p:nvPr/>
        </p:nvSpPr>
        <p:spPr>
          <a:xfrm>
            <a:off x="6035279" y="1691118"/>
            <a:ext cx="937500" cy="3933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900"/>
              <a:t>Client</a:t>
            </a:r>
            <a:endParaRPr sz="900"/>
          </a:p>
        </p:txBody>
      </p:sp>
      <p:grpSp>
        <p:nvGrpSpPr>
          <p:cNvPr id="1116" name="Google Shape;1116;p54"/>
          <p:cNvGrpSpPr/>
          <p:nvPr/>
        </p:nvGrpSpPr>
        <p:grpSpPr>
          <a:xfrm>
            <a:off x="6034580" y="2199438"/>
            <a:ext cx="937500" cy="165110"/>
            <a:chOff x="2860600" y="2508750"/>
            <a:chExt cx="659700" cy="126000"/>
          </a:xfrm>
        </p:grpSpPr>
        <p:sp>
          <p:nvSpPr>
            <p:cNvPr id="1117" name="Google Shape;1117;p54"/>
            <p:cNvSpPr/>
            <p:nvPr/>
          </p:nvSpPr>
          <p:spPr>
            <a:xfrm>
              <a:off x="2860600" y="2508750"/>
              <a:ext cx="659700" cy="1260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8" name="Google Shape;1118;p54"/>
            <p:cNvGrpSpPr/>
            <p:nvPr/>
          </p:nvGrpSpPr>
          <p:grpSpPr>
            <a:xfrm>
              <a:off x="2878536" y="2537297"/>
              <a:ext cx="624545" cy="68639"/>
              <a:chOff x="3998589" y="3162162"/>
              <a:chExt cx="1147850" cy="126175"/>
            </a:xfrm>
          </p:grpSpPr>
          <p:pic>
            <p:nvPicPr>
              <p:cNvPr id="1119" name="Google Shape;1119;p54"/>
              <p:cNvPicPr preferRelativeResize="0"/>
              <p:nvPr/>
            </p:nvPicPr>
            <p:blipFill>
              <a:blip r:embed="rId4">
                <a:alphaModFix/>
              </a:blip>
              <a:stretch>
                <a:fillRect/>
              </a:stretch>
            </p:blipFill>
            <p:spPr>
              <a:xfrm>
                <a:off x="4958939" y="3162162"/>
                <a:ext cx="187500" cy="126175"/>
              </a:xfrm>
              <a:prstGeom prst="rect">
                <a:avLst/>
              </a:prstGeom>
              <a:noFill/>
              <a:ln>
                <a:noFill/>
              </a:ln>
            </p:spPr>
          </p:pic>
          <p:pic>
            <p:nvPicPr>
              <p:cNvPr id="1120" name="Google Shape;1120;p54"/>
              <p:cNvPicPr preferRelativeResize="0"/>
              <p:nvPr/>
            </p:nvPicPr>
            <p:blipFill>
              <a:blip r:embed="rId4">
                <a:alphaModFix/>
              </a:blip>
              <a:stretch>
                <a:fillRect/>
              </a:stretch>
            </p:blipFill>
            <p:spPr>
              <a:xfrm>
                <a:off x="4716364" y="3162162"/>
                <a:ext cx="187500" cy="126175"/>
              </a:xfrm>
              <a:prstGeom prst="rect">
                <a:avLst/>
              </a:prstGeom>
              <a:noFill/>
              <a:ln>
                <a:noFill/>
              </a:ln>
            </p:spPr>
          </p:pic>
          <p:pic>
            <p:nvPicPr>
              <p:cNvPr id="1121" name="Google Shape;1121;p54"/>
              <p:cNvPicPr preferRelativeResize="0"/>
              <p:nvPr/>
            </p:nvPicPr>
            <p:blipFill>
              <a:blip r:embed="rId4">
                <a:alphaModFix/>
              </a:blip>
              <a:stretch>
                <a:fillRect/>
              </a:stretch>
            </p:blipFill>
            <p:spPr>
              <a:xfrm>
                <a:off x="4473789" y="3162162"/>
                <a:ext cx="187500" cy="126175"/>
              </a:xfrm>
              <a:prstGeom prst="rect">
                <a:avLst/>
              </a:prstGeom>
              <a:noFill/>
              <a:ln>
                <a:noFill/>
              </a:ln>
            </p:spPr>
          </p:pic>
          <p:pic>
            <p:nvPicPr>
              <p:cNvPr id="1122" name="Google Shape;1122;p54"/>
              <p:cNvPicPr preferRelativeResize="0"/>
              <p:nvPr/>
            </p:nvPicPr>
            <p:blipFill>
              <a:blip r:embed="rId4">
                <a:alphaModFix/>
              </a:blip>
              <a:stretch>
                <a:fillRect/>
              </a:stretch>
            </p:blipFill>
            <p:spPr>
              <a:xfrm>
                <a:off x="4231214" y="3162162"/>
                <a:ext cx="187500" cy="126175"/>
              </a:xfrm>
              <a:prstGeom prst="rect">
                <a:avLst/>
              </a:prstGeom>
              <a:noFill/>
              <a:ln>
                <a:noFill/>
              </a:ln>
            </p:spPr>
          </p:pic>
          <p:pic>
            <p:nvPicPr>
              <p:cNvPr id="1123" name="Google Shape;1123;p54"/>
              <p:cNvPicPr preferRelativeResize="0"/>
              <p:nvPr/>
            </p:nvPicPr>
            <p:blipFill>
              <a:blip r:embed="rId4">
                <a:alphaModFix/>
              </a:blip>
              <a:stretch>
                <a:fillRect/>
              </a:stretch>
            </p:blipFill>
            <p:spPr>
              <a:xfrm>
                <a:off x="3998589" y="3162162"/>
                <a:ext cx="187500" cy="126175"/>
              </a:xfrm>
              <a:prstGeom prst="rect">
                <a:avLst/>
              </a:prstGeom>
              <a:noFill/>
              <a:ln>
                <a:noFill/>
              </a:ln>
            </p:spPr>
          </p:pic>
        </p:grpSp>
      </p:grpSp>
      <p:grpSp>
        <p:nvGrpSpPr>
          <p:cNvPr id="1124" name="Google Shape;1124;p54"/>
          <p:cNvGrpSpPr/>
          <p:nvPr/>
        </p:nvGrpSpPr>
        <p:grpSpPr>
          <a:xfrm>
            <a:off x="7188480" y="1697814"/>
            <a:ext cx="630171" cy="666732"/>
            <a:chOff x="2123700" y="2016475"/>
            <a:chExt cx="480900" cy="508800"/>
          </a:xfrm>
        </p:grpSpPr>
        <p:sp>
          <p:nvSpPr>
            <p:cNvPr id="1125" name="Google Shape;1125;p54"/>
            <p:cNvSpPr/>
            <p:nvPr/>
          </p:nvSpPr>
          <p:spPr>
            <a:xfrm>
              <a:off x="2123700" y="2016475"/>
              <a:ext cx="480900" cy="508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26" name="Google Shape;1126;p54"/>
            <p:cNvPicPr preferRelativeResize="0"/>
            <p:nvPr/>
          </p:nvPicPr>
          <p:blipFill>
            <a:blip r:embed="rId3">
              <a:alphaModFix/>
            </a:blip>
            <a:stretch>
              <a:fillRect/>
            </a:stretch>
          </p:blipFill>
          <p:spPr>
            <a:xfrm>
              <a:off x="2207171" y="2104752"/>
              <a:ext cx="332259" cy="332243"/>
            </a:xfrm>
            <a:prstGeom prst="rect">
              <a:avLst/>
            </a:prstGeom>
            <a:noFill/>
            <a:ln>
              <a:noFill/>
            </a:ln>
          </p:spPr>
        </p:pic>
      </p:grpSp>
      <p:sp>
        <p:nvSpPr>
          <p:cNvPr id="1127" name="Google Shape;1127;p54"/>
          <p:cNvSpPr/>
          <p:nvPr/>
        </p:nvSpPr>
        <p:spPr>
          <a:xfrm rot="-5400000">
            <a:off x="2429419" y="1954691"/>
            <a:ext cx="158700" cy="10677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54"/>
          <p:cNvSpPr/>
          <p:nvPr/>
        </p:nvSpPr>
        <p:spPr>
          <a:xfrm rot="-5400000">
            <a:off x="4427047" y="1954691"/>
            <a:ext cx="158700" cy="10677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54"/>
          <p:cNvSpPr/>
          <p:nvPr/>
        </p:nvSpPr>
        <p:spPr>
          <a:xfrm rot="-5400000">
            <a:off x="6424675" y="1958091"/>
            <a:ext cx="158700" cy="10677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54"/>
          <p:cNvSpPr txBox="1"/>
          <p:nvPr/>
        </p:nvSpPr>
        <p:spPr>
          <a:xfrm>
            <a:off x="3404720" y="2667505"/>
            <a:ext cx="2268600" cy="41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Transaction Batches every 100ms</a:t>
            </a:r>
            <a:endParaRPr sz="1000"/>
          </a:p>
        </p:txBody>
      </p:sp>
      <p:sp>
        <p:nvSpPr>
          <p:cNvPr id="1131" name="Google Shape;1131;p54"/>
          <p:cNvSpPr/>
          <p:nvPr/>
        </p:nvSpPr>
        <p:spPr>
          <a:xfrm rot="-5400000">
            <a:off x="4425616" y="783468"/>
            <a:ext cx="158700" cy="52182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54"/>
          <p:cNvSpPr txBox="1"/>
          <p:nvPr/>
        </p:nvSpPr>
        <p:spPr>
          <a:xfrm>
            <a:off x="3359320" y="3610949"/>
            <a:ext cx="2268600" cy="411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End-to-end Latency</a:t>
            </a:r>
            <a:endParaRPr sz="1000"/>
          </a:p>
          <a:p>
            <a:pPr indent="0" lvl="0" marL="0" rtl="0" algn="ctr">
              <a:spcBef>
                <a:spcPts val="0"/>
              </a:spcBef>
              <a:spcAft>
                <a:spcPts val="0"/>
              </a:spcAft>
              <a:buNone/>
            </a:pPr>
            <a:r>
              <a:rPr b="1" lang="en-US" sz="1000"/>
              <a:t>~300ms</a:t>
            </a:r>
            <a:endParaRPr b="1" sz="1000"/>
          </a:p>
        </p:txBody>
      </p:sp>
      <p:cxnSp>
        <p:nvCxnSpPr>
          <p:cNvPr id="1133" name="Google Shape;1133;p54"/>
          <p:cNvCxnSpPr>
            <a:endCxn id="1091" idx="1"/>
          </p:cNvCxnSpPr>
          <p:nvPr/>
        </p:nvCxnSpPr>
        <p:spPr>
          <a:xfrm>
            <a:off x="1829679" y="1890493"/>
            <a:ext cx="210300" cy="600"/>
          </a:xfrm>
          <a:prstGeom prst="straightConnector1">
            <a:avLst/>
          </a:prstGeom>
          <a:noFill/>
          <a:ln cap="flat" cmpd="sng" w="9525">
            <a:solidFill>
              <a:schemeClr val="dk2"/>
            </a:solidFill>
            <a:prstDash val="solid"/>
            <a:round/>
            <a:headEnd len="med" w="med" type="none"/>
            <a:tailEnd len="med" w="med" type="triangle"/>
          </a:ln>
        </p:spPr>
      </p:cxnSp>
      <p:cxnSp>
        <p:nvCxnSpPr>
          <p:cNvPr id="1134" name="Google Shape;1134;p54"/>
          <p:cNvCxnSpPr/>
          <p:nvPr/>
        </p:nvCxnSpPr>
        <p:spPr>
          <a:xfrm>
            <a:off x="2976767" y="1890793"/>
            <a:ext cx="210300" cy="600"/>
          </a:xfrm>
          <a:prstGeom prst="straightConnector1">
            <a:avLst/>
          </a:prstGeom>
          <a:noFill/>
          <a:ln cap="flat" cmpd="sng" w="9525">
            <a:solidFill>
              <a:schemeClr val="dk2"/>
            </a:solidFill>
            <a:prstDash val="solid"/>
            <a:round/>
            <a:headEnd len="med" w="med" type="none"/>
            <a:tailEnd len="med" w="med" type="triangle"/>
          </a:ln>
        </p:spPr>
      </p:cxnSp>
      <p:cxnSp>
        <p:nvCxnSpPr>
          <p:cNvPr id="1135" name="Google Shape;1135;p54"/>
          <p:cNvCxnSpPr/>
          <p:nvPr/>
        </p:nvCxnSpPr>
        <p:spPr>
          <a:xfrm>
            <a:off x="3824267" y="1887468"/>
            <a:ext cx="210300" cy="600"/>
          </a:xfrm>
          <a:prstGeom prst="straightConnector1">
            <a:avLst/>
          </a:prstGeom>
          <a:noFill/>
          <a:ln cap="flat" cmpd="sng" w="9525">
            <a:solidFill>
              <a:schemeClr val="dk2"/>
            </a:solidFill>
            <a:prstDash val="solid"/>
            <a:round/>
            <a:headEnd len="med" w="med" type="none"/>
            <a:tailEnd len="med" w="med" type="triangle"/>
          </a:ln>
        </p:spPr>
      </p:cxnSp>
      <p:cxnSp>
        <p:nvCxnSpPr>
          <p:cNvPr id="1136" name="Google Shape;1136;p54"/>
          <p:cNvCxnSpPr/>
          <p:nvPr/>
        </p:nvCxnSpPr>
        <p:spPr>
          <a:xfrm>
            <a:off x="4976767" y="1864218"/>
            <a:ext cx="210300" cy="600"/>
          </a:xfrm>
          <a:prstGeom prst="straightConnector1">
            <a:avLst/>
          </a:prstGeom>
          <a:noFill/>
          <a:ln cap="flat" cmpd="sng" w="9525">
            <a:solidFill>
              <a:schemeClr val="dk2"/>
            </a:solidFill>
            <a:prstDash val="solid"/>
            <a:round/>
            <a:headEnd len="med" w="med" type="none"/>
            <a:tailEnd len="med" w="med" type="triangle"/>
          </a:ln>
        </p:spPr>
      </p:cxnSp>
      <p:cxnSp>
        <p:nvCxnSpPr>
          <p:cNvPr id="1137" name="Google Shape;1137;p54"/>
          <p:cNvCxnSpPr/>
          <p:nvPr/>
        </p:nvCxnSpPr>
        <p:spPr>
          <a:xfrm>
            <a:off x="5819567" y="1864218"/>
            <a:ext cx="210300" cy="600"/>
          </a:xfrm>
          <a:prstGeom prst="straightConnector1">
            <a:avLst/>
          </a:prstGeom>
          <a:noFill/>
          <a:ln cap="flat" cmpd="sng" w="9525">
            <a:solidFill>
              <a:schemeClr val="dk2"/>
            </a:solidFill>
            <a:prstDash val="solid"/>
            <a:round/>
            <a:headEnd len="med" w="med" type="none"/>
            <a:tailEnd len="med" w="med" type="triangle"/>
          </a:ln>
        </p:spPr>
      </p:cxnSp>
      <p:cxnSp>
        <p:nvCxnSpPr>
          <p:cNvPr id="1138" name="Google Shape;1138;p54"/>
          <p:cNvCxnSpPr/>
          <p:nvPr/>
        </p:nvCxnSpPr>
        <p:spPr>
          <a:xfrm>
            <a:off x="6972067" y="1864218"/>
            <a:ext cx="210300" cy="6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3" name="Shape 1143"/>
        <p:cNvGrpSpPr/>
        <p:nvPr/>
      </p:nvGrpSpPr>
      <p:grpSpPr>
        <a:xfrm>
          <a:off x="0" y="0"/>
          <a:ext cx="0" cy="0"/>
          <a:chOff x="0" y="0"/>
          <a:chExt cx="0" cy="0"/>
        </a:xfrm>
      </p:grpSpPr>
      <p:sp>
        <p:nvSpPr>
          <p:cNvPr id="1144" name="Google Shape;1144;p55"/>
          <p:cNvSpPr/>
          <p:nvPr/>
        </p:nvSpPr>
        <p:spPr>
          <a:xfrm>
            <a:off x="1937100" y="3680950"/>
            <a:ext cx="1255200" cy="6489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55"/>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Alpakka Kafka Transactions</a:t>
            </a:r>
            <a:endParaRPr/>
          </a:p>
        </p:txBody>
      </p:sp>
      <p:sp>
        <p:nvSpPr>
          <p:cNvPr id="1146" name="Google Shape;1146;p55"/>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1147" name="Google Shape;1147;p55"/>
          <p:cNvSpPr/>
          <p:nvPr/>
        </p:nvSpPr>
        <p:spPr>
          <a:xfrm>
            <a:off x="1960925" y="2135100"/>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Transactional</a:t>
            </a:r>
            <a:endParaRPr sz="1200"/>
          </a:p>
          <a:p>
            <a:pPr indent="0" lvl="0" marL="0" rtl="0" algn="ctr">
              <a:spcBef>
                <a:spcPts val="0"/>
              </a:spcBef>
              <a:spcAft>
                <a:spcPts val="0"/>
              </a:spcAft>
              <a:buNone/>
            </a:pPr>
            <a:r>
              <a:rPr lang="en-US" sz="1200"/>
              <a:t>Source</a:t>
            </a:r>
            <a:endParaRPr sz="1200"/>
          </a:p>
        </p:txBody>
      </p:sp>
      <p:sp>
        <p:nvSpPr>
          <p:cNvPr id="1148" name="Google Shape;1148;p55"/>
          <p:cNvSpPr/>
          <p:nvPr/>
        </p:nvSpPr>
        <p:spPr>
          <a:xfrm>
            <a:off x="31732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55"/>
          <p:cNvSpPr/>
          <p:nvPr/>
        </p:nvSpPr>
        <p:spPr>
          <a:xfrm>
            <a:off x="3971025" y="2135100"/>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Transform</a:t>
            </a:r>
            <a:endParaRPr sz="1200"/>
          </a:p>
        </p:txBody>
      </p:sp>
      <p:sp>
        <p:nvSpPr>
          <p:cNvPr id="1150" name="Google Shape;1150;p55"/>
          <p:cNvSpPr/>
          <p:nvPr/>
        </p:nvSpPr>
        <p:spPr>
          <a:xfrm>
            <a:off x="51833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55"/>
          <p:cNvSpPr/>
          <p:nvPr/>
        </p:nvSpPr>
        <p:spPr>
          <a:xfrm>
            <a:off x="38582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55"/>
          <p:cNvSpPr/>
          <p:nvPr/>
        </p:nvSpPr>
        <p:spPr>
          <a:xfrm>
            <a:off x="5981125" y="2135075"/>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Transactional </a:t>
            </a:r>
            <a:r>
              <a:rPr lang="en-US" sz="1200"/>
              <a:t>Sink</a:t>
            </a:r>
            <a:endParaRPr sz="1200"/>
          </a:p>
        </p:txBody>
      </p:sp>
      <p:sp>
        <p:nvSpPr>
          <p:cNvPr id="1153" name="Google Shape;1153;p55"/>
          <p:cNvSpPr/>
          <p:nvPr/>
        </p:nvSpPr>
        <p:spPr>
          <a:xfrm>
            <a:off x="58683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54" name="Google Shape;1154;p55"/>
          <p:cNvCxnSpPr/>
          <p:nvPr/>
        </p:nvCxnSpPr>
        <p:spPr>
          <a:xfrm>
            <a:off x="3286025" y="2577388"/>
            <a:ext cx="572100" cy="0"/>
          </a:xfrm>
          <a:prstGeom prst="straightConnector1">
            <a:avLst/>
          </a:prstGeom>
          <a:noFill/>
          <a:ln cap="flat" cmpd="sng" w="9525">
            <a:solidFill>
              <a:schemeClr val="dk2"/>
            </a:solidFill>
            <a:prstDash val="solid"/>
            <a:round/>
            <a:headEnd len="med" w="med" type="none"/>
            <a:tailEnd len="med" w="med" type="none"/>
          </a:ln>
        </p:spPr>
      </p:cxnSp>
      <p:cxnSp>
        <p:nvCxnSpPr>
          <p:cNvPr id="1155" name="Google Shape;1155;p55"/>
          <p:cNvCxnSpPr>
            <a:stCxn id="1150" idx="3"/>
            <a:endCxn id="1153" idx="1"/>
          </p:cNvCxnSpPr>
          <p:nvPr/>
        </p:nvCxnSpPr>
        <p:spPr>
          <a:xfrm>
            <a:off x="5296125" y="2571875"/>
            <a:ext cx="572100" cy="0"/>
          </a:xfrm>
          <a:prstGeom prst="straightConnector1">
            <a:avLst/>
          </a:prstGeom>
          <a:noFill/>
          <a:ln cap="flat" cmpd="sng" w="9525">
            <a:solidFill>
              <a:schemeClr val="dk2"/>
            </a:solidFill>
            <a:prstDash val="solid"/>
            <a:round/>
            <a:headEnd len="med" w="med" type="none"/>
            <a:tailEnd len="med" w="med" type="none"/>
          </a:ln>
        </p:spPr>
      </p:cxnSp>
      <p:pic>
        <p:nvPicPr>
          <p:cNvPr id="1156" name="Google Shape;1156;p55"/>
          <p:cNvPicPr preferRelativeResize="0"/>
          <p:nvPr/>
        </p:nvPicPr>
        <p:blipFill>
          <a:blip r:embed="rId3">
            <a:alphaModFix/>
          </a:blip>
          <a:stretch>
            <a:fillRect/>
          </a:stretch>
        </p:blipFill>
        <p:spPr>
          <a:xfrm>
            <a:off x="2954200" y="2831387"/>
            <a:ext cx="187500" cy="126175"/>
          </a:xfrm>
          <a:prstGeom prst="rect">
            <a:avLst/>
          </a:prstGeom>
          <a:noFill/>
          <a:ln>
            <a:noFill/>
          </a:ln>
        </p:spPr>
      </p:pic>
      <p:cxnSp>
        <p:nvCxnSpPr>
          <p:cNvPr id="1157" name="Google Shape;1157;p55"/>
          <p:cNvCxnSpPr>
            <a:endCxn id="1147" idx="2"/>
          </p:cNvCxnSpPr>
          <p:nvPr/>
        </p:nvCxnSpPr>
        <p:spPr>
          <a:xfrm flipH="1" rot="10800000">
            <a:off x="2563775" y="3008700"/>
            <a:ext cx="3300" cy="670800"/>
          </a:xfrm>
          <a:prstGeom prst="straightConnector1">
            <a:avLst/>
          </a:prstGeom>
          <a:noFill/>
          <a:ln cap="flat" cmpd="sng" w="9525">
            <a:solidFill>
              <a:schemeClr val="dk2"/>
            </a:solidFill>
            <a:prstDash val="solid"/>
            <a:round/>
            <a:headEnd len="med" w="med" type="none"/>
            <a:tailEnd len="med" w="med" type="triangle"/>
          </a:ln>
        </p:spPr>
      </p:cxnSp>
      <p:sp>
        <p:nvSpPr>
          <p:cNvPr id="1158" name="Google Shape;1158;p55"/>
          <p:cNvSpPr/>
          <p:nvPr/>
        </p:nvSpPr>
        <p:spPr>
          <a:xfrm>
            <a:off x="3965850" y="3109450"/>
            <a:ext cx="12123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55"/>
          <p:cNvSpPr/>
          <p:nvPr/>
        </p:nvSpPr>
        <p:spPr>
          <a:xfrm>
            <a:off x="5981125" y="3109450"/>
            <a:ext cx="12123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60" name="Google Shape;1160;p55"/>
          <p:cNvCxnSpPr>
            <a:endCxn id="1161" idx="2"/>
          </p:cNvCxnSpPr>
          <p:nvPr/>
        </p:nvCxnSpPr>
        <p:spPr>
          <a:xfrm rot="10800000">
            <a:off x="6587275" y="1543025"/>
            <a:ext cx="4500" cy="597000"/>
          </a:xfrm>
          <a:prstGeom prst="straightConnector1">
            <a:avLst/>
          </a:prstGeom>
          <a:noFill/>
          <a:ln cap="flat" cmpd="sng" w="9525">
            <a:solidFill>
              <a:schemeClr val="dk2"/>
            </a:solidFill>
            <a:prstDash val="solid"/>
            <a:round/>
            <a:headEnd len="med" w="med" type="none"/>
            <a:tailEnd len="med" w="med" type="triangle"/>
          </a:ln>
        </p:spPr>
      </p:cxnSp>
      <p:pic>
        <p:nvPicPr>
          <p:cNvPr id="1162" name="Google Shape;1162;p55"/>
          <p:cNvPicPr preferRelativeResize="0"/>
          <p:nvPr/>
        </p:nvPicPr>
        <p:blipFill>
          <a:blip r:embed="rId3">
            <a:alphaModFix/>
          </a:blip>
          <a:stretch>
            <a:fillRect/>
          </a:stretch>
        </p:blipFill>
        <p:spPr>
          <a:xfrm>
            <a:off x="4931375" y="3162162"/>
            <a:ext cx="187500" cy="126175"/>
          </a:xfrm>
          <a:prstGeom prst="rect">
            <a:avLst/>
          </a:prstGeom>
          <a:noFill/>
          <a:ln>
            <a:noFill/>
          </a:ln>
        </p:spPr>
      </p:pic>
      <p:pic>
        <p:nvPicPr>
          <p:cNvPr id="1163" name="Google Shape;1163;p55"/>
          <p:cNvPicPr preferRelativeResize="0"/>
          <p:nvPr/>
        </p:nvPicPr>
        <p:blipFill>
          <a:blip r:embed="rId3">
            <a:alphaModFix/>
          </a:blip>
          <a:stretch>
            <a:fillRect/>
          </a:stretch>
        </p:blipFill>
        <p:spPr>
          <a:xfrm>
            <a:off x="6941600" y="3162162"/>
            <a:ext cx="187500" cy="126175"/>
          </a:xfrm>
          <a:prstGeom prst="rect">
            <a:avLst/>
          </a:prstGeom>
          <a:noFill/>
          <a:ln>
            <a:noFill/>
          </a:ln>
        </p:spPr>
      </p:pic>
      <p:sp>
        <p:nvSpPr>
          <p:cNvPr id="1164" name="Google Shape;1164;p55"/>
          <p:cNvSpPr txBox="1"/>
          <p:nvPr/>
        </p:nvSpPr>
        <p:spPr>
          <a:xfrm>
            <a:off x="1650000" y="4233900"/>
            <a:ext cx="1824900" cy="28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Source Kafka Partition(s)</a:t>
            </a:r>
            <a:endParaRPr sz="1000"/>
          </a:p>
        </p:txBody>
      </p:sp>
      <p:sp>
        <p:nvSpPr>
          <p:cNvPr id="1165" name="Google Shape;1165;p55"/>
          <p:cNvSpPr txBox="1"/>
          <p:nvPr/>
        </p:nvSpPr>
        <p:spPr>
          <a:xfrm>
            <a:off x="5631775" y="629950"/>
            <a:ext cx="1911000" cy="28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Destination Kafka Partitions</a:t>
            </a:r>
            <a:endParaRPr sz="1000"/>
          </a:p>
        </p:txBody>
      </p:sp>
      <p:sp>
        <p:nvSpPr>
          <p:cNvPr id="1166" name="Google Shape;1166;p55"/>
          <p:cNvSpPr txBox="1"/>
          <p:nvPr/>
        </p:nvSpPr>
        <p:spPr>
          <a:xfrm>
            <a:off x="904125" y="3109449"/>
            <a:ext cx="1824900" cy="571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a:t>
            </a:r>
            <a:endParaRPr sz="600"/>
          </a:p>
          <a:p>
            <a:pPr indent="0" lvl="0" marL="0" rtl="0" algn="l">
              <a:spcBef>
                <a:spcPts val="0"/>
              </a:spcBef>
              <a:spcAft>
                <a:spcPts val="0"/>
              </a:spcAft>
              <a:buNone/>
            </a:pPr>
            <a:r>
              <a:rPr lang="en-US" sz="600"/>
              <a:t>Key: EN, Value: {“message”: “Hi Akka!” }</a:t>
            </a:r>
            <a:endParaRPr sz="600"/>
          </a:p>
          <a:p>
            <a:pPr indent="0" lvl="0" marL="0" rtl="0" algn="l">
              <a:spcBef>
                <a:spcPts val="0"/>
              </a:spcBef>
              <a:spcAft>
                <a:spcPts val="0"/>
              </a:spcAft>
              <a:buNone/>
            </a:pPr>
            <a:r>
              <a:rPr lang="en-US" sz="600">
                <a:solidFill>
                  <a:schemeClr val="dk1"/>
                </a:solidFill>
              </a:rPr>
              <a:t>Key: FR, Value: {“message”: “Salut Akka!” }</a:t>
            </a:r>
            <a:endParaRPr sz="600">
              <a:solidFill>
                <a:schemeClr val="dk1"/>
              </a:solidFill>
            </a:endParaRPr>
          </a:p>
          <a:p>
            <a:pPr indent="0" lvl="0" marL="0" rtl="0" algn="l">
              <a:spcBef>
                <a:spcPts val="0"/>
              </a:spcBef>
              <a:spcAft>
                <a:spcPts val="0"/>
              </a:spcAft>
              <a:buNone/>
            </a:pPr>
            <a:r>
              <a:rPr lang="en-US" sz="600">
                <a:solidFill>
                  <a:schemeClr val="dk1"/>
                </a:solidFill>
              </a:rPr>
              <a:t>Key: ES, Value: {“message”: “Hola Akka!” }</a:t>
            </a:r>
            <a:endParaRPr sz="600">
              <a:solidFill>
                <a:schemeClr val="dk1"/>
              </a:solidFill>
            </a:endParaRPr>
          </a:p>
          <a:p>
            <a:pPr indent="0" lvl="0" marL="0" rtl="0" algn="l">
              <a:spcBef>
                <a:spcPts val="0"/>
              </a:spcBef>
              <a:spcAft>
                <a:spcPts val="0"/>
              </a:spcAft>
              <a:buClr>
                <a:schemeClr val="dk1"/>
              </a:buClr>
              <a:buSzPts val="1100"/>
              <a:buFont typeface="Arial"/>
              <a:buNone/>
            </a:pPr>
            <a:r>
              <a:rPr lang="en-US" sz="600">
                <a:solidFill>
                  <a:schemeClr val="dk1"/>
                </a:solidFill>
              </a:rPr>
              <a:t>...</a:t>
            </a:r>
            <a:endParaRPr sz="600">
              <a:solidFill>
                <a:schemeClr val="dk1"/>
              </a:solidFill>
            </a:endParaRPr>
          </a:p>
        </p:txBody>
      </p:sp>
      <p:pic>
        <p:nvPicPr>
          <p:cNvPr id="1167" name="Google Shape;1167;p55"/>
          <p:cNvPicPr preferRelativeResize="0"/>
          <p:nvPr/>
        </p:nvPicPr>
        <p:blipFill>
          <a:blip r:embed="rId3">
            <a:alphaModFix/>
          </a:blip>
          <a:stretch>
            <a:fillRect/>
          </a:stretch>
        </p:blipFill>
        <p:spPr>
          <a:xfrm>
            <a:off x="4688800" y="3162162"/>
            <a:ext cx="187500" cy="126175"/>
          </a:xfrm>
          <a:prstGeom prst="rect">
            <a:avLst/>
          </a:prstGeom>
          <a:noFill/>
          <a:ln>
            <a:noFill/>
          </a:ln>
        </p:spPr>
      </p:pic>
      <p:pic>
        <p:nvPicPr>
          <p:cNvPr id="1168" name="Google Shape;1168;p55"/>
          <p:cNvPicPr preferRelativeResize="0"/>
          <p:nvPr/>
        </p:nvPicPr>
        <p:blipFill>
          <a:blip r:embed="rId3">
            <a:alphaModFix/>
          </a:blip>
          <a:stretch>
            <a:fillRect/>
          </a:stretch>
        </p:blipFill>
        <p:spPr>
          <a:xfrm>
            <a:off x="4446225" y="3162162"/>
            <a:ext cx="187500" cy="126175"/>
          </a:xfrm>
          <a:prstGeom prst="rect">
            <a:avLst/>
          </a:prstGeom>
          <a:noFill/>
          <a:ln>
            <a:noFill/>
          </a:ln>
        </p:spPr>
      </p:pic>
      <p:pic>
        <p:nvPicPr>
          <p:cNvPr id="1169" name="Google Shape;1169;p55"/>
          <p:cNvPicPr preferRelativeResize="0"/>
          <p:nvPr/>
        </p:nvPicPr>
        <p:blipFill>
          <a:blip r:embed="rId3">
            <a:alphaModFix/>
          </a:blip>
          <a:stretch>
            <a:fillRect/>
          </a:stretch>
        </p:blipFill>
        <p:spPr>
          <a:xfrm>
            <a:off x="4203650" y="3162162"/>
            <a:ext cx="187500" cy="126175"/>
          </a:xfrm>
          <a:prstGeom prst="rect">
            <a:avLst/>
          </a:prstGeom>
          <a:noFill/>
          <a:ln>
            <a:noFill/>
          </a:ln>
        </p:spPr>
      </p:pic>
      <p:pic>
        <p:nvPicPr>
          <p:cNvPr id="1170" name="Google Shape;1170;p55"/>
          <p:cNvPicPr preferRelativeResize="0"/>
          <p:nvPr/>
        </p:nvPicPr>
        <p:blipFill>
          <a:blip r:embed="rId3">
            <a:alphaModFix/>
          </a:blip>
          <a:stretch>
            <a:fillRect/>
          </a:stretch>
        </p:blipFill>
        <p:spPr>
          <a:xfrm>
            <a:off x="4958550" y="2831387"/>
            <a:ext cx="187500" cy="126175"/>
          </a:xfrm>
          <a:prstGeom prst="rect">
            <a:avLst/>
          </a:prstGeom>
          <a:noFill/>
          <a:ln>
            <a:noFill/>
          </a:ln>
        </p:spPr>
      </p:pic>
      <p:pic>
        <p:nvPicPr>
          <p:cNvPr id="1171" name="Google Shape;1171;p55"/>
          <p:cNvPicPr preferRelativeResize="0"/>
          <p:nvPr/>
        </p:nvPicPr>
        <p:blipFill>
          <a:blip r:embed="rId3">
            <a:alphaModFix/>
          </a:blip>
          <a:stretch>
            <a:fillRect/>
          </a:stretch>
        </p:blipFill>
        <p:spPr>
          <a:xfrm>
            <a:off x="6962900" y="2821925"/>
            <a:ext cx="187500" cy="126175"/>
          </a:xfrm>
          <a:prstGeom prst="rect">
            <a:avLst/>
          </a:prstGeom>
          <a:noFill/>
          <a:ln>
            <a:noFill/>
          </a:ln>
        </p:spPr>
      </p:pic>
      <p:pic>
        <p:nvPicPr>
          <p:cNvPr id="1172" name="Google Shape;1172;p55"/>
          <p:cNvPicPr preferRelativeResize="0"/>
          <p:nvPr/>
        </p:nvPicPr>
        <p:blipFill>
          <a:blip r:embed="rId3">
            <a:alphaModFix/>
          </a:blip>
          <a:stretch>
            <a:fillRect/>
          </a:stretch>
        </p:blipFill>
        <p:spPr>
          <a:xfrm>
            <a:off x="6699051" y="3162162"/>
            <a:ext cx="187500" cy="126175"/>
          </a:xfrm>
          <a:prstGeom prst="rect">
            <a:avLst/>
          </a:prstGeom>
          <a:noFill/>
          <a:ln>
            <a:noFill/>
          </a:ln>
        </p:spPr>
      </p:pic>
      <p:pic>
        <p:nvPicPr>
          <p:cNvPr id="1173" name="Google Shape;1173;p55"/>
          <p:cNvPicPr preferRelativeResize="0"/>
          <p:nvPr/>
        </p:nvPicPr>
        <p:blipFill>
          <a:blip r:embed="rId3">
            <a:alphaModFix/>
          </a:blip>
          <a:stretch>
            <a:fillRect/>
          </a:stretch>
        </p:blipFill>
        <p:spPr>
          <a:xfrm>
            <a:off x="6456476" y="3162162"/>
            <a:ext cx="187500" cy="126175"/>
          </a:xfrm>
          <a:prstGeom prst="rect">
            <a:avLst/>
          </a:prstGeom>
          <a:noFill/>
          <a:ln>
            <a:noFill/>
          </a:ln>
        </p:spPr>
      </p:pic>
      <p:pic>
        <p:nvPicPr>
          <p:cNvPr id="1174" name="Google Shape;1174;p55"/>
          <p:cNvPicPr preferRelativeResize="0"/>
          <p:nvPr/>
        </p:nvPicPr>
        <p:blipFill>
          <a:blip r:embed="rId3">
            <a:alphaModFix/>
          </a:blip>
          <a:stretch>
            <a:fillRect/>
          </a:stretch>
        </p:blipFill>
        <p:spPr>
          <a:xfrm>
            <a:off x="6213901" y="3162162"/>
            <a:ext cx="187500" cy="126175"/>
          </a:xfrm>
          <a:prstGeom prst="rect">
            <a:avLst/>
          </a:prstGeom>
          <a:noFill/>
          <a:ln>
            <a:noFill/>
          </a:ln>
        </p:spPr>
      </p:pic>
      <p:sp>
        <p:nvSpPr>
          <p:cNvPr id="1175" name="Google Shape;1175;p55"/>
          <p:cNvSpPr txBox="1"/>
          <p:nvPr/>
        </p:nvSpPr>
        <p:spPr>
          <a:xfrm>
            <a:off x="6741650" y="1543037"/>
            <a:ext cx="1824900" cy="5715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a:t>...</a:t>
            </a:r>
            <a:endParaRPr sz="600"/>
          </a:p>
          <a:p>
            <a:pPr indent="0" lvl="0" marL="0" rtl="0" algn="l">
              <a:spcBef>
                <a:spcPts val="0"/>
              </a:spcBef>
              <a:spcAft>
                <a:spcPts val="0"/>
              </a:spcAft>
              <a:buNone/>
            </a:pPr>
            <a:r>
              <a:rPr lang="en-US" sz="600"/>
              <a:t>Key: EN, Value: {“message”: “Bye Akka!” }</a:t>
            </a:r>
            <a:endParaRPr sz="600"/>
          </a:p>
          <a:p>
            <a:pPr indent="0" lvl="0" marL="0" rtl="0" algn="l">
              <a:spcBef>
                <a:spcPts val="0"/>
              </a:spcBef>
              <a:spcAft>
                <a:spcPts val="0"/>
              </a:spcAft>
              <a:buNone/>
            </a:pPr>
            <a:r>
              <a:rPr lang="en-US" sz="600">
                <a:solidFill>
                  <a:schemeClr val="dk1"/>
                </a:solidFill>
              </a:rPr>
              <a:t>Key: FR, Value: {“message”: “Au revoir Akka!” }</a:t>
            </a:r>
            <a:endParaRPr sz="600">
              <a:solidFill>
                <a:schemeClr val="dk1"/>
              </a:solidFill>
            </a:endParaRPr>
          </a:p>
          <a:p>
            <a:pPr indent="0" lvl="0" marL="0" rtl="0" algn="l">
              <a:spcBef>
                <a:spcPts val="0"/>
              </a:spcBef>
              <a:spcAft>
                <a:spcPts val="0"/>
              </a:spcAft>
              <a:buNone/>
            </a:pPr>
            <a:r>
              <a:rPr lang="en-US" sz="600">
                <a:solidFill>
                  <a:schemeClr val="dk1"/>
                </a:solidFill>
              </a:rPr>
              <a:t>Key: ES, Value: {“message”: “Adiós Akka!” }</a:t>
            </a:r>
            <a:endParaRPr sz="600">
              <a:solidFill>
                <a:schemeClr val="dk1"/>
              </a:solidFill>
            </a:endParaRPr>
          </a:p>
          <a:p>
            <a:pPr indent="0" lvl="0" marL="0" rtl="0" algn="l">
              <a:spcBef>
                <a:spcPts val="0"/>
              </a:spcBef>
              <a:spcAft>
                <a:spcPts val="0"/>
              </a:spcAft>
              <a:buNone/>
            </a:pPr>
            <a:r>
              <a:rPr lang="en-US" sz="600">
                <a:solidFill>
                  <a:schemeClr val="dk1"/>
                </a:solidFill>
              </a:rPr>
              <a:t>...</a:t>
            </a:r>
            <a:endParaRPr sz="600">
              <a:solidFill>
                <a:schemeClr val="dk1"/>
              </a:solidFill>
            </a:endParaRPr>
          </a:p>
        </p:txBody>
      </p:sp>
      <p:pic>
        <p:nvPicPr>
          <p:cNvPr id="1176" name="Google Shape;1176;p55"/>
          <p:cNvPicPr preferRelativeResize="0"/>
          <p:nvPr/>
        </p:nvPicPr>
        <p:blipFill>
          <a:blip r:embed="rId4">
            <a:alphaModFix/>
          </a:blip>
          <a:stretch>
            <a:fillRect/>
          </a:stretch>
        </p:blipFill>
        <p:spPr>
          <a:xfrm>
            <a:off x="6332013" y="3749449"/>
            <a:ext cx="473999" cy="473999"/>
          </a:xfrm>
          <a:prstGeom prst="rect">
            <a:avLst/>
          </a:prstGeom>
          <a:noFill/>
          <a:ln>
            <a:noFill/>
          </a:ln>
        </p:spPr>
      </p:pic>
      <p:sp>
        <p:nvSpPr>
          <p:cNvPr id="1177" name="Google Shape;1177;p55"/>
          <p:cNvSpPr txBox="1"/>
          <p:nvPr/>
        </p:nvSpPr>
        <p:spPr>
          <a:xfrm>
            <a:off x="5024313" y="4227000"/>
            <a:ext cx="30894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latin typeface="Courier New"/>
                <a:ea typeface="Courier New"/>
                <a:cs typeface="Courier New"/>
                <a:sym typeface="Courier New"/>
              </a:rPr>
              <a:t>akka.kafka.producer.eos-commit-interval = 100ms</a:t>
            </a:r>
            <a:endParaRPr sz="800">
              <a:latin typeface="Courier New"/>
              <a:ea typeface="Courier New"/>
              <a:cs typeface="Courier New"/>
              <a:sym typeface="Courier New"/>
            </a:endParaRPr>
          </a:p>
        </p:txBody>
      </p:sp>
      <p:grpSp>
        <p:nvGrpSpPr>
          <p:cNvPr id="1178" name="Google Shape;1178;p55"/>
          <p:cNvGrpSpPr/>
          <p:nvPr/>
        </p:nvGrpSpPr>
        <p:grpSpPr>
          <a:xfrm>
            <a:off x="1960814" y="3728737"/>
            <a:ext cx="1171224" cy="515425"/>
            <a:chOff x="4597876" y="2188025"/>
            <a:chExt cx="1171224" cy="515425"/>
          </a:xfrm>
        </p:grpSpPr>
        <p:pic>
          <p:nvPicPr>
            <p:cNvPr id="1179" name="Google Shape;1179;p55"/>
            <p:cNvPicPr preferRelativeResize="0"/>
            <p:nvPr/>
          </p:nvPicPr>
          <p:blipFill>
            <a:blip r:embed="rId5">
              <a:alphaModFix/>
            </a:blip>
            <a:stretch>
              <a:fillRect/>
            </a:stretch>
          </p:blipFill>
          <p:spPr>
            <a:xfrm>
              <a:off x="4597876" y="2188025"/>
              <a:ext cx="515450" cy="515425"/>
            </a:xfrm>
            <a:prstGeom prst="rect">
              <a:avLst/>
            </a:prstGeom>
            <a:noFill/>
            <a:ln>
              <a:noFill/>
            </a:ln>
          </p:spPr>
        </p:pic>
        <p:sp>
          <p:nvSpPr>
            <p:cNvPr id="1180" name="Google Shape;1180;p55"/>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1161" name="Google Shape;1161;p55"/>
          <p:cNvSpPr/>
          <p:nvPr/>
        </p:nvSpPr>
        <p:spPr>
          <a:xfrm>
            <a:off x="5959675" y="894125"/>
            <a:ext cx="1255200" cy="6489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1" name="Google Shape;1181;p55"/>
          <p:cNvGrpSpPr/>
          <p:nvPr/>
        </p:nvGrpSpPr>
        <p:grpSpPr>
          <a:xfrm>
            <a:off x="5983389" y="941912"/>
            <a:ext cx="1171224" cy="515425"/>
            <a:chOff x="4597876" y="2188025"/>
            <a:chExt cx="1171224" cy="515425"/>
          </a:xfrm>
        </p:grpSpPr>
        <p:pic>
          <p:nvPicPr>
            <p:cNvPr id="1182" name="Google Shape;1182;p55"/>
            <p:cNvPicPr preferRelativeResize="0"/>
            <p:nvPr/>
          </p:nvPicPr>
          <p:blipFill>
            <a:blip r:embed="rId5">
              <a:alphaModFix/>
            </a:blip>
            <a:stretch>
              <a:fillRect/>
            </a:stretch>
          </p:blipFill>
          <p:spPr>
            <a:xfrm>
              <a:off x="4597876" y="2188025"/>
              <a:ext cx="515450" cy="515425"/>
            </a:xfrm>
            <a:prstGeom prst="rect">
              <a:avLst/>
            </a:prstGeom>
            <a:noFill/>
            <a:ln>
              <a:noFill/>
            </a:ln>
          </p:spPr>
        </p:pic>
        <p:sp>
          <p:nvSpPr>
            <p:cNvPr id="1183" name="Google Shape;1183;p55"/>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cxnSp>
        <p:nvCxnSpPr>
          <p:cNvPr id="1184" name="Google Shape;1184;p55"/>
          <p:cNvCxnSpPr>
            <a:stCxn id="1177" idx="3"/>
            <a:endCxn id="1152" idx="3"/>
          </p:cNvCxnSpPr>
          <p:nvPr/>
        </p:nvCxnSpPr>
        <p:spPr>
          <a:xfrm rot="10800000">
            <a:off x="7193313" y="2571750"/>
            <a:ext cx="920400" cy="1835400"/>
          </a:xfrm>
          <a:prstGeom prst="curvedConnector3">
            <a:avLst>
              <a:gd fmla="val -25872" name="adj1"/>
            </a:avLst>
          </a:prstGeom>
          <a:noFill/>
          <a:ln cap="flat" cmpd="sng" w="9525">
            <a:solidFill>
              <a:schemeClr val="dk2"/>
            </a:solidFill>
            <a:prstDash val="dash"/>
            <a:round/>
            <a:headEnd len="med" w="med" type="none"/>
            <a:tailEnd len="med" w="med" type="triangle"/>
          </a:ln>
        </p:spPr>
      </p:cxnSp>
      <p:grpSp>
        <p:nvGrpSpPr>
          <p:cNvPr id="1185" name="Google Shape;1185;p55"/>
          <p:cNvGrpSpPr/>
          <p:nvPr/>
        </p:nvGrpSpPr>
        <p:grpSpPr>
          <a:xfrm>
            <a:off x="6049975" y="2726363"/>
            <a:ext cx="813300" cy="231600"/>
            <a:chOff x="6248425" y="2456075"/>
            <a:chExt cx="813300" cy="231600"/>
          </a:xfrm>
        </p:grpSpPr>
        <p:sp>
          <p:nvSpPr>
            <p:cNvPr id="1186" name="Google Shape;1186;p55"/>
            <p:cNvSpPr/>
            <p:nvPr/>
          </p:nvSpPr>
          <p:spPr>
            <a:xfrm>
              <a:off x="6248425" y="2456075"/>
              <a:ext cx="813300" cy="2316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87" name="Google Shape;1187;p55"/>
            <p:cNvPicPr preferRelativeResize="0"/>
            <p:nvPr/>
          </p:nvPicPr>
          <p:blipFill>
            <a:blip r:embed="rId3">
              <a:alphaModFix/>
            </a:blip>
            <a:stretch>
              <a:fillRect/>
            </a:stretch>
          </p:blipFill>
          <p:spPr>
            <a:xfrm>
              <a:off x="6809750" y="2508787"/>
              <a:ext cx="187500" cy="126175"/>
            </a:xfrm>
            <a:prstGeom prst="rect">
              <a:avLst/>
            </a:prstGeom>
            <a:noFill/>
            <a:ln>
              <a:noFill/>
            </a:ln>
          </p:spPr>
        </p:pic>
        <p:pic>
          <p:nvPicPr>
            <p:cNvPr id="1188" name="Google Shape;1188;p55"/>
            <p:cNvPicPr preferRelativeResize="0"/>
            <p:nvPr/>
          </p:nvPicPr>
          <p:blipFill>
            <a:blip r:embed="rId3">
              <a:alphaModFix/>
            </a:blip>
            <a:stretch>
              <a:fillRect/>
            </a:stretch>
          </p:blipFill>
          <p:spPr>
            <a:xfrm>
              <a:off x="6567201" y="2508787"/>
              <a:ext cx="187500" cy="126175"/>
            </a:xfrm>
            <a:prstGeom prst="rect">
              <a:avLst/>
            </a:prstGeom>
            <a:noFill/>
            <a:ln>
              <a:noFill/>
            </a:ln>
          </p:spPr>
        </p:pic>
        <p:pic>
          <p:nvPicPr>
            <p:cNvPr id="1189" name="Google Shape;1189;p55"/>
            <p:cNvPicPr preferRelativeResize="0"/>
            <p:nvPr/>
          </p:nvPicPr>
          <p:blipFill>
            <a:blip r:embed="rId3">
              <a:alphaModFix/>
            </a:blip>
            <a:stretch>
              <a:fillRect/>
            </a:stretch>
          </p:blipFill>
          <p:spPr>
            <a:xfrm>
              <a:off x="6324626" y="2508787"/>
              <a:ext cx="187500" cy="126175"/>
            </a:xfrm>
            <a:prstGeom prst="rect">
              <a:avLst/>
            </a:prstGeom>
            <a:noFill/>
            <a:ln>
              <a:noFill/>
            </a:ln>
          </p:spPr>
        </p:pic>
      </p:grpSp>
      <p:sp>
        <p:nvSpPr>
          <p:cNvPr id="1190" name="Google Shape;1190;p55"/>
          <p:cNvSpPr txBox="1"/>
          <p:nvPr/>
        </p:nvSpPr>
        <p:spPr>
          <a:xfrm>
            <a:off x="3751350" y="1300501"/>
            <a:ext cx="1641300" cy="47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Messages waiting for ack</a:t>
            </a:r>
            <a:endParaRPr sz="1000"/>
          </a:p>
          <a:p>
            <a:pPr indent="0" lvl="0" marL="0" rtl="0" algn="l">
              <a:spcBef>
                <a:spcPts val="0"/>
              </a:spcBef>
              <a:spcAft>
                <a:spcPts val="0"/>
              </a:spcAft>
              <a:buNone/>
            </a:pPr>
            <a:r>
              <a:rPr lang="en-US" sz="1000"/>
              <a:t>before commit</a:t>
            </a:r>
            <a:endParaRPr sz="1000"/>
          </a:p>
        </p:txBody>
      </p:sp>
      <p:cxnSp>
        <p:nvCxnSpPr>
          <p:cNvPr id="1191" name="Google Shape;1191;p55"/>
          <p:cNvCxnSpPr>
            <a:stCxn id="1190" idx="3"/>
          </p:cNvCxnSpPr>
          <p:nvPr/>
        </p:nvCxnSpPr>
        <p:spPr>
          <a:xfrm>
            <a:off x="5392650" y="1537501"/>
            <a:ext cx="850500" cy="1169100"/>
          </a:xfrm>
          <a:prstGeom prst="straightConnector1">
            <a:avLst/>
          </a:prstGeom>
          <a:noFill/>
          <a:ln cap="flat" cmpd="sng" w="9525">
            <a:solidFill>
              <a:schemeClr val="dk2"/>
            </a:solidFill>
            <a:prstDash val="dash"/>
            <a:round/>
            <a:headEnd len="med" w="med" type="none"/>
            <a:tailEnd len="med" w="med" type="triangle"/>
          </a:ln>
        </p:spPr>
      </p:cxnSp>
      <p:sp>
        <p:nvSpPr>
          <p:cNvPr id="1192" name="Google Shape;1192;p55"/>
          <p:cNvSpPr txBox="1"/>
          <p:nvPr/>
        </p:nvSpPr>
        <p:spPr>
          <a:xfrm>
            <a:off x="0" y="4233900"/>
            <a:ext cx="6867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u="sng">
                <a:solidFill>
                  <a:schemeClr val="hlink"/>
                </a:solidFill>
                <a:hlinkClick r:id="rId6"/>
              </a:rPr>
              <a:t>openclipart</a:t>
            </a:r>
            <a:endParaRPr sz="6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97" name="Shape 1197"/>
        <p:cNvGrpSpPr/>
        <p:nvPr/>
      </p:nvGrpSpPr>
      <p:grpSpPr>
        <a:xfrm>
          <a:off x="0" y="0"/>
          <a:ext cx="0" cy="0"/>
          <a:chOff x="0" y="0"/>
          <a:chExt cx="0" cy="0"/>
        </a:xfrm>
      </p:grpSpPr>
      <p:sp>
        <p:nvSpPr>
          <p:cNvPr id="1198" name="Google Shape;1198;p56"/>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Transactional </a:t>
            </a:r>
            <a:r>
              <a:rPr lang="en-US">
                <a:latin typeface="Courier New"/>
                <a:ea typeface="Courier New"/>
                <a:cs typeface="Courier New"/>
                <a:sym typeface="Courier New"/>
              </a:rPr>
              <a:t>GraphStage</a:t>
            </a:r>
            <a:r>
              <a:rPr lang="en-US">
                <a:latin typeface="Arial"/>
                <a:ea typeface="Arial"/>
                <a:cs typeface="Arial"/>
                <a:sym typeface="Arial"/>
              </a:rPr>
              <a:t> (1/7)</a:t>
            </a:r>
            <a:endParaRPr>
              <a:latin typeface="Arial"/>
              <a:ea typeface="Arial"/>
              <a:cs typeface="Arial"/>
              <a:sym typeface="Arial"/>
            </a:endParaRPr>
          </a:p>
        </p:txBody>
      </p:sp>
      <p:sp>
        <p:nvSpPr>
          <p:cNvPr id="1199" name="Google Shape;1199;p56"/>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200" name="Google Shape;1200;p56"/>
          <p:cNvSpPr/>
          <p:nvPr/>
        </p:nvSpPr>
        <p:spPr>
          <a:xfrm>
            <a:off x="3812875" y="940800"/>
            <a:ext cx="3937500" cy="29595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Transactional </a:t>
            </a:r>
            <a:r>
              <a:rPr lang="en-US" sz="1200">
                <a:latin typeface="Courier New"/>
                <a:ea typeface="Courier New"/>
                <a:cs typeface="Courier New"/>
                <a:sym typeface="Courier New"/>
              </a:rPr>
              <a:t>GraphStage</a:t>
            </a:r>
            <a:endParaRPr sz="1200">
              <a:latin typeface="Courier New"/>
              <a:ea typeface="Courier New"/>
              <a:cs typeface="Courier New"/>
              <a:sym typeface="Courier New"/>
            </a:endParaRPr>
          </a:p>
        </p:txBody>
      </p:sp>
      <p:sp>
        <p:nvSpPr>
          <p:cNvPr id="1201" name="Google Shape;1201;p56"/>
          <p:cNvSpPr/>
          <p:nvPr/>
        </p:nvSpPr>
        <p:spPr>
          <a:xfrm>
            <a:off x="3810850" y="4056300"/>
            <a:ext cx="39375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2" name="Google Shape;1202;p56"/>
          <p:cNvSpPr/>
          <p:nvPr/>
        </p:nvSpPr>
        <p:spPr>
          <a:xfrm>
            <a:off x="3700075"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3" name="Google Shape;1203;p56"/>
          <p:cNvSpPr/>
          <p:nvPr/>
        </p:nvSpPr>
        <p:spPr>
          <a:xfrm>
            <a:off x="5879025" y="1323350"/>
            <a:ext cx="1672500" cy="24426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t>
            </a:r>
            <a:endParaRPr sz="1200"/>
          </a:p>
        </p:txBody>
      </p:sp>
      <p:sp>
        <p:nvSpPr>
          <p:cNvPr id="1204" name="Google Shape;1204;p56"/>
          <p:cNvSpPr/>
          <p:nvPr/>
        </p:nvSpPr>
        <p:spPr>
          <a:xfrm>
            <a:off x="7748350"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56"/>
          <p:cNvSpPr/>
          <p:nvPr/>
        </p:nvSpPr>
        <p:spPr>
          <a:xfrm>
            <a:off x="1530125" y="1832758"/>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Flow</a:t>
            </a:r>
            <a:endParaRPr sz="1200"/>
          </a:p>
        </p:txBody>
      </p:sp>
      <p:sp>
        <p:nvSpPr>
          <p:cNvPr id="1206" name="Google Shape;1206;p56"/>
          <p:cNvSpPr/>
          <p:nvPr/>
        </p:nvSpPr>
        <p:spPr>
          <a:xfrm>
            <a:off x="2742425" y="20977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07" name="Google Shape;1207;p56"/>
          <p:cNvCxnSpPr>
            <a:stCxn id="1206" idx="3"/>
            <a:endCxn id="1202" idx="1"/>
          </p:cNvCxnSpPr>
          <p:nvPr/>
        </p:nvCxnSpPr>
        <p:spPr>
          <a:xfrm flipH="1" rot="10800000">
            <a:off x="2855225" y="2267733"/>
            <a:ext cx="844800" cy="1800"/>
          </a:xfrm>
          <a:prstGeom prst="straightConnector1">
            <a:avLst/>
          </a:prstGeom>
          <a:noFill/>
          <a:ln cap="flat" cmpd="sng" w="9525">
            <a:solidFill>
              <a:schemeClr val="dk2"/>
            </a:solidFill>
            <a:prstDash val="solid"/>
            <a:round/>
            <a:headEnd len="med" w="med" type="none"/>
            <a:tailEnd len="med" w="med" type="none"/>
          </a:ln>
        </p:spPr>
      </p:cxnSp>
      <p:sp>
        <p:nvSpPr>
          <p:cNvPr id="1208" name="Google Shape;1208;p56"/>
          <p:cNvSpPr/>
          <p:nvPr/>
        </p:nvSpPr>
        <p:spPr>
          <a:xfrm>
            <a:off x="1417325" y="20960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09" name="Google Shape;1209;p56"/>
          <p:cNvCxnSpPr>
            <a:stCxn id="1208" idx="1"/>
          </p:cNvCxnSpPr>
          <p:nvPr/>
        </p:nvCxnSpPr>
        <p:spPr>
          <a:xfrm rot="10800000">
            <a:off x="1093625" y="2267833"/>
            <a:ext cx="323700" cy="0"/>
          </a:xfrm>
          <a:prstGeom prst="straightConnector1">
            <a:avLst/>
          </a:prstGeom>
          <a:noFill/>
          <a:ln cap="flat" cmpd="sng" w="9525">
            <a:solidFill>
              <a:schemeClr val="dk2"/>
            </a:solidFill>
            <a:prstDash val="dash"/>
            <a:round/>
            <a:headEnd len="med" w="med" type="none"/>
            <a:tailEnd len="med" w="med" type="none"/>
          </a:ln>
        </p:spPr>
      </p:cxnSp>
      <p:sp>
        <p:nvSpPr>
          <p:cNvPr id="1210" name="Google Shape;1210;p56"/>
          <p:cNvSpPr/>
          <p:nvPr/>
        </p:nvSpPr>
        <p:spPr>
          <a:xfrm>
            <a:off x="4009700" y="2197713"/>
            <a:ext cx="1672500" cy="688500"/>
          </a:xfrm>
          <a:prstGeom prst="rect">
            <a:avLst/>
          </a:prstGeom>
          <a:solidFill>
            <a:srgbClr val="D9EAD3"/>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Back Pressure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Resume Demand</a:t>
            </a:r>
            <a:endParaRPr i="1" sz="1000"/>
          </a:p>
          <a:p>
            <a:pPr indent="0" lvl="0" marL="0" rtl="0" algn="ctr">
              <a:spcBef>
                <a:spcPts val="0"/>
              </a:spcBef>
              <a:spcAft>
                <a:spcPts val="0"/>
              </a:spcAft>
              <a:buNone/>
            </a:pPr>
            <a:r>
              <a:t/>
            </a:r>
            <a:endParaRPr sz="1200"/>
          </a:p>
        </p:txBody>
      </p:sp>
      <p:sp>
        <p:nvSpPr>
          <p:cNvPr id="1211" name="Google Shape;1211;p56"/>
          <p:cNvSpPr/>
          <p:nvPr/>
        </p:nvSpPr>
        <p:spPr>
          <a:xfrm>
            <a:off x="6057025" y="2670000"/>
            <a:ext cx="1319400" cy="9069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Waiting for ACK</a:t>
            </a:r>
            <a:endParaRPr sz="1000"/>
          </a:p>
        </p:txBody>
      </p:sp>
      <p:sp>
        <p:nvSpPr>
          <p:cNvPr id="1212" name="Google Shape;1212;p56"/>
          <p:cNvSpPr/>
          <p:nvPr/>
        </p:nvSpPr>
        <p:spPr>
          <a:xfrm>
            <a:off x="4009700" y="3077550"/>
            <a:ext cx="1672500" cy="688500"/>
          </a:xfrm>
          <a:prstGeom prst="rect">
            <a:avLst/>
          </a:prstGeom>
          <a:solidFill>
            <a:srgbClr val="D9EAD3"/>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Commit Loop</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Waiting</a:t>
            </a:r>
            <a:endParaRPr i="1" sz="1000"/>
          </a:p>
          <a:p>
            <a:pPr indent="0" lvl="0" marL="0" rtl="0" algn="ctr">
              <a:spcBef>
                <a:spcPts val="0"/>
              </a:spcBef>
              <a:spcAft>
                <a:spcPts val="0"/>
              </a:spcAft>
              <a:buNone/>
            </a:pPr>
            <a:r>
              <a:t/>
            </a:r>
            <a:endParaRPr sz="1200"/>
          </a:p>
        </p:txBody>
      </p:sp>
      <p:sp>
        <p:nvSpPr>
          <p:cNvPr id="1213" name="Google Shape;1213;p56"/>
          <p:cNvSpPr/>
          <p:nvPr/>
        </p:nvSpPr>
        <p:spPr>
          <a:xfrm>
            <a:off x="4009700" y="1317888"/>
            <a:ext cx="1672500" cy="688500"/>
          </a:xfrm>
          <a:prstGeom prst="rect">
            <a:avLst/>
          </a:prstGeom>
          <a:solidFill>
            <a:srgbClr val="D9EAD3"/>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Begin Transaction</a:t>
            </a:r>
            <a:endParaRPr i="1" sz="1000"/>
          </a:p>
          <a:p>
            <a:pPr indent="0" lvl="0" marL="0" rtl="0" algn="ctr">
              <a:spcBef>
                <a:spcPts val="0"/>
              </a:spcBef>
              <a:spcAft>
                <a:spcPts val="0"/>
              </a:spcAft>
              <a:buNone/>
            </a:pPr>
            <a:r>
              <a:t/>
            </a:r>
            <a:endParaRPr sz="1200"/>
          </a:p>
        </p:txBody>
      </p:sp>
      <p:sp>
        <p:nvSpPr>
          <p:cNvPr id="1214" name="Google Shape;1214;p56"/>
          <p:cNvSpPr txBox="1"/>
          <p:nvPr/>
        </p:nvSpPr>
        <p:spPr>
          <a:xfrm>
            <a:off x="3812875" y="4014925"/>
            <a:ext cx="7800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Mailbox</a:t>
            </a:r>
            <a:endParaRPr sz="10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9" name="Shape 1219"/>
        <p:cNvGrpSpPr/>
        <p:nvPr/>
      </p:nvGrpSpPr>
      <p:grpSpPr>
        <a:xfrm>
          <a:off x="0" y="0"/>
          <a:ext cx="0" cy="0"/>
          <a:chOff x="0" y="0"/>
          <a:chExt cx="0" cy="0"/>
        </a:xfrm>
      </p:grpSpPr>
      <p:sp>
        <p:nvSpPr>
          <p:cNvPr id="1220" name="Google Shape;1220;p57"/>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Transactional </a:t>
            </a:r>
            <a:r>
              <a:rPr lang="en-US">
                <a:latin typeface="Courier New"/>
                <a:ea typeface="Courier New"/>
                <a:cs typeface="Courier New"/>
                <a:sym typeface="Courier New"/>
              </a:rPr>
              <a:t>GraphStage</a:t>
            </a:r>
            <a:r>
              <a:rPr lang="en-US">
                <a:latin typeface="Arial"/>
                <a:ea typeface="Arial"/>
                <a:cs typeface="Arial"/>
                <a:sym typeface="Arial"/>
              </a:rPr>
              <a:t> (2/7)</a:t>
            </a:r>
            <a:endParaRPr>
              <a:latin typeface="Arial"/>
              <a:ea typeface="Arial"/>
              <a:cs typeface="Arial"/>
              <a:sym typeface="Arial"/>
            </a:endParaRPr>
          </a:p>
        </p:txBody>
      </p:sp>
      <p:sp>
        <p:nvSpPr>
          <p:cNvPr id="1221" name="Google Shape;1221;p57"/>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222" name="Google Shape;1222;p57"/>
          <p:cNvSpPr/>
          <p:nvPr/>
        </p:nvSpPr>
        <p:spPr>
          <a:xfrm>
            <a:off x="3812875" y="940800"/>
            <a:ext cx="3937500" cy="29595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Transactional </a:t>
            </a:r>
            <a:r>
              <a:rPr lang="en-US" sz="1200">
                <a:latin typeface="Courier New"/>
                <a:ea typeface="Courier New"/>
                <a:cs typeface="Courier New"/>
                <a:sym typeface="Courier New"/>
              </a:rPr>
              <a:t>GraphStage</a:t>
            </a:r>
            <a:endParaRPr sz="1200">
              <a:latin typeface="Courier New"/>
              <a:ea typeface="Courier New"/>
              <a:cs typeface="Courier New"/>
              <a:sym typeface="Courier New"/>
            </a:endParaRPr>
          </a:p>
        </p:txBody>
      </p:sp>
      <p:sp>
        <p:nvSpPr>
          <p:cNvPr id="1223" name="Google Shape;1223;p57"/>
          <p:cNvSpPr/>
          <p:nvPr/>
        </p:nvSpPr>
        <p:spPr>
          <a:xfrm>
            <a:off x="3810850" y="4056300"/>
            <a:ext cx="39375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24" name="Google Shape;1224;p57"/>
          <p:cNvPicPr preferRelativeResize="0"/>
          <p:nvPr/>
        </p:nvPicPr>
        <p:blipFill>
          <a:blip r:embed="rId3">
            <a:alphaModFix/>
          </a:blip>
          <a:stretch>
            <a:fillRect/>
          </a:stretch>
        </p:blipFill>
        <p:spPr>
          <a:xfrm>
            <a:off x="7516590" y="4109075"/>
            <a:ext cx="161648" cy="126175"/>
          </a:xfrm>
          <a:prstGeom prst="rect">
            <a:avLst/>
          </a:prstGeom>
          <a:noFill/>
          <a:ln>
            <a:noFill/>
          </a:ln>
        </p:spPr>
      </p:pic>
      <p:sp>
        <p:nvSpPr>
          <p:cNvPr id="1225" name="Google Shape;1225;p57"/>
          <p:cNvSpPr/>
          <p:nvPr/>
        </p:nvSpPr>
        <p:spPr>
          <a:xfrm>
            <a:off x="3700075"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57"/>
          <p:cNvSpPr/>
          <p:nvPr/>
        </p:nvSpPr>
        <p:spPr>
          <a:xfrm>
            <a:off x="5879025" y="1323350"/>
            <a:ext cx="1672500" cy="24426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t>
            </a:r>
            <a:endParaRPr sz="1200"/>
          </a:p>
        </p:txBody>
      </p:sp>
      <p:sp>
        <p:nvSpPr>
          <p:cNvPr id="1227" name="Google Shape;1227;p57"/>
          <p:cNvSpPr/>
          <p:nvPr/>
        </p:nvSpPr>
        <p:spPr>
          <a:xfrm>
            <a:off x="7748350"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57"/>
          <p:cNvSpPr/>
          <p:nvPr/>
        </p:nvSpPr>
        <p:spPr>
          <a:xfrm>
            <a:off x="1530125" y="1832758"/>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Flow</a:t>
            </a:r>
            <a:endParaRPr sz="1200"/>
          </a:p>
        </p:txBody>
      </p:sp>
      <p:sp>
        <p:nvSpPr>
          <p:cNvPr id="1229" name="Google Shape;1229;p57"/>
          <p:cNvSpPr/>
          <p:nvPr/>
        </p:nvSpPr>
        <p:spPr>
          <a:xfrm>
            <a:off x="2742425" y="20977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30" name="Google Shape;1230;p57"/>
          <p:cNvCxnSpPr>
            <a:stCxn id="1229" idx="3"/>
            <a:endCxn id="1225" idx="1"/>
          </p:cNvCxnSpPr>
          <p:nvPr/>
        </p:nvCxnSpPr>
        <p:spPr>
          <a:xfrm flipH="1" rot="10800000">
            <a:off x="2855225" y="2267733"/>
            <a:ext cx="844800" cy="1800"/>
          </a:xfrm>
          <a:prstGeom prst="straightConnector1">
            <a:avLst/>
          </a:prstGeom>
          <a:noFill/>
          <a:ln cap="flat" cmpd="sng" w="19050">
            <a:solidFill>
              <a:schemeClr val="dk2"/>
            </a:solidFill>
            <a:prstDash val="solid"/>
            <a:round/>
            <a:headEnd len="med" w="med" type="none"/>
            <a:tailEnd len="med" w="med" type="triangle"/>
          </a:ln>
        </p:spPr>
      </p:cxnSp>
      <p:sp>
        <p:nvSpPr>
          <p:cNvPr id="1231" name="Google Shape;1231;p57"/>
          <p:cNvSpPr/>
          <p:nvPr/>
        </p:nvSpPr>
        <p:spPr>
          <a:xfrm>
            <a:off x="1417325" y="20960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32" name="Google Shape;1232;p57"/>
          <p:cNvCxnSpPr>
            <a:stCxn id="1231" idx="1"/>
          </p:cNvCxnSpPr>
          <p:nvPr/>
        </p:nvCxnSpPr>
        <p:spPr>
          <a:xfrm rot="10800000">
            <a:off x="1093625" y="2267833"/>
            <a:ext cx="323700" cy="0"/>
          </a:xfrm>
          <a:prstGeom prst="straightConnector1">
            <a:avLst/>
          </a:prstGeom>
          <a:noFill/>
          <a:ln cap="flat" cmpd="sng" w="9525">
            <a:solidFill>
              <a:schemeClr val="dk2"/>
            </a:solidFill>
            <a:prstDash val="dash"/>
            <a:round/>
            <a:headEnd len="med" w="med" type="none"/>
            <a:tailEnd len="med" w="med" type="none"/>
          </a:ln>
        </p:spPr>
      </p:cxnSp>
      <p:sp>
        <p:nvSpPr>
          <p:cNvPr id="1233" name="Google Shape;1233;p57"/>
          <p:cNvSpPr/>
          <p:nvPr/>
        </p:nvSpPr>
        <p:spPr>
          <a:xfrm>
            <a:off x="4009700" y="2197713"/>
            <a:ext cx="1672500" cy="688500"/>
          </a:xfrm>
          <a:prstGeom prst="rect">
            <a:avLst/>
          </a:prstGeom>
          <a:solidFill>
            <a:srgbClr val="D9EAD3"/>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Back Pressure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Resume Demand</a:t>
            </a:r>
            <a:endParaRPr i="1" sz="1000"/>
          </a:p>
          <a:p>
            <a:pPr indent="0" lvl="0" marL="0" rtl="0" algn="ctr">
              <a:spcBef>
                <a:spcPts val="0"/>
              </a:spcBef>
              <a:spcAft>
                <a:spcPts val="0"/>
              </a:spcAft>
              <a:buNone/>
            </a:pPr>
            <a:r>
              <a:t/>
            </a:r>
            <a:endParaRPr sz="1200"/>
          </a:p>
        </p:txBody>
      </p:sp>
      <p:sp>
        <p:nvSpPr>
          <p:cNvPr id="1234" name="Google Shape;1234;p57"/>
          <p:cNvSpPr/>
          <p:nvPr/>
        </p:nvSpPr>
        <p:spPr>
          <a:xfrm>
            <a:off x="6057025" y="2670000"/>
            <a:ext cx="1319400" cy="9069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Waiting for ACK</a:t>
            </a:r>
            <a:endParaRPr sz="1000"/>
          </a:p>
        </p:txBody>
      </p:sp>
      <p:pic>
        <p:nvPicPr>
          <p:cNvPr id="1235" name="Google Shape;1235;p57"/>
          <p:cNvPicPr preferRelativeResize="0"/>
          <p:nvPr/>
        </p:nvPicPr>
        <p:blipFill>
          <a:blip r:embed="rId3">
            <a:alphaModFix/>
          </a:blip>
          <a:stretch>
            <a:fillRect/>
          </a:stretch>
        </p:blipFill>
        <p:spPr>
          <a:xfrm>
            <a:off x="7283773" y="4109075"/>
            <a:ext cx="161648" cy="126175"/>
          </a:xfrm>
          <a:prstGeom prst="rect">
            <a:avLst/>
          </a:prstGeom>
          <a:noFill/>
          <a:ln>
            <a:noFill/>
          </a:ln>
        </p:spPr>
      </p:pic>
      <p:pic>
        <p:nvPicPr>
          <p:cNvPr id="1236" name="Google Shape;1236;p57"/>
          <p:cNvPicPr preferRelativeResize="0"/>
          <p:nvPr/>
        </p:nvPicPr>
        <p:blipFill>
          <a:blip r:embed="rId3">
            <a:alphaModFix/>
          </a:blip>
          <a:stretch>
            <a:fillRect/>
          </a:stretch>
        </p:blipFill>
        <p:spPr>
          <a:xfrm>
            <a:off x="7050956" y="4109075"/>
            <a:ext cx="161648" cy="126175"/>
          </a:xfrm>
          <a:prstGeom prst="rect">
            <a:avLst/>
          </a:prstGeom>
          <a:noFill/>
          <a:ln>
            <a:noFill/>
          </a:ln>
        </p:spPr>
      </p:pic>
      <p:sp>
        <p:nvSpPr>
          <p:cNvPr id="1237" name="Google Shape;1237;p57"/>
          <p:cNvSpPr/>
          <p:nvPr/>
        </p:nvSpPr>
        <p:spPr>
          <a:xfrm>
            <a:off x="4009700" y="3077550"/>
            <a:ext cx="1672500" cy="688500"/>
          </a:xfrm>
          <a:prstGeom prst="rect">
            <a:avLst/>
          </a:prstGeom>
          <a:solidFill>
            <a:srgbClr val="D9EAD3"/>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Commit Loop</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Commit Interval Elapses</a:t>
            </a:r>
            <a:endParaRPr i="1" sz="1000"/>
          </a:p>
          <a:p>
            <a:pPr indent="0" lvl="0" marL="0" rtl="0" algn="ctr">
              <a:spcBef>
                <a:spcPts val="0"/>
              </a:spcBef>
              <a:spcAft>
                <a:spcPts val="0"/>
              </a:spcAft>
              <a:buNone/>
            </a:pPr>
            <a:r>
              <a:t/>
            </a:r>
            <a:endParaRPr sz="1200"/>
          </a:p>
        </p:txBody>
      </p:sp>
      <p:sp>
        <p:nvSpPr>
          <p:cNvPr id="1238" name="Google Shape;1238;p57"/>
          <p:cNvSpPr/>
          <p:nvPr/>
        </p:nvSpPr>
        <p:spPr>
          <a:xfrm>
            <a:off x="4009700" y="1317888"/>
            <a:ext cx="1672500" cy="688500"/>
          </a:xfrm>
          <a:prstGeom prst="rect">
            <a:avLst/>
          </a:prstGeom>
          <a:solidFill>
            <a:srgbClr val="D9EAD3"/>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Transaction is Open</a:t>
            </a:r>
            <a:endParaRPr i="1" sz="1000"/>
          </a:p>
          <a:p>
            <a:pPr indent="0" lvl="0" marL="0" rtl="0" algn="ctr">
              <a:spcBef>
                <a:spcPts val="0"/>
              </a:spcBef>
              <a:spcAft>
                <a:spcPts val="0"/>
              </a:spcAft>
              <a:buNone/>
            </a:pPr>
            <a:r>
              <a:t/>
            </a:r>
            <a:endParaRPr sz="1200"/>
          </a:p>
        </p:txBody>
      </p:sp>
      <p:pic>
        <p:nvPicPr>
          <p:cNvPr id="1239" name="Google Shape;1239;p57"/>
          <p:cNvPicPr preferRelativeResize="0"/>
          <p:nvPr/>
        </p:nvPicPr>
        <p:blipFill>
          <a:blip r:embed="rId3">
            <a:alphaModFix/>
          </a:blip>
          <a:stretch>
            <a:fillRect/>
          </a:stretch>
        </p:blipFill>
        <p:spPr>
          <a:xfrm>
            <a:off x="6048529" y="1654600"/>
            <a:ext cx="161648" cy="126175"/>
          </a:xfrm>
          <a:prstGeom prst="rect">
            <a:avLst/>
          </a:prstGeom>
          <a:noFill/>
          <a:ln>
            <a:noFill/>
          </a:ln>
        </p:spPr>
      </p:pic>
      <p:pic>
        <p:nvPicPr>
          <p:cNvPr id="1240" name="Google Shape;1240;p57"/>
          <p:cNvPicPr preferRelativeResize="0"/>
          <p:nvPr/>
        </p:nvPicPr>
        <p:blipFill>
          <a:blip r:embed="rId3">
            <a:alphaModFix/>
          </a:blip>
          <a:stretch>
            <a:fillRect/>
          </a:stretch>
        </p:blipFill>
        <p:spPr>
          <a:xfrm>
            <a:off x="6281329" y="1654600"/>
            <a:ext cx="161648" cy="126175"/>
          </a:xfrm>
          <a:prstGeom prst="rect">
            <a:avLst/>
          </a:prstGeom>
          <a:noFill/>
          <a:ln>
            <a:noFill/>
          </a:ln>
        </p:spPr>
      </p:pic>
      <p:pic>
        <p:nvPicPr>
          <p:cNvPr id="1241" name="Google Shape;1241;p57"/>
          <p:cNvPicPr preferRelativeResize="0"/>
          <p:nvPr/>
        </p:nvPicPr>
        <p:blipFill>
          <a:blip r:embed="rId3">
            <a:alphaModFix/>
          </a:blip>
          <a:stretch>
            <a:fillRect/>
          </a:stretch>
        </p:blipFill>
        <p:spPr>
          <a:xfrm>
            <a:off x="6514129" y="1654600"/>
            <a:ext cx="161648" cy="126175"/>
          </a:xfrm>
          <a:prstGeom prst="rect">
            <a:avLst/>
          </a:prstGeom>
          <a:noFill/>
          <a:ln>
            <a:noFill/>
          </a:ln>
        </p:spPr>
      </p:pic>
      <p:pic>
        <p:nvPicPr>
          <p:cNvPr id="1242" name="Google Shape;1242;p57"/>
          <p:cNvPicPr preferRelativeResize="0"/>
          <p:nvPr/>
        </p:nvPicPr>
        <p:blipFill>
          <a:blip r:embed="rId3">
            <a:alphaModFix/>
          </a:blip>
          <a:stretch>
            <a:fillRect/>
          </a:stretch>
        </p:blipFill>
        <p:spPr>
          <a:xfrm>
            <a:off x="6746929" y="1654600"/>
            <a:ext cx="161648" cy="126175"/>
          </a:xfrm>
          <a:prstGeom prst="rect">
            <a:avLst/>
          </a:prstGeom>
          <a:noFill/>
          <a:ln>
            <a:noFill/>
          </a:ln>
        </p:spPr>
      </p:pic>
      <p:pic>
        <p:nvPicPr>
          <p:cNvPr id="1243" name="Google Shape;1243;p57"/>
          <p:cNvPicPr preferRelativeResize="0"/>
          <p:nvPr/>
        </p:nvPicPr>
        <p:blipFill>
          <a:blip r:embed="rId3">
            <a:alphaModFix/>
          </a:blip>
          <a:stretch>
            <a:fillRect/>
          </a:stretch>
        </p:blipFill>
        <p:spPr>
          <a:xfrm>
            <a:off x="6979729" y="1654600"/>
            <a:ext cx="161648" cy="126175"/>
          </a:xfrm>
          <a:prstGeom prst="rect">
            <a:avLst/>
          </a:prstGeom>
          <a:noFill/>
          <a:ln>
            <a:noFill/>
          </a:ln>
        </p:spPr>
      </p:pic>
      <p:pic>
        <p:nvPicPr>
          <p:cNvPr id="1244" name="Google Shape;1244;p57"/>
          <p:cNvPicPr preferRelativeResize="0"/>
          <p:nvPr/>
        </p:nvPicPr>
        <p:blipFill>
          <a:blip r:embed="rId3">
            <a:alphaModFix/>
          </a:blip>
          <a:stretch>
            <a:fillRect/>
          </a:stretch>
        </p:blipFill>
        <p:spPr>
          <a:xfrm>
            <a:off x="7212529" y="1654600"/>
            <a:ext cx="161648" cy="126175"/>
          </a:xfrm>
          <a:prstGeom prst="rect">
            <a:avLst/>
          </a:prstGeom>
          <a:noFill/>
          <a:ln>
            <a:noFill/>
          </a:ln>
        </p:spPr>
      </p:pic>
      <p:pic>
        <p:nvPicPr>
          <p:cNvPr id="1245" name="Google Shape;1245;p57"/>
          <p:cNvPicPr preferRelativeResize="0"/>
          <p:nvPr/>
        </p:nvPicPr>
        <p:blipFill>
          <a:blip r:embed="rId3">
            <a:alphaModFix/>
          </a:blip>
          <a:stretch>
            <a:fillRect/>
          </a:stretch>
        </p:blipFill>
        <p:spPr>
          <a:xfrm>
            <a:off x="6052454" y="1880225"/>
            <a:ext cx="161648" cy="126175"/>
          </a:xfrm>
          <a:prstGeom prst="rect">
            <a:avLst/>
          </a:prstGeom>
          <a:noFill/>
          <a:ln>
            <a:noFill/>
          </a:ln>
        </p:spPr>
      </p:pic>
      <p:pic>
        <p:nvPicPr>
          <p:cNvPr id="1246" name="Google Shape;1246;p57"/>
          <p:cNvPicPr preferRelativeResize="0"/>
          <p:nvPr/>
        </p:nvPicPr>
        <p:blipFill>
          <a:blip r:embed="rId3">
            <a:alphaModFix/>
          </a:blip>
          <a:stretch>
            <a:fillRect/>
          </a:stretch>
        </p:blipFill>
        <p:spPr>
          <a:xfrm>
            <a:off x="6285254" y="1880225"/>
            <a:ext cx="161648" cy="126175"/>
          </a:xfrm>
          <a:prstGeom prst="rect">
            <a:avLst/>
          </a:prstGeom>
          <a:noFill/>
          <a:ln>
            <a:noFill/>
          </a:ln>
        </p:spPr>
      </p:pic>
      <p:pic>
        <p:nvPicPr>
          <p:cNvPr id="1247" name="Google Shape;1247;p57"/>
          <p:cNvPicPr preferRelativeResize="0"/>
          <p:nvPr/>
        </p:nvPicPr>
        <p:blipFill>
          <a:blip r:embed="rId3">
            <a:alphaModFix/>
          </a:blip>
          <a:stretch>
            <a:fillRect/>
          </a:stretch>
        </p:blipFill>
        <p:spPr>
          <a:xfrm>
            <a:off x="6518054" y="1880225"/>
            <a:ext cx="161648" cy="126175"/>
          </a:xfrm>
          <a:prstGeom prst="rect">
            <a:avLst/>
          </a:prstGeom>
          <a:noFill/>
          <a:ln>
            <a:noFill/>
          </a:ln>
        </p:spPr>
      </p:pic>
      <p:pic>
        <p:nvPicPr>
          <p:cNvPr id="1248" name="Google Shape;1248;p57"/>
          <p:cNvPicPr preferRelativeResize="0"/>
          <p:nvPr/>
        </p:nvPicPr>
        <p:blipFill>
          <a:blip r:embed="rId3">
            <a:alphaModFix/>
          </a:blip>
          <a:stretch>
            <a:fillRect/>
          </a:stretch>
        </p:blipFill>
        <p:spPr>
          <a:xfrm>
            <a:off x="6750854" y="1880225"/>
            <a:ext cx="161648" cy="126175"/>
          </a:xfrm>
          <a:prstGeom prst="rect">
            <a:avLst/>
          </a:prstGeom>
          <a:noFill/>
          <a:ln>
            <a:noFill/>
          </a:ln>
        </p:spPr>
      </p:pic>
      <p:pic>
        <p:nvPicPr>
          <p:cNvPr id="1249" name="Google Shape;1249;p57"/>
          <p:cNvPicPr preferRelativeResize="0"/>
          <p:nvPr/>
        </p:nvPicPr>
        <p:blipFill>
          <a:blip r:embed="rId3">
            <a:alphaModFix/>
          </a:blip>
          <a:stretch>
            <a:fillRect/>
          </a:stretch>
        </p:blipFill>
        <p:spPr>
          <a:xfrm>
            <a:off x="6983654" y="1880225"/>
            <a:ext cx="161648" cy="126175"/>
          </a:xfrm>
          <a:prstGeom prst="rect">
            <a:avLst/>
          </a:prstGeom>
          <a:noFill/>
          <a:ln>
            <a:noFill/>
          </a:ln>
        </p:spPr>
      </p:pic>
      <p:pic>
        <p:nvPicPr>
          <p:cNvPr id="1250" name="Google Shape;1250;p57"/>
          <p:cNvPicPr preferRelativeResize="0"/>
          <p:nvPr/>
        </p:nvPicPr>
        <p:blipFill>
          <a:blip r:embed="rId3">
            <a:alphaModFix/>
          </a:blip>
          <a:stretch>
            <a:fillRect/>
          </a:stretch>
        </p:blipFill>
        <p:spPr>
          <a:xfrm>
            <a:off x="7216454" y="1880225"/>
            <a:ext cx="161648" cy="126175"/>
          </a:xfrm>
          <a:prstGeom prst="rect">
            <a:avLst/>
          </a:prstGeom>
          <a:noFill/>
          <a:ln>
            <a:noFill/>
          </a:ln>
        </p:spPr>
      </p:pic>
      <p:pic>
        <p:nvPicPr>
          <p:cNvPr id="1251" name="Google Shape;1251;p57"/>
          <p:cNvPicPr preferRelativeResize="0"/>
          <p:nvPr/>
        </p:nvPicPr>
        <p:blipFill>
          <a:blip r:embed="rId3">
            <a:alphaModFix/>
          </a:blip>
          <a:stretch>
            <a:fillRect/>
          </a:stretch>
        </p:blipFill>
        <p:spPr>
          <a:xfrm>
            <a:off x="6052454" y="2105850"/>
            <a:ext cx="161648" cy="126175"/>
          </a:xfrm>
          <a:prstGeom prst="rect">
            <a:avLst/>
          </a:prstGeom>
          <a:noFill/>
          <a:ln>
            <a:noFill/>
          </a:ln>
        </p:spPr>
      </p:pic>
      <p:pic>
        <p:nvPicPr>
          <p:cNvPr id="1252" name="Google Shape;1252;p57"/>
          <p:cNvPicPr preferRelativeResize="0"/>
          <p:nvPr/>
        </p:nvPicPr>
        <p:blipFill>
          <a:blip r:embed="rId3">
            <a:alphaModFix/>
          </a:blip>
          <a:stretch>
            <a:fillRect/>
          </a:stretch>
        </p:blipFill>
        <p:spPr>
          <a:xfrm>
            <a:off x="6285254" y="2105850"/>
            <a:ext cx="161648" cy="126175"/>
          </a:xfrm>
          <a:prstGeom prst="rect">
            <a:avLst/>
          </a:prstGeom>
          <a:noFill/>
          <a:ln>
            <a:noFill/>
          </a:ln>
        </p:spPr>
      </p:pic>
      <p:pic>
        <p:nvPicPr>
          <p:cNvPr id="1253" name="Google Shape;1253;p57"/>
          <p:cNvPicPr preferRelativeResize="0"/>
          <p:nvPr/>
        </p:nvPicPr>
        <p:blipFill>
          <a:blip r:embed="rId3">
            <a:alphaModFix/>
          </a:blip>
          <a:stretch>
            <a:fillRect/>
          </a:stretch>
        </p:blipFill>
        <p:spPr>
          <a:xfrm>
            <a:off x="6518054" y="2105850"/>
            <a:ext cx="161648" cy="126175"/>
          </a:xfrm>
          <a:prstGeom prst="rect">
            <a:avLst/>
          </a:prstGeom>
          <a:noFill/>
          <a:ln>
            <a:noFill/>
          </a:ln>
        </p:spPr>
      </p:pic>
      <p:pic>
        <p:nvPicPr>
          <p:cNvPr id="1254" name="Google Shape;1254;p57"/>
          <p:cNvPicPr preferRelativeResize="0"/>
          <p:nvPr/>
        </p:nvPicPr>
        <p:blipFill>
          <a:blip r:embed="rId3">
            <a:alphaModFix/>
          </a:blip>
          <a:stretch>
            <a:fillRect/>
          </a:stretch>
        </p:blipFill>
        <p:spPr>
          <a:xfrm>
            <a:off x="6164929" y="2968262"/>
            <a:ext cx="161648" cy="126175"/>
          </a:xfrm>
          <a:prstGeom prst="rect">
            <a:avLst/>
          </a:prstGeom>
          <a:noFill/>
          <a:ln>
            <a:noFill/>
          </a:ln>
        </p:spPr>
      </p:pic>
      <p:pic>
        <p:nvPicPr>
          <p:cNvPr id="1255" name="Google Shape;1255;p57"/>
          <p:cNvPicPr preferRelativeResize="0"/>
          <p:nvPr/>
        </p:nvPicPr>
        <p:blipFill>
          <a:blip r:embed="rId3">
            <a:alphaModFix/>
          </a:blip>
          <a:stretch>
            <a:fillRect/>
          </a:stretch>
        </p:blipFill>
        <p:spPr>
          <a:xfrm>
            <a:off x="6397729" y="2968262"/>
            <a:ext cx="161648" cy="126175"/>
          </a:xfrm>
          <a:prstGeom prst="rect">
            <a:avLst/>
          </a:prstGeom>
          <a:noFill/>
          <a:ln>
            <a:noFill/>
          </a:ln>
        </p:spPr>
      </p:pic>
      <p:pic>
        <p:nvPicPr>
          <p:cNvPr id="1256" name="Google Shape;1256;p57"/>
          <p:cNvPicPr preferRelativeResize="0"/>
          <p:nvPr/>
        </p:nvPicPr>
        <p:blipFill>
          <a:blip r:embed="rId3">
            <a:alphaModFix/>
          </a:blip>
          <a:stretch>
            <a:fillRect/>
          </a:stretch>
        </p:blipFill>
        <p:spPr>
          <a:xfrm>
            <a:off x="6630529" y="2968262"/>
            <a:ext cx="161648" cy="126175"/>
          </a:xfrm>
          <a:prstGeom prst="rect">
            <a:avLst/>
          </a:prstGeom>
          <a:noFill/>
          <a:ln>
            <a:noFill/>
          </a:ln>
        </p:spPr>
      </p:pic>
      <p:pic>
        <p:nvPicPr>
          <p:cNvPr id="1257" name="Google Shape;1257;p57"/>
          <p:cNvPicPr preferRelativeResize="0"/>
          <p:nvPr/>
        </p:nvPicPr>
        <p:blipFill>
          <a:blip r:embed="rId3">
            <a:alphaModFix/>
          </a:blip>
          <a:stretch>
            <a:fillRect/>
          </a:stretch>
        </p:blipFill>
        <p:spPr>
          <a:xfrm>
            <a:off x="6863329" y="2968262"/>
            <a:ext cx="161648" cy="126175"/>
          </a:xfrm>
          <a:prstGeom prst="rect">
            <a:avLst/>
          </a:prstGeom>
          <a:noFill/>
          <a:ln>
            <a:noFill/>
          </a:ln>
        </p:spPr>
      </p:pic>
      <p:pic>
        <p:nvPicPr>
          <p:cNvPr id="1258" name="Google Shape;1258;p57"/>
          <p:cNvPicPr preferRelativeResize="0"/>
          <p:nvPr/>
        </p:nvPicPr>
        <p:blipFill>
          <a:blip r:embed="rId3">
            <a:alphaModFix/>
          </a:blip>
          <a:stretch>
            <a:fillRect/>
          </a:stretch>
        </p:blipFill>
        <p:spPr>
          <a:xfrm>
            <a:off x="7096129" y="2968262"/>
            <a:ext cx="161648" cy="126175"/>
          </a:xfrm>
          <a:prstGeom prst="rect">
            <a:avLst/>
          </a:prstGeom>
          <a:noFill/>
          <a:ln>
            <a:noFill/>
          </a:ln>
        </p:spPr>
      </p:pic>
      <p:sp>
        <p:nvSpPr>
          <p:cNvPr id="1259" name="Google Shape;1259;p57"/>
          <p:cNvSpPr txBox="1"/>
          <p:nvPr/>
        </p:nvSpPr>
        <p:spPr>
          <a:xfrm>
            <a:off x="3812875" y="4014925"/>
            <a:ext cx="7800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Mailbox</a:t>
            </a:r>
            <a:endParaRPr sz="1000"/>
          </a:p>
        </p:txBody>
      </p:sp>
      <p:sp>
        <p:nvSpPr>
          <p:cNvPr id="1260" name="Google Shape;1260;p57"/>
          <p:cNvSpPr txBox="1"/>
          <p:nvPr/>
        </p:nvSpPr>
        <p:spPr>
          <a:xfrm>
            <a:off x="1222700" y="3485425"/>
            <a:ext cx="1461600" cy="4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Messages flowing</a:t>
            </a:r>
            <a:endParaRPr sz="1200"/>
          </a:p>
        </p:txBody>
      </p:sp>
      <p:pic>
        <p:nvPicPr>
          <p:cNvPr id="1261" name="Google Shape;1261;p57"/>
          <p:cNvPicPr preferRelativeResize="0"/>
          <p:nvPr/>
        </p:nvPicPr>
        <p:blipFill>
          <a:blip r:embed="rId3">
            <a:alphaModFix/>
          </a:blip>
          <a:stretch>
            <a:fillRect/>
          </a:stretch>
        </p:blipFill>
        <p:spPr>
          <a:xfrm>
            <a:off x="3140429" y="2092712"/>
            <a:ext cx="161648" cy="126175"/>
          </a:xfrm>
          <a:prstGeom prst="rect">
            <a:avLst/>
          </a:prstGeom>
          <a:noFill/>
          <a:ln>
            <a:noFill/>
          </a:ln>
        </p:spPr>
      </p:pic>
      <p:cxnSp>
        <p:nvCxnSpPr>
          <p:cNvPr id="1262" name="Google Shape;1262;p57"/>
          <p:cNvCxnSpPr/>
          <p:nvPr/>
        </p:nvCxnSpPr>
        <p:spPr>
          <a:xfrm flipH="1" rot="10800000">
            <a:off x="2564775" y="2375125"/>
            <a:ext cx="625200" cy="1293000"/>
          </a:xfrm>
          <a:prstGeom prst="straightConnector1">
            <a:avLst/>
          </a:prstGeom>
          <a:noFill/>
          <a:ln cap="flat" cmpd="sng" w="9525">
            <a:solidFill>
              <a:schemeClr val="dk2"/>
            </a:solidFill>
            <a:prstDash val="dash"/>
            <a:round/>
            <a:headEnd len="med" w="med" type="none"/>
            <a:tailEnd len="med" w="med" type="triangle"/>
          </a:ln>
        </p:spPr>
      </p:cxn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7" name="Shape 1267"/>
        <p:cNvGrpSpPr/>
        <p:nvPr/>
      </p:nvGrpSpPr>
      <p:grpSpPr>
        <a:xfrm>
          <a:off x="0" y="0"/>
          <a:ext cx="0" cy="0"/>
          <a:chOff x="0" y="0"/>
          <a:chExt cx="0" cy="0"/>
        </a:xfrm>
      </p:grpSpPr>
      <p:sp>
        <p:nvSpPr>
          <p:cNvPr id="1268" name="Google Shape;1268;p58"/>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Transactional </a:t>
            </a:r>
            <a:r>
              <a:rPr lang="en-US">
                <a:latin typeface="Courier New"/>
                <a:ea typeface="Courier New"/>
                <a:cs typeface="Courier New"/>
                <a:sym typeface="Courier New"/>
              </a:rPr>
              <a:t>GraphStage</a:t>
            </a:r>
            <a:r>
              <a:rPr lang="en-US">
                <a:latin typeface="Arial"/>
                <a:ea typeface="Arial"/>
                <a:cs typeface="Arial"/>
                <a:sym typeface="Arial"/>
              </a:rPr>
              <a:t> (3/7)</a:t>
            </a:r>
            <a:endParaRPr>
              <a:latin typeface="Arial"/>
              <a:ea typeface="Arial"/>
              <a:cs typeface="Arial"/>
              <a:sym typeface="Arial"/>
            </a:endParaRPr>
          </a:p>
        </p:txBody>
      </p:sp>
      <p:sp>
        <p:nvSpPr>
          <p:cNvPr id="1269" name="Google Shape;1269;p58"/>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270" name="Google Shape;1270;p58"/>
          <p:cNvSpPr/>
          <p:nvPr/>
        </p:nvSpPr>
        <p:spPr>
          <a:xfrm>
            <a:off x="3812875" y="940800"/>
            <a:ext cx="3937500" cy="29595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Transactional </a:t>
            </a:r>
            <a:r>
              <a:rPr lang="en-US" sz="1200">
                <a:latin typeface="Courier New"/>
                <a:ea typeface="Courier New"/>
                <a:cs typeface="Courier New"/>
                <a:sym typeface="Courier New"/>
              </a:rPr>
              <a:t>GraphStage</a:t>
            </a:r>
            <a:endParaRPr sz="1200">
              <a:latin typeface="Courier New"/>
              <a:ea typeface="Courier New"/>
              <a:cs typeface="Courier New"/>
              <a:sym typeface="Courier New"/>
            </a:endParaRPr>
          </a:p>
        </p:txBody>
      </p:sp>
      <p:sp>
        <p:nvSpPr>
          <p:cNvPr id="1271" name="Google Shape;1271;p58"/>
          <p:cNvSpPr/>
          <p:nvPr/>
        </p:nvSpPr>
        <p:spPr>
          <a:xfrm>
            <a:off x="3810850" y="4056300"/>
            <a:ext cx="39375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58"/>
          <p:cNvSpPr/>
          <p:nvPr/>
        </p:nvSpPr>
        <p:spPr>
          <a:xfrm>
            <a:off x="3700075"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58"/>
          <p:cNvSpPr/>
          <p:nvPr/>
        </p:nvSpPr>
        <p:spPr>
          <a:xfrm>
            <a:off x="5879025" y="1323350"/>
            <a:ext cx="1672500" cy="24426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t>
            </a:r>
            <a:endParaRPr sz="1200"/>
          </a:p>
        </p:txBody>
      </p:sp>
      <p:sp>
        <p:nvSpPr>
          <p:cNvPr id="1274" name="Google Shape;1274;p58"/>
          <p:cNvSpPr/>
          <p:nvPr/>
        </p:nvSpPr>
        <p:spPr>
          <a:xfrm>
            <a:off x="7748350"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58"/>
          <p:cNvSpPr/>
          <p:nvPr/>
        </p:nvSpPr>
        <p:spPr>
          <a:xfrm>
            <a:off x="1530125" y="1832758"/>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Flow</a:t>
            </a:r>
            <a:endParaRPr sz="1200"/>
          </a:p>
        </p:txBody>
      </p:sp>
      <p:sp>
        <p:nvSpPr>
          <p:cNvPr id="1276" name="Google Shape;1276;p58"/>
          <p:cNvSpPr/>
          <p:nvPr/>
        </p:nvSpPr>
        <p:spPr>
          <a:xfrm>
            <a:off x="2742425" y="20977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7" name="Google Shape;1277;p58"/>
          <p:cNvCxnSpPr>
            <a:stCxn id="1276" idx="3"/>
            <a:endCxn id="1272" idx="1"/>
          </p:cNvCxnSpPr>
          <p:nvPr/>
        </p:nvCxnSpPr>
        <p:spPr>
          <a:xfrm flipH="1" rot="10800000">
            <a:off x="2855225" y="2267733"/>
            <a:ext cx="844800" cy="1800"/>
          </a:xfrm>
          <a:prstGeom prst="straightConnector1">
            <a:avLst/>
          </a:prstGeom>
          <a:noFill/>
          <a:ln cap="flat" cmpd="sng" w="19050">
            <a:solidFill>
              <a:schemeClr val="dk2"/>
            </a:solidFill>
            <a:prstDash val="solid"/>
            <a:round/>
            <a:headEnd len="med" w="med" type="none"/>
            <a:tailEnd len="med" w="med" type="triangle"/>
          </a:ln>
        </p:spPr>
      </p:cxnSp>
      <p:sp>
        <p:nvSpPr>
          <p:cNvPr id="1278" name="Google Shape;1278;p58"/>
          <p:cNvSpPr/>
          <p:nvPr/>
        </p:nvSpPr>
        <p:spPr>
          <a:xfrm>
            <a:off x="1417325" y="20960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79" name="Google Shape;1279;p58"/>
          <p:cNvCxnSpPr>
            <a:stCxn id="1278" idx="1"/>
          </p:cNvCxnSpPr>
          <p:nvPr/>
        </p:nvCxnSpPr>
        <p:spPr>
          <a:xfrm rot="10800000">
            <a:off x="1093625" y="2267833"/>
            <a:ext cx="323700" cy="0"/>
          </a:xfrm>
          <a:prstGeom prst="straightConnector1">
            <a:avLst/>
          </a:prstGeom>
          <a:noFill/>
          <a:ln cap="flat" cmpd="sng" w="9525">
            <a:solidFill>
              <a:schemeClr val="dk2"/>
            </a:solidFill>
            <a:prstDash val="dash"/>
            <a:round/>
            <a:headEnd len="med" w="med" type="none"/>
            <a:tailEnd len="med" w="med" type="none"/>
          </a:ln>
        </p:spPr>
      </p:cxnSp>
      <p:sp>
        <p:nvSpPr>
          <p:cNvPr id="1280" name="Google Shape;1280;p58"/>
          <p:cNvSpPr/>
          <p:nvPr/>
        </p:nvSpPr>
        <p:spPr>
          <a:xfrm>
            <a:off x="4009700" y="2197713"/>
            <a:ext cx="1672500" cy="688500"/>
          </a:xfrm>
          <a:prstGeom prst="rect">
            <a:avLst/>
          </a:prstGeom>
          <a:solidFill>
            <a:srgbClr val="D9EAD3"/>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Back Pressure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Resume Demand</a:t>
            </a:r>
            <a:endParaRPr i="1" sz="1000"/>
          </a:p>
          <a:p>
            <a:pPr indent="0" lvl="0" marL="0" rtl="0" algn="ctr">
              <a:spcBef>
                <a:spcPts val="0"/>
              </a:spcBef>
              <a:spcAft>
                <a:spcPts val="0"/>
              </a:spcAft>
              <a:buNone/>
            </a:pPr>
            <a:r>
              <a:t/>
            </a:r>
            <a:endParaRPr sz="1200"/>
          </a:p>
        </p:txBody>
      </p:sp>
      <p:sp>
        <p:nvSpPr>
          <p:cNvPr id="1281" name="Google Shape;1281;p58"/>
          <p:cNvSpPr/>
          <p:nvPr/>
        </p:nvSpPr>
        <p:spPr>
          <a:xfrm>
            <a:off x="6057025" y="2670000"/>
            <a:ext cx="1319400" cy="9069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Waiting for ACK</a:t>
            </a:r>
            <a:endParaRPr sz="1000"/>
          </a:p>
        </p:txBody>
      </p:sp>
      <p:sp>
        <p:nvSpPr>
          <p:cNvPr id="1282" name="Google Shape;1282;p58"/>
          <p:cNvSpPr/>
          <p:nvPr/>
        </p:nvSpPr>
        <p:spPr>
          <a:xfrm>
            <a:off x="4009700" y="1317888"/>
            <a:ext cx="1672500" cy="688500"/>
          </a:xfrm>
          <a:prstGeom prst="rect">
            <a:avLst/>
          </a:prstGeom>
          <a:solidFill>
            <a:srgbClr val="D9EAD3"/>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Transaction is Open</a:t>
            </a:r>
            <a:endParaRPr i="1" sz="1000"/>
          </a:p>
          <a:p>
            <a:pPr indent="0" lvl="0" marL="0" rtl="0" algn="ctr">
              <a:spcBef>
                <a:spcPts val="0"/>
              </a:spcBef>
              <a:spcAft>
                <a:spcPts val="0"/>
              </a:spcAft>
              <a:buNone/>
            </a:pPr>
            <a:r>
              <a:t/>
            </a:r>
            <a:endParaRPr sz="1200"/>
          </a:p>
        </p:txBody>
      </p:sp>
      <p:pic>
        <p:nvPicPr>
          <p:cNvPr id="1283" name="Google Shape;1283;p58"/>
          <p:cNvPicPr preferRelativeResize="0"/>
          <p:nvPr/>
        </p:nvPicPr>
        <p:blipFill>
          <a:blip r:embed="rId3">
            <a:alphaModFix/>
          </a:blip>
          <a:stretch>
            <a:fillRect/>
          </a:stretch>
        </p:blipFill>
        <p:spPr>
          <a:xfrm>
            <a:off x="6048529" y="1654600"/>
            <a:ext cx="161648" cy="126175"/>
          </a:xfrm>
          <a:prstGeom prst="rect">
            <a:avLst/>
          </a:prstGeom>
          <a:noFill/>
          <a:ln>
            <a:noFill/>
          </a:ln>
        </p:spPr>
      </p:pic>
      <p:pic>
        <p:nvPicPr>
          <p:cNvPr id="1284" name="Google Shape;1284;p58"/>
          <p:cNvPicPr preferRelativeResize="0"/>
          <p:nvPr/>
        </p:nvPicPr>
        <p:blipFill>
          <a:blip r:embed="rId3">
            <a:alphaModFix/>
          </a:blip>
          <a:stretch>
            <a:fillRect/>
          </a:stretch>
        </p:blipFill>
        <p:spPr>
          <a:xfrm>
            <a:off x="6281329" y="1654600"/>
            <a:ext cx="161648" cy="126175"/>
          </a:xfrm>
          <a:prstGeom prst="rect">
            <a:avLst/>
          </a:prstGeom>
          <a:noFill/>
          <a:ln>
            <a:noFill/>
          </a:ln>
        </p:spPr>
      </p:pic>
      <p:pic>
        <p:nvPicPr>
          <p:cNvPr id="1285" name="Google Shape;1285;p58"/>
          <p:cNvPicPr preferRelativeResize="0"/>
          <p:nvPr/>
        </p:nvPicPr>
        <p:blipFill>
          <a:blip r:embed="rId3">
            <a:alphaModFix/>
          </a:blip>
          <a:stretch>
            <a:fillRect/>
          </a:stretch>
        </p:blipFill>
        <p:spPr>
          <a:xfrm>
            <a:off x="6514129" y="1654600"/>
            <a:ext cx="161648" cy="126175"/>
          </a:xfrm>
          <a:prstGeom prst="rect">
            <a:avLst/>
          </a:prstGeom>
          <a:noFill/>
          <a:ln>
            <a:noFill/>
          </a:ln>
        </p:spPr>
      </p:pic>
      <p:pic>
        <p:nvPicPr>
          <p:cNvPr id="1286" name="Google Shape;1286;p58"/>
          <p:cNvPicPr preferRelativeResize="0"/>
          <p:nvPr/>
        </p:nvPicPr>
        <p:blipFill>
          <a:blip r:embed="rId3">
            <a:alphaModFix/>
          </a:blip>
          <a:stretch>
            <a:fillRect/>
          </a:stretch>
        </p:blipFill>
        <p:spPr>
          <a:xfrm>
            <a:off x="6746929" y="1654600"/>
            <a:ext cx="161648" cy="126175"/>
          </a:xfrm>
          <a:prstGeom prst="rect">
            <a:avLst/>
          </a:prstGeom>
          <a:noFill/>
          <a:ln>
            <a:noFill/>
          </a:ln>
        </p:spPr>
      </p:pic>
      <p:pic>
        <p:nvPicPr>
          <p:cNvPr id="1287" name="Google Shape;1287;p58"/>
          <p:cNvPicPr preferRelativeResize="0"/>
          <p:nvPr/>
        </p:nvPicPr>
        <p:blipFill>
          <a:blip r:embed="rId3">
            <a:alphaModFix/>
          </a:blip>
          <a:stretch>
            <a:fillRect/>
          </a:stretch>
        </p:blipFill>
        <p:spPr>
          <a:xfrm>
            <a:off x="6979729" y="1654600"/>
            <a:ext cx="161648" cy="126175"/>
          </a:xfrm>
          <a:prstGeom prst="rect">
            <a:avLst/>
          </a:prstGeom>
          <a:noFill/>
          <a:ln>
            <a:noFill/>
          </a:ln>
        </p:spPr>
      </p:pic>
      <p:pic>
        <p:nvPicPr>
          <p:cNvPr id="1288" name="Google Shape;1288;p58"/>
          <p:cNvPicPr preferRelativeResize="0"/>
          <p:nvPr/>
        </p:nvPicPr>
        <p:blipFill>
          <a:blip r:embed="rId3">
            <a:alphaModFix/>
          </a:blip>
          <a:stretch>
            <a:fillRect/>
          </a:stretch>
        </p:blipFill>
        <p:spPr>
          <a:xfrm>
            <a:off x="7212529" y="1654600"/>
            <a:ext cx="161648" cy="126175"/>
          </a:xfrm>
          <a:prstGeom prst="rect">
            <a:avLst/>
          </a:prstGeom>
          <a:noFill/>
          <a:ln>
            <a:noFill/>
          </a:ln>
        </p:spPr>
      </p:pic>
      <p:pic>
        <p:nvPicPr>
          <p:cNvPr id="1289" name="Google Shape;1289;p58"/>
          <p:cNvPicPr preferRelativeResize="0"/>
          <p:nvPr/>
        </p:nvPicPr>
        <p:blipFill>
          <a:blip r:embed="rId3">
            <a:alphaModFix/>
          </a:blip>
          <a:stretch>
            <a:fillRect/>
          </a:stretch>
        </p:blipFill>
        <p:spPr>
          <a:xfrm>
            <a:off x="6052454" y="1880225"/>
            <a:ext cx="161648" cy="126175"/>
          </a:xfrm>
          <a:prstGeom prst="rect">
            <a:avLst/>
          </a:prstGeom>
          <a:noFill/>
          <a:ln>
            <a:noFill/>
          </a:ln>
        </p:spPr>
      </p:pic>
      <p:pic>
        <p:nvPicPr>
          <p:cNvPr id="1290" name="Google Shape;1290;p58"/>
          <p:cNvPicPr preferRelativeResize="0"/>
          <p:nvPr/>
        </p:nvPicPr>
        <p:blipFill>
          <a:blip r:embed="rId3">
            <a:alphaModFix/>
          </a:blip>
          <a:stretch>
            <a:fillRect/>
          </a:stretch>
        </p:blipFill>
        <p:spPr>
          <a:xfrm>
            <a:off x="6285254" y="1880225"/>
            <a:ext cx="161648" cy="126175"/>
          </a:xfrm>
          <a:prstGeom prst="rect">
            <a:avLst/>
          </a:prstGeom>
          <a:noFill/>
          <a:ln>
            <a:noFill/>
          </a:ln>
        </p:spPr>
      </p:pic>
      <p:pic>
        <p:nvPicPr>
          <p:cNvPr id="1291" name="Google Shape;1291;p58"/>
          <p:cNvPicPr preferRelativeResize="0"/>
          <p:nvPr/>
        </p:nvPicPr>
        <p:blipFill>
          <a:blip r:embed="rId3">
            <a:alphaModFix/>
          </a:blip>
          <a:stretch>
            <a:fillRect/>
          </a:stretch>
        </p:blipFill>
        <p:spPr>
          <a:xfrm>
            <a:off x="6518054" y="1880225"/>
            <a:ext cx="161648" cy="126175"/>
          </a:xfrm>
          <a:prstGeom prst="rect">
            <a:avLst/>
          </a:prstGeom>
          <a:noFill/>
          <a:ln>
            <a:noFill/>
          </a:ln>
        </p:spPr>
      </p:pic>
      <p:pic>
        <p:nvPicPr>
          <p:cNvPr id="1292" name="Google Shape;1292;p58"/>
          <p:cNvPicPr preferRelativeResize="0"/>
          <p:nvPr/>
        </p:nvPicPr>
        <p:blipFill>
          <a:blip r:embed="rId3">
            <a:alphaModFix/>
          </a:blip>
          <a:stretch>
            <a:fillRect/>
          </a:stretch>
        </p:blipFill>
        <p:spPr>
          <a:xfrm>
            <a:off x="6750854" y="1880225"/>
            <a:ext cx="161648" cy="126175"/>
          </a:xfrm>
          <a:prstGeom prst="rect">
            <a:avLst/>
          </a:prstGeom>
          <a:noFill/>
          <a:ln>
            <a:noFill/>
          </a:ln>
        </p:spPr>
      </p:pic>
      <p:pic>
        <p:nvPicPr>
          <p:cNvPr id="1293" name="Google Shape;1293;p58"/>
          <p:cNvPicPr preferRelativeResize="0"/>
          <p:nvPr/>
        </p:nvPicPr>
        <p:blipFill>
          <a:blip r:embed="rId3">
            <a:alphaModFix/>
          </a:blip>
          <a:stretch>
            <a:fillRect/>
          </a:stretch>
        </p:blipFill>
        <p:spPr>
          <a:xfrm>
            <a:off x="6983654" y="1880225"/>
            <a:ext cx="161648" cy="126175"/>
          </a:xfrm>
          <a:prstGeom prst="rect">
            <a:avLst/>
          </a:prstGeom>
          <a:noFill/>
          <a:ln>
            <a:noFill/>
          </a:ln>
        </p:spPr>
      </p:pic>
      <p:pic>
        <p:nvPicPr>
          <p:cNvPr id="1294" name="Google Shape;1294;p58"/>
          <p:cNvPicPr preferRelativeResize="0"/>
          <p:nvPr/>
        </p:nvPicPr>
        <p:blipFill>
          <a:blip r:embed="rId3">
            <a:alphaModFix/>
          </a:blip>
          <a:stretch>
            <a:fillRect/>
          </a:stretch>
        </p:blipFill>
        <p:spPr>
          <a:xfrm>
            <a:off x="7216454" y="1880225"/>
            <a:ext cx="161648" cy="126175"/>
          </a:xfrm>
          <a:prstGeom prst="rect">
            <a:avLst/>
          </a:prstGeom>
          <a:noFill/>
          <a:ln>
            <a:noFill/>
          </a:ln>
        </p:spPr>
      </p:pic>
      <p:pic>
        <p:nvPicPr>
          <p:cNvPr id="1295" name="Google Shape;1295;p58"/>
          <p:cNvPicPr preferRelativeResize="0"/>
          <p:nvPr/>
        </p:nvPicPr>
        <p:blipFill>
          <a:blip r:embed="rId3">
            <a:alphaModFix/>
          </a:blip>
          <a:stretch>
            <a:fillRect/>
          </a:stretch>
        </p:blipFill>
        <p:spPr>
          <a:xfrm>
            <a:off x="6052454" y="2105850"/>
            <a:ext cx="161648" cy="126175"/>
          </a:xfrm>
          <a:prstGeom prst="rect">
            <a:avLst/>
          </a:prstGeom>
          <a:noFill/>
          <a:ln>
            <a:noFill/>
          </a:ln>
        </p:spPr>
      </p:pic>
      <p:pic>
        <p:nvPicPr>
          <p:cNvPr id="1296" name="Google Shape;1296;p58"/>
          <p:cNvPicPr preferRelativeResize="0"/>
          <p:nvPr/>
        </p:nvPicPr>
        <p:blipFill>
          <a:blip r:embed="rId3">
            <a:alphaModFix/>
          </a:blip>
          <a:stretch>
            <a:fillRect/>
          </a:stretch>
        </p:blipFill>
        <p:spPr>
          <a:xfrm>
            <a:off x="6285254" y="2105850"/>
            <a:ext cx="161648" cy="126175"/>
          </a:xfrm>
          <a:prstGeom prst="rect">
            <a:avLst/>
          </a:prstGeom>
          <a:noFill/>
          <a:ln>
            <a:noFill/>
          </a:ln>
        </p:spPr>
      </p:pic>
      <p:pic>
        <p:nvPicPr>
          <p:cNvPr id="1297" name="Google Shape;1297;p58"/>
          <p:cNvPicPr preferRelativeResize="0"/>
          <p:nvPr/>
        </p:nvPicPr>
        <p:blipFill>
          <a:blip r:embed="rId3">
            <a:alphaModFix/>
          </a:blip>
          <a:stretch>
            <a:fillRect/>
          </a:stretch>
        </p:blipFill>
        <p:spPr>
          <a:xfrm>
            <a:off x="6518054" y="2105850"/>
            <a:ext cx="161648" cy="126175"/>
          </a:xfrm>
          <a:prstGeom prst="rect">
            <a:avLst/>
          </a:prstGeom>
          <a:noFill/>
          <a:ln>
            <a:noFill/>
          </a:ln>
        </p:spPr>
      </p:pic>
      <p:pic>
        <p:nvPicPr>
          <p:cNvPr id="1298" name="Google Shape;1298;p58"/>
          <p:cNvPicPr preferRelativeResize="0"/>
          <p:nvPr/>
        </p:nvPicPr>
        <p:blipFill>
          <a:blip r:embed="rId3">
            <a:alphaModFix/>
          </a:blip>
          <a:stretch>
            <a:fillRect/>
          </a:stretch>
        </p:blipFill>
        <p:spPr>
          <a:xfrm>
            <a:off x="6164929" y="2968262"/>
            <a:ext cx="161648" cy="126175"/>
          </a:xfrm>
          <a:prstGeom prst="rect">
            <a:avLst/>
          </a:prstGeom>
          <a:noFill/>
          <a:ln>
            <a:noFill/>
          </a:ln>
        </p:spPr>
      </p:pic>
      <p:pic>
        <p:nvPicPr>
          <p:cNvPr id="1299" name="Google Shape;1299;p58"/>
          <p:cNvPicPr preferRelativeResize="0"/>
          <p:nvPr/>
        </p:nvPicPr>
        <p:blipFill>
          <a:blip r:embed="rId3">
            <a:alphaModFix/>
          </a:blip>
          <a:stretch>
            <a:fillRect/>
          </a:stretch>
        </p:blipFill>
        <p:spPr>
          <a:xfrm>
            <a:off x="6397729" y="2968262"/>
            <a:ext cx="161648" cy="126175"/>
          </a:xfrm>
          <a:prstGeom prst="rect">
            <a:avLst/>
          </a:prstGeom>
          <a:noFill/>
          <a:ln>
            <a:noFill/>
          </a:ln>
        </p:spPr>
      </p:pic>
      <p:pic>
        <p:nvPicPr>
          <p:cNvPr id="1300" name="Google Shape;1300;p58"/>
          <p:cNvPicPr preferRelativeResize="0"/>
          <p:nvPr/>
        </p:nvPicPr>
        <p:blipFill>
          <a:blip r:embed="rId3">
            <a:alphaModFix/>
          </a:blip>
          <a:stretch>
            <a:fillRect/>
          </a:stretch>
        </p:blipFill>
        <p:spPr>
          <a:xfrm>
            <a:off x="6630529" y="2968262"/>
            <a:ext cx="161648" cy="126175"/>
          </a:xfrm>
          <a:prstGeom prst="rect">
            <a:avLst/>
          </a:prstGeom>
          <a:noFill/>
          <a:ln>
            <a:noFill/>
          </a:ln>
        </p:spPr>
      </p:pic>
      <p:pic>
        <p:nvPicPr>
          <p:cNvPr id="1301" name="Google Shape;1301;p58"/>
          <p:cNvPicPr preferRelativeResize="0"/>
          <p:nvPr/>
        </p:nvPicPr>
        <p:blipFill>
          <a:blip r:embed="rId3">
            <a:alphaModFix/>
          </a:blip>
          <a:stretch>
            <a:fillRect/>
          </a:stretch>
        </p:blipFill>
        <p:spPr>
          <a:xfrm>
            <a:off x="6863329" y="2968262"/>
            <a:ext cx="161648" cy="126175"/>
          </a:xfrm>
          <a:prstGeom prst="rect">
            <a:avLst/>
          </a:prstGeom>
          <a:noFill/>
          <a:ln>
            <a:noFill/>
          </a:ln>
        </p:spPr>
      </p:pic>
      <p:pic>
        <p:nvPicPr>
          <p:cNvPr id="1302" name="Google Shape;1302;p58"/>
          <p:cNvPicPr preferRelativeResize="0"/>
          <p:nvPr/>
        </p:nvPicPr>
        <p:blipFill>
          <a:blip r:embed="rId3">
            <a:alphaModFix/>
          </a:blip>
          <a:stretch>
            <a:fillRect/>
          </a:stretch>
        </p:blipFill>
        <p:spPr>
          <a:xfrm>
            <a:off x="7096129" y="2968262"/>
            <a:ext cx="161648" cy="126175"/>
          </a:xfrm>
          <a:prstGeom prst="rect">
            <a:avLst/>
          </a:prstGeom>
          <a:noFill/>
          <a:ln>
            <a:noFill/>
          </a:ln>
        </p:spPr>
      </p:pic>
      <p:sp>
        <p:nvSpPr>
          <p:cNvPr id="1303" name="Google Shape;1303;p58"/>
          <p:cNvSpPr/>
          <p:nvPr/>
        </p:nvSpPr>
        <p:spPr>
          <a:xfrm>
            <a:off x="4009700" y="3077550"/>
            <a:ext cx="1672500" cy="688500"/>
          </a:xfrm>
          <a:prstGeom prst="rect">
            <a:avLst/>
          </a:prstGeom>
          <a:solidFill>
            <a:srgbClr val="F4CCCC"/>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Commit Loop</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Commit Interval Elapses</a:t>
            </a:r>
            <a:endParaRPr i="1" sz="1000"/>
          </a:p>
          <a:p>
            <a:pPr indent="0" lvl="0" marL="0" rtl="0" algn="ctr">
              <a:spcBef>
                <a:spcPts val="0"/>
              </a:spcBef>
              <a:spcAft>
                <a:spcPts val="0"/>
              </a:spcAft>
              <a:buNone/>
            </a:pPr>
            <a:r>
              <a:t/>
            </a:r>
            <a:endParaRPr sz="1200"/>
          </a:p>
        </p:txBody>
      </p:sp>
      <p:pic>
        <p:nvPicPr>
          <p:cNvPr id="1304" name="Google Shape;1304;p58"/>
          <p:cNvPicPr preferRelativeResize="0"/>
          <p:nvPr/>
        </p:nvPicPr>
        <p:blipFill>
          <a:blip r:embed="rId3">
            <a:alphaModFix/>
          </a:blip>
          <a:stretch>
            <a:fillRect/>
          </a:stretch>
        </p:blipFill>
        <p:spPr>
          <a:xfrm>
            <a:off x="3140429" y="2092712"/>
            <a:ext cx="161648" cy="126175"/>
          </a:xfrm>
          <a:prstGeom prst="rect">
            <a:avLst/>
          </a:prstGeom>
          <a:noFill/>
          <a:ln>
            <a:noFill/>
          </a:ln>
        </p:spPr>
      </p:pic>
      <p:sp>
        <p:nvSpPr>
          <p:cNvPr id="1305" name="Google Shape;1305;p58"/>
          <p:cNvSpPr txBox="1"/>
          <p:nvPr/>
        </p:nvSpPr>
        <p:spPr>
          <a:xfrm>
            <a:off x="1222700" y="3485425"/>
            <a:ext cx="1461600" cy="4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Messages flowing</a:t>
            </a:r>
            <a:endParaRPr sz="1200"/>
          </a:p>
        </p:txBody>
      </p:sp>
      <p:cxnSp>
        <p:nvCxnSpPr>
          <p:cNvPr id="1306" name="Google Shape;1306;p58"/>
          <p:cNvCxnSpPr/>
          <p:nvPr/>
        </p:nvCxnSpPr>
        <p:spPr>
          <a:xfrm flipH="1" rot="10800000">
            <a:off x="2564775" y="2375125"/>
            <a:ext cx="625200" cy="1293000"/>
          </a:xfrm>
          <a:prstGeom prst="straightConnector1">
            <a:avLst/>
          </a:prstGeom>
          <a:noFill/>
          <a:ln cap="flat" cmpd="sng" w="9525">
            <a:solidFill>
              <a:schemeClr val="dk2"/>
            </a:solidFill>
            <a:prstDash val="dash"/>
            <a:round/>
            <a:headEnd len="med" w="med" type="none"/>
            <a:tailEnd len="med" w="med" type="triangle"/>
          </a:ln>
        </p:spPr>
      </p:cxnSp>
      <p:pic>
        <p:nvPicPr>
          <p:cNvPr id="1307" name="Google Shape;1307;p58"/>
          <p:cNvPicPr preferRelativeResize="0"/>
          <p:nvPr/>
        </p:nvPicPr>
        <p:blipFill>
          <a:blip r:embed="rId3">
            <a:alphaModFix/>
          </a:blip>
          <a:stretch>
            <a:fillRect/>
          </a:stretch>
        </p:blipFill>
        <p:spPr>
          <a:xfrm>
            <a:off x="7516590" y="4109075"/>
            <a:ext cx="161648" cy="126175"/>
          </a:xfrm>
          <a:prstGeom prst="rect">
            <a:avLst/>
          </a:prstGeom>
          <a:noFill/>
          <a:ln>
            <a:noFill/>
          </a:ln>
        </p:spPr>
      </p:pic>
      <p:pic>
        <p:nvPicPr>
          <p:cNvPr id="1308" name="Google Shape;1308;p58"/>
          <p:cNvPicPr preferRelativeResize="0"/>
          <p:nvPr/>
        </p:nvPicPr>
        <p:blipFill>
          <a:blip r:embed="rId3">
            <a:alphaModFix/>
          </a:blip>
          <a:stretch>
            <a:fillRect/>
          </a:stretch>
        </p:blipFill>
        <p:spPr>
          <a:xfrm>
            <a:off x="7283773" y="4109075"/>
            <a:ext cx="161648" cy="126175"/>
          </a:xfrm>
          <a:prstGeom prst="rect">
            <a:avLst/>
          </a:prstGeom>
          <a:noFill/>
          <a:ln>
            <a:noFill/>
          </a:ln>
        </p:spPr>
      </p:pic>
      <p:pic>
        <p:nvPicPr>
          <p:cNvPr id="1309" name="Google Shape;1309;p58"/>
          <p:cNvPicPr preferRelativeResize="0"/>
          <p:nvPr/>
        </p:nvPicPr>
        <p:blipFill>
          <a:blip r:embed="rId3">
            <a:alphaModFix/>
          </a:blip>
          <a:stretch>
            <a:fillRect/>
          </a:stretch>
        </p:blipFill>
        <p:spPr>
          <a:xfrm>
            <a:off x="7050956" y="4109075"/>
            <a:ext cx="161648" cy="126175"/>
          </a:xfrm>
          <a:prstGeom prst="rect">
            <a:avLst/>
          </a:prstGeom>
          <a:noFill/>
          <a:ln>
            <a:noFill/>
          </a:ln>
        </p:spPr>
      </p:pic>
      <p:sp>
        <p:nvSpPr>
          <p:cNvPr id="1310" name="Google Shape;1310;p58"/>
          <p:cNvSpPr txBox="1"/>
          <p:nvPr/>
        </p:nvSpPr>
        <p:spPr>
          <a:xfrm>
            <a:off x="3812875" y="4014925"/>
            <a:ext cx="7800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Mailbox</a:t>
            </a:r>
            <a:endParaRPr sz="1000"/>
          </a:p>
        </p:txBody>
      </p:sp>
      <p:pic>
        <p:nvPicPr>
          <p:cNvPr id="1311" name="Google Shape;1311;p58"/>
          <p:cNvPicPr preferRelativeResize="0"/>
          <p:nvPr/>
        </p:nvPicPr>
        <p:blipFill>
          <a:blip r:embed="rId4">
            <a:alphaModFix/>
          </a:blip>
          <a:stretch>
            <a:fillRect/>
          </a:stretch>
        </p:blipFill>
        <p:spPr>
          <a:xfrm>
            <a:off x="6818131" y="4109000"/>
            <a:ext cx="161648" cy="126175"/>
          </a:xfrm>
          <a:prstGeom prst="rect">
            <a:avLst/>
          </a:prstGeom>
          <a:noFill/>
          <a:ln>
            <a:noFill/>
          </a:ln>
        </p:spPr>
      </p:pic>
      <p:sp>
        <p:nvSpPr>
          <p:cNvPr id="1312" name="Google Shape;1312;p58"/>
          <p:cNvSpPr txBox="1"/>
          <p:nvPr/>
        </p:nvSpPr>
        <p:spPr>
          <a:xfrm>
            <a:off x="7678250" y="4158400"/>
            <a:ext cx="14616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Commit loop “tick”</a:t>
            </a:r>
            <a:endParaRPr sz="1200"/>
          </a:p>
          <a:p>
            <a:pPr indent="0" lvl="0" marL="0" rtl="0" algn="ctr">
              <a:spcBef>
                <a:spcPts val="0"/>
              </a:spcBef>
              <a:spcAft>
                <a:spcPts val="0"/>
              </a:spcAft>
              <a:buNone/>
            </a:pPr>
            <a:r>
              <a:rPr lang="en-US" sz="1200"/>
              <a:t>message</a:t>
            </a:r>
            <a:endParaRPr sz="1200"/>
          </a:p>
        </p:txBody>
      </p:sp>
      <p:cxnSp>
        <p:nvCxnSpPr>
          <p:cNvPr id="1313" name="Google Shape;1313;p58"/>
          <p:cNvCxnSpPr/>
          <p:nvPr/>
        </p:nvCxnSpPr>
        <p:spPr>
          <a:xfrm rot="10800000">
            <a:off x="6898325" y="4266550"/>
            <a:ext cx="811500" cy="142500"/>
          </a:xfrm>
          <a:prstGeom prst="straightConnector1">
            <a:avLst/>
          </a:prstGeom>
          <a:noFill/>
          <a:ln cap="flat" cmpd="sng" w="9525">
            <a:solidFill>
              <a:schemeClr val="dk2"/>
            </a:solidFill>
            <a:prstDash val="dash"/>
            <a:round/>
            <a:headEnd len="med" w="med" type="none"/>
            <a:tailEnd len="med" w="med" type="triangle"/>
          </a:ln>
        </p:spPr>
      </p:cxnSp>
      <p:pic>
        <p:nvPicPr>
          <p:cNvPr id="1314" name="Google Shape;1314;p58"/>
          <p:cNvPicPr preferRelativeResize="0"/>
          <p:nvPr/>
        </p:nvPicPr>
        <p:blipFill>
          <a:blip r:embed="rId5">
            <a:alphaModFix/>
          </a:blip>
          <a:stretch>
            <a:fillRect/>
          </a:stretch>
        </p:blipFill>
        <p:spPr>
          <a:xfrm>
            <a:off x="8172050" y="3184799"/>
            <a:ext cx="473999" cy="473999"/>
          </a:xfrm>
          <a:prstGeom prst="rect">
            <a:avLst/>
          </a:prstGeom>
          <a:noFill/>
          <a:ln>
            <a:noFill/>
          </a:ln>
        </p:spPr>
      </p:pic>
      <p:sp>
        <p:nvSpPr>
          <p:cNvPr id="1315" name="Google Shape;1315;p58"/>
          <p:cNvSpPr txBox="1"/>
          <p:nvPr/>
        </p:nvSpPr>
        <p:spPr>
          <a:xfrm>
            <a:off x="7678250" y="3593393"/>
            <a:ext cx="1461600" cy="47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latin typeface="Courier New"/>
                <a:ea typeface="Courier New"/>
                <a:cs typeface="Courier New"/>
                <a:sym typeface="Courier New"/>
              </a:rPr>
              <a:t>100ms</a:t>
            </a:r>
            <a:endParaRPr sz="1200">
              <a:latin typeface="Courier New"/>
              <a:ea typeface="Courier New"/>
              <a:cs typeface="Courier New"/>
              <a:sym typeface="Courier New"/>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0" name="Shape 1320"/>
        <p:cNvGrpSpPr/>
        <p:nvPr/>
      </p:nvGrpSpPr>
      <p:grpSpPr>
        <a:xfrm>
          <a:off x="0" y="0"/>
          <a:ext cx="0" cy="0"/>
          <a:chOff x="0" y="0"/>
          <a:chExt cx="0" cy="0"/>
        </a:xfrm>
      </p:grpSpPr>
      <p:sp>
        <p:nvSpPr>
          <p:cNvPr id="1321" name="Google Shape;1321;p59"/>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Transactional </a:t>
            </a:r>
            <a:r>
              <a:rPr lang="en-US">
                <a:latin typeface="Courier New"/>
                <a:ea typeface="Courier New"/>
                <a:cs typeface="Courier New"/>
                <a:sym typeface="Courier New"/>
              </a:rPr>
              <a:t>GraphStage</a:t>
            </a:r>
            <a:r>
              <a:rPr lang="en-US">
                <a:latin typeface="Arial"/>
                <a:ea typeface="Arial"/>
                <a:cs typeface="Arial"/>
                <a:sym typeface="Arial"/>
              </a:rPr>
              <a:t> (4/7)</a:t>
            </a:r>
            <a:endParaRPr>
              <a:latin typeface="Arial"/>
              <a:ea typeface="Arial"/>
              <a:cs typeface="Arial"/>
              <a:sym typeface="Arial"/>
            </a:endParaRPr>
          </a:p>
        </p:txBody>
      </p:sp>
      <p:sp>
        <p:nvSpPr>
          <p:cNvPr id="1322" name="Google Shape;1322;p59"/>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323" name="Google Shape;1323;p59"/>
          <p:cNvSpPr/>
          <p:nvPr/>
        </p:nvSpPr>
        <p:spPr>
          <a:xfrm>
            <a:off x="3812875" y="940800"/>
            <a:ext cx="3937500" cy="29595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Transactional </a:t>
            </a:r>
            <a:r>
              <a:rPr lang="en-US" sz="1200">
                <a:latin typeface="Courier New"/>
                <a:ea typeface="Courier New"/>
                <a:cs typeface="Courier New"/>
                <a:sym typeface="Courier New"/>
              </a:rPr>
              <a:t>GraphStage</a:t>
            </a:r>
            <a:endParaRPr sz="1200">
              <a:latin typeface="Courier New"/>
              <a:ea typeface="Courier New"/>
              <a:cs typeface="Courier New"/>
              <a:sym typeface="Courier New"/>
            </a:endParaRPr>
          </a:p>
        </p:txBody>
      </p:sp>
      <p:sp>
        <p:nvSpPr>
          <p:cNvPr id="1324" name="Google Shape;1324;p59"/>
          <p:cNvSpPr/>
          <p:nvPr/>
        </p:nvSpPr>
        <p:spPr>
          <a:xfrm>
            <a:off x="3810850" y="4056300"/>
            <a:ext cx="39375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59"/>
          <p:cNvSpPr/>
          <p:nvPr/>
        </p:nvSpPr>
        <p:spPr>
          <a:xfrm>
            <a:off x="3700075"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59"/>
          <p:cNvSpPr/>
          <p:nvPr/>
        </p:nvSpPr>
        <p:spPr>
          <a:xfrm>
            <a:off x="5879025" y="1323350"/>
            <a:ext cx="1672500" cy="24426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t>
            </a:r>
            <a:endParaRPr sz="1200"/>
          </a:p>
        </p:txBody>
      </p:sp>
      <p:sp>
        <p:nvSpPr>
          <p:cNvPr id="1327" name="Google Shape;1327;p59"/>
          <p:cNvSpPr/>
          <p:nvPr/>
        </p:nvSpPr>
        <p:spPr>
          <a:xfrm>
            <a:off x="7748350"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59"/>
          <p:cNvSpPr/>
          <p:nvPr/>
        </p:nvSpPr>
        <p:spPr>
          <a:xfrm>
            <a:off x="1530125" y="1832758"/>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Flow</a:t>
            </a:r>
            <a:endParaRPr sz="1200"/>
          </a:p>
        </p:txBody>
      </p:sp>
      <p:sp>
        <p:nvSpPr>
          <p:cNvPr id="1329" name="Google Shape;1329;p59"/>
          <p:cNvSpPr/>
          <p:nvPr/>
        </p:nvSpPr>
        <p:spPr>
          <a:xfrm>
            <a:off x="2742425" y="20977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30" name="Google Shape;1330;p59"/>
          <p:cNvCxnSpPr>
            <a:stCxn id="1329" idx="3"/>
            <a:endCxn id="1325" idx="1"/>
          </p:cNvCxnSpPr>
          <p:nvPr/>
        </p:nvCxnSpPr>
        <p:spPr>
          <a:xfrm flipH="1" rot="10800000">
            <a:off x="2855225" y="2267733"/>
            <a:ext cx="844800" cy="1800"/>
          </a:xfrm>
          <a:prstGeom prst="straightConnector1">
            <a:avLst/>
          </a:prstGeom>
          <a:noFill/>
          <a:ln cap="flat" cmpd="sng" w="19050">
            <a:solidFill>
              <a:schemeClr val="dk2"/>
            </a:solidFill>
            <a:prstDash val="solid"/>
            <a:round/>
            <a:headEnd len="med" w="med" type="none"/>
            <a:tailEnd len="med" w="med" type="none"/>
          </a:ln>
        </p:spPr>
      </p:cxnSp>
      <p:sp>
        <p:nvSpPr>
          <p:cNvPr id="1331" name="Google Shape;1331;p59"/>
          <p:cNvSpPr/>
          <p:nvPr/>
        </p:nvSpPr>
        <p:spPr>
          <a:xfrm>
            <a:off x="1417325" y="20960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32" name="Google Shape;1332;p59"/>
          <p:cNvCxnSpPr>
            <a:stCxn id="1331" idx="1"/>
          </p:cNvCxnSpPr>
          <p:nvPr/>
        </p:nvCxnSpPr>
        <p:spPr>
          <a:xfrm rot="10800000">
            <a:off x="1093625" y="2267833"/>
            <a:ext cx="323700" cy="0"/>
          </a:xfrm>
          <a:prstGeom prst="straightConnector1">
            <a:avLst/>
          </a:prstGeom>
          <a:noFill/>
          <a:ln cap="flat" cmpd="sng" w="9525">
            <a:solidFill>
              <a:schemeClr val="dk2"/>
            </a:solidFill>
            <a:prstDash val="dash"/>
            <a:round/>
            <a:headEnd len="med" w="med" type="none"/>
            <a:tailEnd len="med" w="med" type="none"/>
          </a:ln>
        </p:spPr>
      </p:cxnSp>
      <p:sp>
        <p:nvSpPr>
          <p:cNvPr id="1333" name="Google Shape;1333;p59"/>
          <p:cNvSpPr/>
          <p:nvPr/>
        </p:nvSpPr>
        <p:spPr>
          <a:xfrm>
            <a:off x="4009700" y="2197713"/>
            <a:ext cx="1672500" cy="688500"/>
          </a:xfrm>
          <a:prstGeom prst="rect">
            <a:avLst/>
          </a:prstGeom>
          <a:solidFill>
            <a:srgbClr val="F4CCCC"/>
          </a:solidFill>
          <a:ln cap="flat" cmpd="sng" w="19050">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Back Pressure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Suspend Demand</a:t>
            </a:r>
            <a:endParaRPr i="1" sz="1000"/>
          </a:p>
          <a:p>
            <a:pPr indent="0" lvl="0" marL="0" rtl="0" algn="ctr">
              <a:spcBef>
                <a:spcPts val="0"/>
              </a:spcBef>
              <a:spcAft>
                <a:spcPts val="0"/>
              </a:spcAft>
              <a:buNone/>
            </a:pPr>
            <a:r>
              <a:t/>
            </a:r>
            <a:endParaRPr sz="1200"/>
          </a:p>
        </p:txBody>
      </p:sp>
      <p:sp>
        <p:nvSpPr>
          <p:cNvPr id="1334" name="Google Shape;1334;p59"/>
          <p:cNvSpPr/>
          <p:nvPr/>
        </p:nvSpPr>
        <p:spPr>
          <a:xfrm>
            <a:off x="6057025" y="2670000"/>
            <a:ext cx="1319400" cy="9069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Waiting for ACK</a:t>
            </a:r>
            <a:endParaRPr sz="1000"/>
          </a:p>
        </p:txBody>
      </p:sp>
      <p:sp>
        <p:nvSpPr>
          <p:cNvPr id="1335" name="Google Shape;1335;p59"/>
          <p:cNvSpPr/>
          <p:nvPr/>
        </p:nvSpPr>
        <p:spPr>
          <a:xfrm>
            <a:off x="4009700" y="1317888"/>
            <a:ext cx="1672500" cy="688500"/>
          </a:xfrm>
          <a:prstGeom prst="rect">
            <a:avLst/>
          </a:prstGeom>
          <a:solidFill>
            <a:srgbClr val="D9EAD3"/>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Transaction is Open</a:t>
            </a:r>
            <a:endParaRPr i="1" sz="1000"/>
          </a:p>
          <a:p>
            <a:pPr indent="0" lvl="0" marL="0" rtl="0" algn="ctr">
              <a:spcBef>
                <a:spcPts val="0"/>
              </a:spcBef>
              <a:spcAft>
                <a:spcPts val="0"/>
              </a:spcAft>
              <a:buNone/>
            </a:pPr>
            <a:r>
              <a:t/>
            </a:r>
            <a:endParaRPr sz="1200"/>
          </a:p>
        </p:txBody>
      </p:sp>
      <p:pic>
        <p:nvPicPr>
          <p:cNvPr id="1336" name="Google Shape;1336;p59"/>
          <p:cNvPicPr preferRelativeResize="0"/>
          <p:nvPr/>
        </p:nvPicPr>
        <p:blipFill>
          <a:blip r:embed="rId3">
            <a:alphaModFix/>
          </a:blip>
          <a:stretch>
            <a:fillRect/>
          </a:stretch>
        </p:blipFill>
        <p:spPr>
          <a:xfrm>
            <a:off x="6048529" y="1654600"/>
            <a:ext cx="161648" cy="126175"/>
          </a:xfrm>
          <a:prstGeom prst="rect">
            <a:avLst/>
          </a:prstGeom>
          <a:noFill/>
          <a:ln>
            <a:noFill/>
          </a:ln>
        </p:spPr>
      </p:pic>
      <p:pic>
        <p:nvPicPr>
          <p:cNvPr id="1337" name="Google Shape;1337;p59"/>
          <p:cNvPicPr preferRelativeResize="0"/>
          <p:nvPr/>
        </p:nvPicPr>
        <p:blipFill>
          <a:blip r:embed="rId3">
            <a:alphaModFix/>
          </a:blip>
          <a:stretch>
            <a:fillRect/>
          </a:stretch>
        </p:blipFill>
        <p:spPr>
          <a:xfrm>
            <a:off x="6281329" y="1654600"/>
            <a:ext cx="161648" cy="126175"/>
          </a:xfrm>
          <a:prstGeom prst="rect">
            <a:avLst/>
          </a:prstGeom>
          <a:noFill/>
          <a:ln>
            <a:noFill/>
          </a:ln>
        </p:spPr>
      </p:pic>
      <p:pic>
        <p:nvPicPr>
          <p:cNvPr id="1338" name="Google Shape;1338;p59"/>
          <p:cNvPicPr preferRelativeResize="0"/>
          <p:nvPr/>
        </p:nvPicPr>
        <p:blipFill>
          <a:blip r:embed="rId3">
            <a:alphaModFix/>
          </a:blip>
          <a:stretch>
            <a:fillRect/>
          </a:stretch>
        </p:blipFill>
        <p:spPr>
          <a:xfrm>
            <a:off x="6514129" y="1654600"/>
            <a:ext cx="161648" cy="126175"/>
          </a:xfrm>
          <a:prstGeom prst="rect">
            <a:avLst/>
          </a:prstGeom>
          <a:noFill/>
          <a:ln>
            <a:noFill/>
          </a:ln>
        </p:spPr>
      </p:pic>
      <p:pic>
        <p:nvPicPr>
          <p:cNvPr id="1339" name="Google Shape;1339;p59"/>
          <p:cNvPicPr preferRelativeResize="0"/>
          <p:nvPr/>
        </p:nvPicPr>
        <p:blipFill>
          <a:blip r:embed="rId3">
            <a:alphaModFix/>
          </a:blip>
          <a:stretch>
            <a:fillRect/>
          </a:stretch>
        </p:blipFill>
        <p:spPr>
          <a:xfrm>
            <a:off x="6746929" y="1654600"/>
            <a:ext cx="161648" cy="126175"/>
          </a:xfrm>
          <a:prstGeom prst="rect">
            <a:avLst/>
          </a:prstGeom>
          <a:noFill/>
          <a:ln>
            <a:noFill/>
          </a:ln>
        </p:spPr>
      </p:pic>
      <p:pic>
        <p:nvPicPr>
          <p:cNvPr id="1340" name="Google Shape;1340;p59"/>
          <p:cNvPicPr preferRelativeResize="0"/>
          <p:nvPr/>
        </p:nvPicPr>
        <p:blipFill>
          <a:blip r:embed="rId3">
            <a:alphaModFix/>
          </a:blip>
          <a:stretch>
            <a:fillRect/>
          </a:stretch>
        </p:blipFill>
        <p:spPr>
          <a:xfrm>
            <a:off x="6979729" y="1654600"/>
            <a:ext cx="161648" cy="126175"/>
          </a:xfrm>
          <a:prstGeom prst="rect">
            <a:avLst/>
          </a:prstGeom>
          <a:noFill/>
          <a:ln>
            <a:noFill/>
          </a:ln>
        </p:spPr>
      </p:pic>
      <p:pic>
        <p:nvPicPr>
          <p:cNvPr id="1341" name="Google Shape;1341;p59"/>
          <p:cNvPicPr preferRelativeResize="0"/>
          <p:nvPr/>
        </p:nvPicPr>
        <p:blipFill>
          <a:blip r:embed="rId3">
            <a:alphaModFix/>
          </a:blip>
          <a:stretch>
            <a:fillRect/>
          </a:stretch>
        </p:blipFill>
        <p:spPr>
          <a:xfrm>
            <a:off x="7212529" y="1654600"/>
            <a:ext cx="161648" cy="126175"/>
          </a:xfrm>
          <a:prstGeom prst="rect">
            <a:avLst/>
          </a:prstGeom>
          <a:noFill/>
          <a:ln>
            <a:noFill/>
          </a:ln>
        </p:spPr>
      </p:pic>
      <p:pic>
        <p:nvPicPr>
          <p:cNvPr id="1342" name="Google Shape;1342;p59"/>
          <p:cNvPicPr preferRelativeResize="0"/>
          <p:nvPr/>
        </p:nvPicPr>
        <p:blipFill>
          <a:blip r:embed="rId3">
            <a:alphaModFix/>
          </a:blip>
          <a:stretch>
            <a:fillRect/>
          </a:stretch>
        </p:blipFill>
        <p:spPr>
          <a:xfrm>
            <a:off x="6052454" y="1880225"/>
            <a:ext cx="161648" cy="126175"/>
          </a:xfrm>
          <a:prstGeom prst="rect">
            <a:avLst/>
          </a:prstGeom>
          <a:noFill/>
          <a:ln>
            <a:noFill/>
          </a:ln>
        </p:spPr>
      </p:pic>
      <p:pic>
        <p:nvPicPr>
          <p:cNvPr id="1343" name="Google Shape;1343;p59"/>
          <p:cNvPicPr preferRelativeResize="0"/>
          <p:nvPr/>
        </p:nvPicPr>
        <p:blipFill>
          <a:blip r:embed="rId3">
            <a:alphaModFix/>
          </a:blip>
          <a:stretch>
            <a:fillRect/>
          </a:stretch>
        </p:blipFill>
        <p:spPr>
          <a:xfrm>
            <a:off x="6285254" y="1880225"/>
            <a:ext cx="161648" cy="126175"/>
          </a:xfrm>
          <a:prstGeom prst="rect">
            <a:avLst/>
          </a:prstGeom>
          <a:noFill/>
          <a:ln>
            <a:noFill/>
          </a:ln>
        </p:spPr>
      </p:pic>
      <p:pic>
        <p:nvPicPr>
          <p:cNvPr id="1344" name="Google Shape;1344;p59"/>
          <p:cNvPicPr preferRelativeResize="0"/>
          <p:nvPr/>
        </p:nvPicPr>
        <p:blipFill>
          <a:blip r:embed="rId3">
            <a:alphaModFix/>
          </a:blip>
          <a:stretch>
            <a:fillRect/>
          </a:stretch>
        </p:blipFill>
        <p:spPr>
          <a:xfrm>
            <a:off x="6518054" y="1880225"/>
            <a:ext cx="161648" cy="126175"/>
          </a:xfrm>
          <a:prstGeom prst="rect">
            <a:avLst/>
          </a:prstGeom>
          <a:noFill/>
          <a:ln>
            <a:noFill/>
          </a:ln>
        </p:spPr>
      </p:pic>
      <p:pic>
        <p:nvPicPr>
          <p:cNvPr id="1345" name="Google Shape;1345;p59"/>
          <p:cNvPicPr preferRelativeResize="0"/>
          <p:nvPr/>
        </p:nvPicPr>
        <p:blipFill>
          <a:blip r:embed="rId3">
            <a:alphaModFix/>
          </a:blip>
          <a:stretch>
            <a:fillRect/>
          </a:stretch>
        </p:blipFill>
        <p:spPr>
          <a:xfrm>
            <a:off x="6750854" y="1880225"/>
            <a:ext cx="161648" cy="126175"/>
          </a:xfrm>
          <a:prstGeom prst="rect">
            <a:avLst/>
          </a:prstGeom>
          <a:noFill/>
          <a:ln>
            <a:noFill/>
          </a:ln>
        </p:spPr>
      </p:pic>
      <p:pic>
        <p:nvPicPr>
          <p:cNvPr id="1346" name="Google Shape;1346;p59"/>
          <p:cNvPicPr preferRelativeResize="0"/>
          <p:nvPr/>
        </p:nvPicPr>
        <p:blipFill>
          <a:blip r:embed="rId3">
            <a:alphaModFix/>
          </a:blip>
          <a:stretch>
            <a:fillRect/>
          </a:stretch>
        </p:blipFill>
        <p:spPr>
          <a:xfrm>
            <a:off x="6983654" y="1880225"/>
            <a:ext cx="161648" cy="126175"/>
          </a:xfrm>
          <a:prstGeom prst="rect">
            <a:avLst/>
          </a:prstGeom>
          <a:noFill/>
          <a:ln>
            <a:noFill/>
          </a:ln>
        </p:spPr>
      </p:pic>
      <p:pic>
        <p:nvPicPr>
          <p:cNvPr id="1347" name="Google Shape;1347;p59"/>
          <p:cNvPicPr preferRelativeResize="0"/>
          <p:nvPr/>
        </p:nvPicPr>
        <p:blipFill>
          <a:blip r:embed="rId3">
            <a:alphaModFix/>
          </a:blip>
          <a:stretch>
            <a:fillRect/>
          </a:stretch>
        </p:blipFill>
        <p:spPr>
          <a:xfrm>
            <a:off x="7216454" y="1880225"/>
            <a:ext cx="161648" cy="126175"/>
          </a:xfrm>
          <a:prstGeom prst="rect">
            <a:avLst/>
          </a:prstGeom>
          <a:noFill/>
          <a:ln>
            <a:noFill/>
          </a:ln>
        </p:spPr>
      </p:pic>
      <p:pic>
        <p:nvPicPr>
          <p:cNvPr id="1348" name="Google Shape;1348;p59"/>
          <p:cNvPicPr preferRelativeResize="0"/>
          <p:nvPr/>
        </p:nvPicPr>
        <p:blipFill>
          <a:blip r:embed="rId3">
            <a:alphaModFix/>
          </a:blip>
          <a:stretch>
            <a:fillRect/>
          </a:stretch>
        </p:blipFill>
        <p:spPr>
          <a:xfrm>
            <a:off x="6052454" y="2105850"/>
            <a:ext cx="161648" cy="126175"/>
          </a:xfrm>
          <a:prstGeom prst="rect">
            <a:avLst/>
          </a:prstGeom>
          <a:noFill/>
          <a:ln>
            <a:noFill/>
          </a:ln>
        </p:spPr>
      </p:pic>
      <p:pic>
        <p:nvPicPr>
          <p:cNvPr id="1349" name="Google Shape;1349;p59"/>
          <p:cNvPicPr preferRelativeResize="0"/>
          <p:nvPr/>
        </p:nvPicPr>
        <p:blipFill>
          <a:blip r:embed="rId3">
            <a:alphaModFix/>
          </a:blip>
          <a:stretch>
            <a:fillRect/>
          </a:stretch>
        </p:blipFill>
        <p:spPr>
          <a:xfrm>
            <a:off x="6285254" y="2105850"/>
            <a:ext cx="161648" cy="126175"/>
          </a:xfrm>
          <a:prstGeom prst="rect">
            <a:avLst/>
          </a:prstGeom>
          <a:noFill/>
          <a:ln>
            <a:noFill/>
          </a:ln>
        </p:spPr>
      </p:pic>
      <p:pic>
        <p:nvPicPr>
          <p:cNvPr id="1350" name="Google Shape;1350;p59"/>
          <p:cNvPicPr preferRelativeResize="0"/>
          <p:nvPr/>
        </p:nvPicPr>
        <p:blipFill>
          <a:blip r:embed="rId3">
            <a:alphaModFix/>
          </a:blip>
          <a:stretch>
            <a:fillRect/>
          </a:stretch>
        </p:blipFill>
        <p:spPr>
          <a:xfrm>
            <a:off x="6518054" y="2105850"/>
            <a:ext cx="161648" cy="126175"/>
          </a:xfrm>
          <a:prstGeom prst="rect">
            <a:avLst/>
          </a:prstGeom>
          <a:noFill/>
          <a:ln>
            <a:noFill/>
          </a:ln>
        </p:spPr>
      </p:pic>
      <p:pic>
        <p:nvPicPr>
          <p:cNvPr id="1351" name="Google Shape;1351;p59"/>
          <p:cNvPicPr preferRelativeResize="0"/>
          <p:nvPr/>
        </p:nvPicPr>
        <p:blipFill>
          <a:blip r:embed="rId3">
            <a:alphaModFix/>
          </a:blip>
          <a:stretch>
            <a:fillRect/>
          </a:stretch>
        </p:blipFill>
        <p:spPr>
          <a:xfrm>
            <a:off x="6164929" y="2968262"/>
            <a:ext cx="161648" cy="126175"/>
          </a:xfrm>
          <a:prstGeom prst="rect">
            <a:avLst/>
          </a:prstGeom>
          <a:noFill/>
          <a:ln>
            <a:noFill/>
          </a:ln>
        </p:spPr>
      </p:pic>
      <p:pic>
        <p:nvPicPr>
          <p:cNvPr id="1352" name="Google Shape;1352;p59"/>
          <p:cNvPicPr preferRelativeResize="0"/>
          <p:nvPr/>
        </p:nvPicPr>
        <p:blipFill>
          <a:blip r:embed="rId3">
            <a:alphaModFix/>
          </a:blip>
          <a:stretch>
            <a:fillRect/>
          </a:stretch>
        </p:blipFill>
        <p:spPr>
          <a:xfrm>
            <a:off x="6397729" y="2968262"/>
            <a:ext cx="161648" cy="126175"/>
          </a:xfrm>
          <a:prstGeom prst="rect">
            <a:avLst/>
          </a:prstGeom>
          <a:noFill/>
          <a:ln>
            <a:noFill/>
          </a:ln>
        </p:spPr>
      </p:pic>
      <p:pic>
        <p:nvPicPr>
          <p:cNvPr id="1353" name="Google Shape;1353;p59"/>
          <p:cNvPicPr preferRelativeResize="0"/>
          <p:nvPr/>
        </p:nvPicPr>
        <p:blipFill>
          <a:blip r:embed="rId3">
            <a:alphaModFix/>
          </a:blip>
          <a:stretch>
            <a:fillRect/>
          </a:stretch>
        </p:blipFill>
        <p:spPr>
          <a:xfrm>
            <a:off x="6630529" y="2968262"/>
            <a:ext cx="161648" cy="126175"/>
          </a:xfrm>
          <a:prstGeom prst="rect">
            <a:avLst/>
          </a:prstGeom>
          <a:noFill/>
          <a:ln>
            <a:noFill/>
          </a:ln>
        </p:spPr>
      </p:pic>
      <p:pic>
        <p:nvPicPr>
          <p:cNvPr id="1354" name="Google Shape;1354;p59"/>
          <p:cNvPicPr preferRelativeResize="0"/>
          <p:nvPr/>
        </p:nvPicPr>
        <p:blipFill>
          <a:blip r:embed="rId3">
            <a:alphaModFix/>
          </a:blip>
          <a:stretch>
            <a:fillRect/>
          </a:stretch>
        </p:blipFill>
        <p:spPr>
          <a:xfrm>
            <a:off x="6863329" y="2968262"/>
            <a:ext cx="161648" cy="126175"/>
          </a:xfrm>
          <a:prstGeom prst="rect">
            <a:avLst/>
          </a:prstGeom>
          <a:noFill/>
          <a:ln>
            <a:noFill/>
          </a:ln>
        </p:spPr>
      </p:pic>
      <p:pic>
        <p:nvPicPr>
          <p:cNvPr id="1355" name="Google Shape;1355;p59"/>
          <p:cNvPicPr preferRelativeResize="0"/>
          <p:nvPr/>
        </p:nvPicPr>
        <p:blipFill>
          <a:blip r:embed="rId3">
            <a:alphaModFix/>
          </a:blip>
          <a:stretch>
            <a:fillRect/>
          </a:stretch>
        </p:blipFill>
        <p:spPr>
          <a:xfrm>
            <a:off x="7096129" y="2968262"/>
            <a:ext cx="161648" cy="126175"/>
          </a:xfrm>
          <a:prstGeom prst="rect">
            <a:avLst/>
          </a:prstGeom>
          <a:noFill/>
          <a:ln>
            <a:noFill/>
          </a:ln>
        </p:spPr>
      </p:pic>
      <p:sp>
        <p:nvSpPr>
          <p:cNvPr id="1356" name="Google Shape;1356;p59"/>
          <p:cNvSpPr/>
          <p:nvPr/>
        </p:nvSpPr>
        <p:spPr>
          <a:xfrm>
            <a:off x="4009700" y="3077550"/>
            <a:ext cx="1672500" cy="688500"/>
          </a:xfrm>
          <a:prstGeom prst="rect">
            <a:avLst/>
          </a:prstGeom>
          <a:solidFill>
            <a:srgbClr val="F4CCCC"/>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Commit Loop</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Commit Interval Elapses</a:t>
            </a:r>
            <a:endParaRPr i="1" sz="1000"/>
          </a:p>
          <a:p>
            <a:pPr indent="0" lvl="0" marL="0" rtl="0" algn="ctr">
              <a:spcBef>
                <a:spcPts val="0"/>
              </a:spcBef>
              <a:spcAft>
                <a:spcPts val="0"/>
              </a:spcAft>
              <a:buNone/>
            </a:pPr>
            <a:r>
              <a:t/>
            </a:r>
            <a:endParaRPr sz="1200"/>
          </a:p>
        </p:txBody>
      </p:sp>
      <p:sp>
        <p:nvSpPr>
          <p:cNvPr id="1357" name="Google Shape;1357;p59"/>
          <p:cNvSpPr txBox="1"/>
          <p:nvPr/>
        </p:nvSpPr>
        <p:spPr>
          <a:xfrm>
            <a:off x="3087442" y="1964455"/>
            <a:ext cx="3804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0000"/>
                </a:solidFill>
              </a:rPr>
              <a:t>x</a:t>
            </a:r>
            <a:endParaRPr sz="2400">
              <a:solidFill>
                <a:srgbClr val="FF0000"/>
              </a:solidFill>
            </a:endParaRPr>
          </a:p>
        </p:txBody>
      </p:sp>
      <p:sp>
        <p:nvSpPr>
          <p:cNvPr id="1358" name="Google Shape;1358;p59"/>
          <p:cNvSpPr txBox="1"/>
          <p:nvPr/>
        </p:nvSpPr>
        <p:spPr>
          <a:xfrm>
            <a:off x="3812875" y="4014925"/>
            <a:ext cx="7800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Mailbox</a:t>
            </a:r>
            <a:endParaRPr sz="1000"/>
          </a:p>
        </p:txBody>
      </p:sp>
      <p:sp>
        <p:nvSpPr>
          <p:cNvPr id="1359" name="Google Shape;1359;p59"/>
          <p:cNvSpPr txBox="1"/>
          <p:nvPr/>
        </p:nvSpPr>
        <p:spPr>
          <a:xfrm>
            <a:off x="1166487" y="3485425"/>
            <a:ext cx="1519800" cy="4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Messages stopped</a:t>
            </a:r>
            <a:endParaRPr sz="1200"/>
          </a:p>
        </p:txBody>
      </p:sp>
      <p:cxnSp>
        <p:nvCxnSpPr>
          <p:cNvPr id="1360" name="Google Shape;1360;p59"/>
          <p:cNvCxnSpPr/>
          <p:nvPr/>
        </p:nvCxnSpPr>
        <p:spPr>
          <a:xfrm flipH="1" rot="10800000">
            <a:off x="2564775" y="2375125"/>
            <a:ext cx="625200" cy="1293000"/>
          </a:xfrm>
          <a:prstGeom prst="straightConnector1">
            <a:avLst/>
          </a:prstGeom>
          <a:noFill/>
          <a:ln cap="flat" cmpd="sng" w="9525">
            <a:solidFill>
              <a:schemeClr val="dk2"/>
            </a:solidFill>
            <a:prstDash val="dash"/>
            <a:round/>
            <a:headEnd len="med" w="med" type="none"/>
            <a:tailEnd len="med" w="med" type="triangle"/>
          </a:ln>
        </p:spPr>
      </p:cxnSp>
      <p:pic>
        <p:nvPicPr>
          <p:cNvPr id="1361" name="Google Shape;1361;p59"/>
          <p:cNvPicPr preferRelativeResize="0"/>
          <p:nvPr/>
        </p:nvPicPr>
        <p:blipFill>
          <a:blip r:embed="rId3">
            <a:alphaModFix/>
          </a:blip>
          <a:stretch>
            <a:fillRect/>
          </a:stretch>
        </p:blipFill>
        <p:spPr>
          <a:xfrm>
            <a:off x="7216488" y="2105850"/>
            <a:ext cx="161648" cy="126175"/>
          </a:xfrm>
          <a:prstGeom prst="rect">
            <a:avLst/>
          </a:prstGeom>
          <a:noFill/>
          <a:ln>
            <a:noFill/>
          </a:ln>
        </p:spPr>
      </p:pic>
      <p:pic>
        <p:nvPicPr>
          <p:cNvPr id="1362" name="Google Shape;1362;p59"/>
          <p:cNvPicPr preferRelativeResize="0"/>
          <p:nvPr/>
        </p:nvPicPr>
        <p:blipFill>
          <a:blip r:embed="rId3">
            <a:alphaModFix/>
          </a:blip>
          <a:stretch>
            <a:fillRect/>
          </a:stretch>
        </p:blipFill>
        <p:spPr>
          <a:xfrm>
            <a:off x="6983671" y="2105850"/>
            <a:ext cx="161648" cy="126175"/>
          </a:xfrm>
          <a:prstGeom prst="rect">
            <a:avLst/>
          </a:prstGeom>
          <a:noFill/>
          <a:ln>
            <a:noFill/>
          </a:ln>
        </p:spPr>
      </p:pic>
      <p:pic>
        <p:nvPicPr>
          <p:cNvPr id="1363" name="Google Shape;1363;p59"/>
          <p:cNvPicPr preferRelativeResize="0"/>
          <p:nvPr/>
        </p:nvPicPr>
        <p:blipFill>
          <a:blip r:embed="rId3">
            <a:alphaModFix/>
          </a:blip>
          <a:stretch>
            <a:fillRect/>
          </a:stretch>
        </p:blipFill>
        <p:spPr>
          <a:xfrm>
            <a:off x="6750854" y="2105850"/>
            <a:ext cx="161648" cy="1261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15"/>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pic>
        <p:nvPicPr>
          <p:cNvPr id="132" name="Google Shape;132;p15"/>
          <p:cNvPicPr preferRelativeResize="0"/>
          <p:nvPr/>
        </p:nvPicPr>
        <p:blipFill>
          <a:blip r:embed="rId3">
            <a:alphaModFix/>
          </a:blip>
          <a:stretch>
            <a:fillRect/>
          </a:stretch>
        </p:blipFill>
        <p:spPr>
          <a:xfrm>
            <a:off x="2307525" y="621450"/>
            <a:ext cx="3802550" cy="1168700"/>
          </a:xfrm>
          <a:prstGeom prst="rect">
            <a:avLst/>
          </a:prstGeom>
          <a:noFill/>
          <a:ln>
            <a:noFill/>
          </a:ln>
        </p:spPr>
      </p:pic>
      <p:sp>
        <p:nvSpPr>
          <p:cNvPr id="133" name="Google Shape;133;p15"/>
          <p:cNvSpPr txBox="1"/>
          <p:nvPr/>
        </p:nvSpPr>
        <p:spPr>
          <a:xfrm>
            <a:off x="3372881" y="1493275"/>
            <a:ext cx="27372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888888"/>
                </a:solidFill>
                <a:latin typeface="Source Sans Pro"/>
                <a:ea typeface="Source Sans Pro"/>
                <a:cs typeface="Source Sans Pro"/>
                <a:sym typeface="Source Sans Pro"/>
              </a:rPr>
              <a:t>kafka connector</a:t>
            </a:r>
            <a:endParaRPr b="1" sz="1800">
              <a:solidFill>
                <a:srgbClr val="888888"/>
              </a:solidFill>
              <a:latin typeface="Source Sans Pro"/>
              <a:ea typeface="Source Sans Pro"/>
              <a:cs typeface="Source Sans Pro"/>
              <a:sym typeface="Source Sans Pro"/>
            </a:endParaRPr>
          </a:p>
        </p:txBody>
      </p:sp>
      <p:grpSp>
        <p:nvGrpSpPr>
          <p:cNvPr id="134" name="Google Shape;134;p15"/>
          <p:cNvGrpSpPr/>
          <p:nvPr/>
        </p:nvGrpSpPr>
        <p:grpSpPr>
          <a:xfrm>
            <a:off x="1624550" y="1832172"/>
            <a:ext cx="672300" cy="870300"/>
            <a:chOff x="1865025" y="3439022"/>
            <a:chExt cx="672300" cy="870300"/>
          </a:xfrm>
        </p:grpSpPr>
        <p:sp>
          <p:nvSpPr>
            <p:cNvPr id="135" name="Google Shape;135;p15"/>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15"/>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grpSp>
        <p:nvGrpSpPr>
          <p:cNvPr id="137" name="Google Shape;137;p15"/>
          <p:cNvGrpSpPr/>
          <p:nvPr/>
        </p:nvGrpSpPr>
        <p:grpSpPr>
          <a:xfrm rot="10800000">
            <a:off x="6562025" y="3077047"/>
            <a:ext cx="672300" cy="870300"/>
            <a:chOff x="1865025" y="3439022"/>
            <a:chExt cx="672300" cy="870300"/>
          </a:xfrm>
        </p:grpSpPr>
        <p:sp>
          <p:nvSpPr>
            <p:cNvPr id="138" name="Google Shape;138;p15"/>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sp>
        <p:nvSpPr>
          <p:cNvPr id="140" name="Google Shape;140;p15"/>
          <p:cNvSpPr txBox="1"/>
          <p:nvPr/>
        </p:nvSpPr>
        <p:spPr>
          <a:xfrm>
            <a:off x="2527625" y="2206750"/>
            <a:ext cx="40344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24292E"/>
                </a:solidFill>
                <a:highlight>
                  <a:srgbClr val="FFFFFF"/>
                </a:highlight>
              </a:rPr>
              <a:t>This Alpakka Kafka connector lets you connect Apache Kafka to Akka Streams. It was formerly known as Akka Streams Kafka and even Reactive Kafka.</a:t>
            </a:r>
            <a:br>
              <a:rPr i="1" lang="en-US" sz="1800">
                <a:solidFill>
                  <a:srgbClr val="24292E"/>
                </a:solidFill>
                <a:highlight>
                  <a:srgbClr val="FFFFFF"/>
                </a:highlight>
              </a:rPr>
            </a:br>
            <a:endParaRPr i="1" sz="18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8" name="Shape 1368"/>
        <p:cNvGrpSpPr/>
        <p:nvPr/>
      </p:nvGrpSpPr>
      <p:grpSpPr>
        <a:xfrm>
          <a:off x="0" y="0"/>
          <a:ext cx="0" cy="0"/>
          <a:chOff x="0" y="0"/>
          <a:chExt cx="0" cy="0"/>
        </a:xfrm>
      </p:grpSpPr>
      <p:sp>
        <p:nvSpPr>
          <p:cNvPr id="1369" name="Google Shape;1369;p60"/>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Transactional </a:t>
            </a:r>
            <a:r>
              <a:rPr lang="en-US">
                <a:latin typeface="Courier New"/>
                <a:ea typeface="Courier New"/>
                <a:cs typeface="Courier New"/>
                <a:sym typeface="Courier New"/>
              </a:rPr>
              <a:t>GraphStage</a:t>
            </a:r>
            <a:r>
              <a:rPr lang="en-US">
                <a:latin typeface="Arial"/>
                <a:ea typeface="Arial"/>
                <a:cs typeface="Arial"/>
                <a:sym typeface="Arial"/>
              </a:rPr>
              <a:t> (5/7)</a:t>
            </a:r>
            <a:endParaRPr>
              <a:latin typeface="Arial"/>
              <a:ea typeface="Arial"/>
              <a:cs typeface="Arial"/>
              <a:sym typeface="Arial"/>
            </a:endParaRPr>
          </a:p>
        </p:txBody>
      </p:sp>
      <p:sp>
        <p:nvSpPr>
          <p:cNvPr id="1370" name="Google Shape;1370;p60"/>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371" name="Google Shape;1371;p60"/>
          <p:cNvSpPr/>
          <p:nvPr/>
        </p:nvSpPr>
        <p:spPr>
          <a:xfrm>
            <a:off x="3812875" y="940800"/>
            <a:ext cx="3937500" cy="29595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Transactional </a:t>
            </a:r>
            <a:r>
              <a:rPr lang="en-US" sz="1200">
                <a:latin typeface="Courier New"/>
                <a:ea typeface="Courier New"/>
                <a:cs typeface="Courier New"/>
                <a:sym typeface="Courier New"/>
              </a:rPr>
              <a:t>GraphStage</a:t>
            </a:r>
            <a:endParaRPr sz="1200">
              <a:latin typeface="Courier New"/>
              <a:ea typeface="Courier New"/>
              <a:cs typeface="Courier New"/>
              <a:sym typeface="Courier New"/>
            </a:endParaRPr>
          </a:p>
        </p:txBody>
      </p:sp>
      <p:sp>
        <p:nvSpPr>
          <p:cNvPr id="1372" name="Google Shape;1372;p60"/>
          <p:cNvSpPr/>
          <p:nvPr/>
        </p:nvSpPr>
        <p:spPr>
          <a:xfrm>
            <a:off x="3810850" y="4056300"/>
            <a:ext cx="39375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60"/>
          <p:cNvSpPr/>
          <p:nvPr/>
        </p:nvSpPr>
        <p:spPr>
          <a:xfrm>
            <a:off x="3700075"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60"/>
          <p:cNvSpPr/>
          <p:nvPr/>
        </p:nvSpPr>
        <p:spPr>
          <a:xfrm>
            <a:off x="5879025" y="1323350"/>
            <a:ext cx="1672500" cy="24426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t>
            </a:r>
            <a:endParaRPr sz="1200"/>
          </a:p>
        </p:txBody>
      </p:sp>
      <p:sp>
        <p:nvSpPr>
          <p:cNvPr id="1375" name="Google Shape;1375;p60"/>
          <p:cNvSpPr/>
          <p:nvPr/>
        </p:nvSpPr>
        <p:spPr>
          <a:xfrm>
            <a:off x="7748350"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60"/>
          <p:cNvSpPr/>
          <p:nvPr/>
        </p:nvSpPr>
        <p:spPr>
          <a:xfrm>
            <a:off x="1530125" y="1832758"/>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Flow</a:t>
            </a:r>
            <a:endParaRPr sz="1200"/>
          </a:p>
        </p:txBody>
      </p:sp>
      <p:sp>
        <p:nvSpPr>
          <p:cNvPr id="1377" name="Google Shape;1377;p60"/>
          <p:cNvSpPr/>
          <p:nvPr/>
        </p:nvSpPr>
        <p:spPr>
          <a:xfrm>
            <a:off x="2742425" y="20977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78" name="Google Shape;1378;p60"/>
          <p:cNvCxnSpPr>
            <a:stCxn id="1377" idx="3"/>
            <a:endCxn id="1373" idx="1"/>
          </p:cNvCxnSpPr>
          <p:nvPr/>
        </p:nvCxnSpPr>
        <p:spPr>
          <a:xfrm flipH="1" rot="10800000">
            <a:off x="2855225" y="2267733"/>
            <a:ext cx="844800" cy="1800"/>
          </a:xfrm>
          <a:prstGeom prst="straightConnector1">
            <a:avLst/>
          </a:prstGeom>
          <a:noFill/>
          <a:ln cap="flat" cmpd="sng" w="19050">
            <a:solidFill>
              <a:schemeClr val="dk2"/>
            </a:solidFill>
            <a:prstDash val="solid"/>
            <a:round/>
            <a:headEnd len="med" w="med" type="none"/>
            <a:tailEnd len="med" w="med" type="none"/>
          </a:ln>
        </p:spPr>
      </p:cxnSp>
      <p:sp>
        <p:nvSpPr>
          <p:cNvPr id="1379" name="Google Shape;1379;p60"/>
          <p:cNvSpPr/>
          <p:nvPr/>
        </p:nvSpPr>
        <p:spPr>
          <a:xfrm>
            <a:off x="1417325" y="20960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80" name="Google Shape;1380;p60"/>
          <p:cNvCxnSpPr>
            <a:stCxn id="1379" idx="1"/>
          </p:cNvCxnSpPr>
          <p:nvPr/>
        </p:nvCxnSpPr>
        <p:spPr>
          <a:xfrm rot="10800000">
            <a:off x="1093625" y="2267833"/>
            <a:ext cx="323700" cy="0"/>
          </a:xfrm>
          <a:prstGeom prst="straightConnector1">
            <a:avLst/>
          </a:prstGeom>
          <a:noFill/>
          <a:ln cap="flat" cmpd="sng" w="9525">
            <a:solidFill>
              <a:schemeClr val="dk2"/>
            </a:solidFill>
            <a:prstDash val="dash"/>
            <a:round/>
            <a:headEnd len="med" w="med" type="none"/>
            <a:tailEnd len="med" w="med" type="none"/>
          </a:ln>
        </p:spPr>
      </p:cxnSp>
      <p:sp>
        <p:nvSpPr>
          <p:cNvPr id="1381" name="Google Shape;1381;p60"/>
          <p:cNvSpPr/>
          <p:nvPr/>
        </p:nvSpPr>
        <p:spPr>
          <a:xfrm>
            <a:off x="4009700" y="2197713"/>
            <a:ext cx="1672500" cy="688500"/>
          </a:xfrm>
          <a:prstGeom prst="rect">
            <a:avLst/>
          </a:prstGeom>
          <a:solidFill>
            <a:srgbClr val="F4CCCC"/>
          </a:solid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Back Pressure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Suspend Demand</a:t>
            </a:r>
            <a:endParaRPr i="1" sz="1000"/>
          </a:p>
          <a:p>
            <a:pPr indent="0" lvl="0" marL="0" rtl="0" algn="ctr">
              <a:spcBef>
                <a:spcPts val="0"/>
              </a:spcBef>
              <a:spcAft>
                <a:spcPts val="0"/>
              </a:spcAft>
              <a:buNone/>
            </a:pPr>
            <a:r>
              <a:t/>
            </a:r>
            <a:endParaRPr sz="1200"/>
          </a:p>
        </p:txBody>
      </p:sp>
      <p:sp>
        <p:nvSpPr>
          <p:cNvPr id="1382" name="Google Shape;1382;p60"/>
          <p:cNvSpPr/>
          <p:nvPr/>
        </p:nvSpPr>
        <p:spPr>
          <a:xfrm>
            <a:off x="6057025" y="2670000"/>
            <a:ext cx="1319400" cy="9069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Waiting for ACK</a:t>
            </a:r>
            <a:endParaRPr sz="1000"/>
          </a:p>
        </p:txBody>
      </p:sp>
      <p:sp>
        <p:nvSpPr>
          <p:cNvPr id="1383" name="Google Shape;1383;p60"/>
          <p:cNvSpPr/>
          <p:nvPr/>
        </p:nvSpPr>
        <p:spPr>
          <a:xfrm>
            <a:off x="4009700" y="1317888"/>
            <a:ext cx="1672500" cy="688500"/>
          </a:xfrm>
          <a:prstGeom prst="rect">
            <a:avLst/>
          </a:prstGeom>
          <a:solidFill>
            <a:srgbClr val="D9EAD3"/>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Send Consumed Offsets</a:t>
            </a:r>
            <a:endParaRPr i="1" sz="1000"/>
          </a:p>
          <a:p>
            <a:pPr indent="0" lvl="0" marL="0" rtl="0" algn="ctr">
              <a:spcBef>
                <a:spcPts val="0"/>
              </a:spcBef>
              <a:spcAft>
                <a:spcPts val="0"/>
              </a:spcAft>
              <a:buNone/>
            </a:pPr>
            <a:r>
              <a:t/>
            </a:r>
            <a:endParaRPr sz="1200"/>
          </a:p>
        </p:txBody>
      </p:sp>
      <p:pic>
        <p:nvPicPr>
          <p:cNvPr id="1384" name="Google Shape;1384;p60"/>
          <p:cNvPicPr preferRelativeResize="0"/>
          <p:nvPr/>
        </p:nvPicPr>
        <p:blipFill>
          <a:blip r:embed="rId3">
            <a:alphaModFix/>
          </a:blip>
          <a:stretch>
            <a:fillRect/>
          </a:stretch>
        </p:blipFill>
        <p:spPr>
          <a:xfrm>
            <a:off x="6048529" y="1654600"/>
            <a:ext cx="161648" cy="126175"/>
          </a:xfrm>
          <a:prstGeom prst="rect">
            <a:avLst/>
          </a:prstGeom>
          <a:noFill/>
          <a:ln>
            <a:noFill/>
          </a:ln>
        </p:spPr>
      </p:pic>
      <p:pic>
        <p:nvPicPr>
          <p:cNvPr id="1385" name="Google Shape;1385;p60"/>
          <p:cNvPicPr preferRelativeResize="0"/>
          <p:nvPr/>
        </p:nvPicPr>
        <p:blipFill>
          <a:blip r:embed="rId3">
            <a:alphaModFix/>
          </a:blip>
          <a:stretch>
            <a:fillRect/>
          </a:stretch>
        </p:blipFill>
        <p:spPr>
          <a:xfrm>
            <a:off x="6281329" y="1654600"/>
            <a:ext cx="161648" cy="126175"/>
          </a:xfrm>
          <a:prstGeom prst="rect">
            <a:avLst/>
          </a:prstGeom>
          <a:noFill/>
          <a:ln>
            <a:noFill/>
          </a:ln>
        </p:spPr>
      </p:pic>
      <p:pic>
        <p:nvPicPr>
          <p:cNvPr id="1386" name="Google Shape;1386;p60"/>
          <p:cNvPicPr preferRelativeResize="0"/>
          <p:nvPr/>
        </p:nvPicPr>
        <p:blipFill>
          <a:blip r:embed="rId3">
            <a:alphaModFix/>
          </a:blip>
          <a:stretch>
            <a:fillRect/>
          </a:stretch>
        </p:blipFill>
        <p:spPr>
          <a:xfrm>
            <a:off x="6514129" y="1654600"/>
            <a:ext cx="161648" cy="126175"/>
          </a:xfrm>
          <a:prstGeom prst="rect">
            <a:avLst/>
          </a:prstGeom>
          <a:noFill/>
          <a:ln>
            <a:noFill/>
          </a:ln>
        </p:spPr>
      </p:pic>
      <p:pic>
        <p:nvPicPr>
          <p:cNvPr id="1387" name="Google Shape;1387;p60"/>
          <p:cNvPicPr preferRelativeResize="0"/>
          <p:nvPr/>
        </p:nvPicPr>
        <p:blipFill>
          <a:blip r:embed="rId3">
            <a:alphaModFix/>
          </a:blip>
          <a:stretch>
            <a:fillRect/>
          </a:stretch>
        </p:blipFill>
        <p:spPr>
          <a:xfrm>
            <a:off x="6746929" y="1654600"/>
            <a:ext cx="161648" cy="126175"/>
          </a:xfrm>
          <a:prstGeom prst="rect">
            <a:avLst/>
          </a:prstGeom>
          <a:noFill/>
          <a:ln>
            <a:noFill/>
          </a:ln>
        </p:spPr>
      </p:pic>
      <p:pic>
        <p:nvPicPr>
          <p:cNvPr id="1388" name="Google Shape;1388;p60"/>
          <p:cNvPicPr preferRelativeResize="0"/>
          <p:nvPr/>
        </p:nvPicPr>
        <p:blipFill>
          <a:blip r:embed="rId3">
            <a:alphaModFix/>
          </a:blip>
          <a:stretch>
            <a:fillRect/>
          </a:stretch>
        </p:blipFill>
        <p:spPr>
          <a:xfrm>
            <a:off x="6979729" y="1654600"/>
            <a:ext cx="161648" cy="126175"/>
          </a:xfrm>
          <a:prstGeom prst="rect">
            <a:avLst/>
          </a:prstGeom>
          <a:noFill/>
          <a:ln>
            <a:noFill/>
          </a:ln>
        </p:spPr>
      </p:pic>
      <p:pic>
        <p:nvPicPr>
          <p:cNvPr id="1389" name="Google Shape;1389;p60"/>
          <p:cNvPicPr preferRelativeResize="0"/>
          <p:nvPr/>
        </p:nvPicPr>
        <p:blipFill>
          <a:blip r:embed="rId3">
            <a:alphaModFix/>
          </a:blip>
          <a:stretch>
            <a:fillRect/>
          </a:stretch>
        </p:blipFill>
        <p:spPr>
          <a:xfrm>
            <a:off x="7212529" y="1654600"/>
            <a:ext cx="161648" cy="126175"/>
          </a:xfrm>
          <a:prstGeom prst="rect">
            <a:avLst/>
          </a:prstGeom>
          <a:noFill/>
          <a:ln>
            <a:noFill/>
          </a:ln>
        </p:spPr>
      </p:pic>
      <p:pic>
        <p:nvPicPr>
          <p:cNvPr id="1390" name="Google Shape;1390;p60"/>
          <p:cNvPicPr preferRelativeResize="0"/>
          <p:nvPr/>
        </p:nvPicPr>
        <p:blipFill>
          <a:blip r:embed="rId3">
            <a:alphaModFix/>
          </a:blip>
          <a:stretch>
            <a:fillRect/>
          </a:stretch>
        </p:blipFill>
        <p:spPr>
          <a:xfrm>
            <a:off x="6052454" y="1880225"/>
            <a:ext cx="161648" cy="126175"/>
          </a:xfrm>
          <a:prstGeom prst="rect">
            <a:avLst/>
          </a:prstGeom>
          <a:noFill/>
          <a:ln>
            <a:noFill/>
          </a:ln>
        </p:spPr>
      </p:pic>
      <p:pic>
        <p:nvPicPr>
          <p:cNvPr id="1391" name="Google Shape;1391;p60"/>
          <p:cNvPicPr preferRelativeResize="0"/>
          <p:nvPr/>
        </p:nvPicPr>
        <p:blipFill>
          <a:blip r:embed="rId3">
            <a:alphaModFix/>
          </a:blip>
          <a:stretch>
            <a:fillRect/>
          </a:stretch>
        </p:blipFill>
        <p:spPr>
          <a:xfrm>
            <a:off x="6285254" y="1880225"/>
            <a:ext cx="161648" cy="126175"/>
          </a:xfrm>
          <a:prstGeom prst="rect">
            <a:avLst/>
          </a:prstGeom>
          <a:noFill/>
          <a:ln>
            <a:noFill/>
          </a:ln>
        </p:spPr>
      </p:pic>
      <p:pic>
        <p:nvPicPr>
          <p:cNvPr id="1392" name="Google Shape;1392;p60"/>
          <p:cNvPicPr preferRelativeResize="0"/>
          <p:nvPr/>
        </p:nvPicPr>
        <p:blipFill>
          <a:blip r:embed="rId3">
            <a:alphaModFix/>
          </a:blip>
          <a:stretch>
            <a:fillRect/>
          </a:stretch>
        </p:blipFill>
        <p:spPr>
          <a:xfrm>
            <a:off x="6518054" y="1880225"/>
            <a:ext cx="161648" cy="126175"/>
          </a:xfrm>
          <a:prstGeom prst="rect">
            <a:avLst/>
          </a:prstGeom>
          <a:noFill/>
          <a:ln>
            <a:noFill/>
          </a:ln>
        </p:spPr>
      </p:pic>
      <p:pic>
        <p:nvPicPr>
          <p:cNvPr id="1393" name="Google Shape;1393;p60"/>
          <p:cNvPicPr preferRelativeResize="0"/>
          <p:nvPr/>
        </p:nvPicPr>
        <p:blipFill>
          <a:blip r:embed="rId3">
            <a:alphaModFix/>
          </a:blip>
          <a:stretch>
            <a:fillRect/>
          </a:stretch>
        </p:blipFill>
        <p:spPr>
          <a:xfrm>
            <a:off x="6750854" y="1880225"/>
            <a:ext cx="161648" cy="126175"/>
          </a:xfrm>
          <a:prstGeom prst="rect">
            <a:avLst/>
          </a:prstGeom>
          <a:noFill/>
          <a:ln>
            <a:noFill/>
          </a:ln>
        </p:spPr>
      </p:pic>
      <p:pic>
        <p:nvPicPr>
          <p:cNvPr id="1394" name="Google Shape;1394;p60"/>
          <p:cNvPicPr preferRelativeResize="0"/>
          <p:nvPr/>
        </p:nvPicPr>
        <p:blipFill>
          <a:blip r:embed="rId3">
            <a:alphaModFix/>
          </a:blip>
          <a:stretch>
            <a:fillRect/>
          </a:stretch>
        </p:blipFill>
        <p:spPr>
          <a:xfrm>
            <a:off x="6983654" y="1880225"/>
            <a:ext cx="161648" cy="126175"/>
          </a:xfrm>
          <a:prstGeom prst="rect">
            <a:avLst/>
          </a:prstGeom>
          <a:noFill/>
          <a:ln>
            <a:noFill/>
          </a:ln>
        </p:spPr>
      </p:pic>
      <p:pic>
        <p:nvPicPr>
          <p:cNvPr id="1395" name="Google Shape;1395;p60"/>
          <p:cNvPicPr preferRelativeResize="0"/>
          <p:nvPr/>
        </p:nvPicPr>
        <p:blipFill>
          <a:blip r:embed="rId3">
            <a:alphaModFix/>
          </a:blip>
          <a:stretch>
            <a:fillRect/>
          </a:stretch>
        </p:blipFill>
        <p:spPr>
          <a:xfrm>
            <a:off x="7216454" y="1880225"/>
            <a:ext cx="161648" cy="126175"/>
          </a:xfrm>
          <a:prstGeom prst="rect">
            <a:avLst/>
          </a:prstGeom>
          <a:noFill/>
          <a:ln>
            <a:noFill/>
          </a:ln>
        </p:spPr>
      </p:pic>
      <p:pic>
        <p:nvPicPr>
          <p:cNvPr id="1396" name="Google Shape;1396;p60"/>
          <p:cNvPicPr preferRelativeResize="0"/>
          <p:nvPr/>
        </p:nvPicPr>
        <p:blipFill>
          <a:blip r:embed="rId3">
            <a:alphaModFix/>
          </a:blip>
          <a:stretch>
            <a:fillRect/>
          </a:stretch>
        </p:blipFill>
        <p:spPr>
          <a:xfrm>
            <a:off x="6052454" y="2105850"/>
            <a:ext cx="161648" cy="126175"/>
          </a:xfrm>
          <a:prstGeom prst="rect">
            <a:avLst/>
          </a:prstGeom>
          <a:noFill/>
          <a:ln>
            <a:noFill/>
          </a:ln>
        </p:spPr>
      </p:pic>
      <p:pic>
        <p:nvPicPr>
          <p:cNvPr id="1397" name="Google Shape;1397;p60"/>
          <p:cNvPicPr preferRelativeResize="0"/>
          <p:nvPr/>
        </p:nvPicPr>
        <p:blipFill>
          <a:blip r:embed="rId3">
            <a:alphaModFix/>
          </a:blip>
          <a:stretch>
            <a:fillRect/>
          </a:stretch>
        </p:blipFill>
        <p:spPr>
          <a:xfrm>
            <a:off x="6285254" y="2105850"/>
            <a:ext cx="161648" cy="126175"/>
          </a:xfrm>
          <a:prstGeom prst="rect">
            <a:avLst/>
          </a:prstGeom>
          <a:noFill/>
          <a:ln>
            <a:noFill/>
          </a:ln>
        </p:spPr>
      </p:pic>
      <p:pic>
        <p:nvPicPr>
          <p:cNvPr id="1398" name="Google Shape;1398;p60"/>
          <p:cNvPicPr preferRelativeResize="0"/>
          <p:nvPr/>
        </p:nvPicPr>
        <p:blipFill>
          <a:blip r:embed="rId3">
            <a:alphaModFix/>
          </a:blip>
          <a:stretch>
            <a:fillRect/>
          </a:stretch>
        </p:blipFill>
        <p:spPr>
          <a:xfrm>
            <a:off x="6518054" y="2105850"/>
            <a:ext cx="161648" cy="126175"/>
          </a:xfrm>
          <a:prstGeom prst="rect">
            <a:avLst/>
          </a:prstGeom>
          <a:noFill/>
          <a:ln>
            <a:noFill/>
          </a:ln>
        </p:spPr>
      </p:pic>
      <p:sp>
        <p:nvSpPr>
          <p:cNvPr id="1399" name="Google Shape;1399;p60"/>
          <p:cNvSpPr/>
          <p:nvPr/>
        </p:nvSpPr>
        <p:spPr>
          <a:xfrm>
            <a:off x="4009700" y="3077550"/>
            <a:ext cx="1672500" cy="688500"/>
          </a:xfrm>
          <a:prstGeom prst="rect">
            <a:avLst/>
          </a:prstGeom>
          <a:solidFill>
            <a:srgbClr val="F4CCCC"/>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Commit Loop</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Commit Interval Elapses</a:t>
            </a:r>
            <a:endParaRPr i="1" sz="1000"/>
          </a:p>
          <a:p>
            <a:pPr indent="0" lvl="0" marL="0" rtl="0" algn="ctr">
              <a:spcBef>
                <a:spcPts val="0"/>
              </a:spcBef>
              <a:spcAft>
                <a:spcPts val="0"/>
              </a:spcAft>
              <a:buNone/>
            </a:pPr>
            <a:r>
              <a:t/>
            </a:r>
            <a:endParaRPr sz="1200"/>
          </a:p>
        </p:txBody>
      </p:sp>
      <p:sp>
        <p:nvSpPr>
          <p:cNvPr id="1400" name="Google Shape;1400;p60"/>
          <p:cNvSpPr txBox="1"/>
          <p:nvPr/>
        </p:nvSpPr>
        <p:spPr>
          <a:xfrm>
            <a:off x="3087442" y="1964455"/>
            <a:ext cx="3804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0000"/>
                </a:solidFill>
              </a:rPr>
              <a:t>x</a:t>
            </a:r>
            <a:endParaRPr sz="2400">
              <a:solidFill>
                <a:srgbClr val="FF0000"/>
              </a:solidFill>
            </a:endParaRPr>
          </a:p>
        </p:txBody>
      </p:sp>
      <p:pic>
        <p:nvPicPr>
          <p:cNvPr id="1401" name="Google Shape;1401;p60"/>
          <p:cNvPicPr preferRelativeResize="0"/>
          <p:nvPr/>
        </p:nvPicPr>
        <p:blipFill>
          <a:blip r:embed="rId3">
            <a:alphaModFix/>
          </a:blip>
          <a:stretch>
            <a:fillRect/>
          </a:stretch>
        </p:blipFill>
        <p:spPr>
          <a:xfrm>
            <a:off x="6750854" y="2105850"/>
            <a:ext cx="161648" cy="126175"/>
          </a:xfrm>
          <a:prstGeom prst="rect">
            <a:avLst/>
          </a:prstGeom>
          <a:noFill/>
          <a:ln>
            <a:noFill/>
          </a:ln>
        </p:spPr>
      </p:pic>
      <p:pic>
        <p:nvPicPr>
          <p:cNvPr id="1402" name="Google Shape;1402;p60"/>
          <p:cNvPicPr preferRelativeResize="0"/>
          <p:nvPr/>
        </p:nvPicPr>
        <p:blipFill>
          <a:blip r:embed="rId3">
            <a:alphaModFix/>
          </a:blip>
          <a:stretch>
            <a:fillRect/>
          </a:stretch>
        </p:blipFill>
        <p:spPr>
          <a:xfrm>
            <a:off x="6983654" y="2105850"/>
            <a:ext cx="161648" cy="126175"/>
          </a:xfrm>
          <a:prstGeom prst="rect">
            <a:avLst/>
          </a:prstGeom>
          <a:noFill/>
          <a:ln>
            <a:noFill/>
          </a:ln>
        </p:spPr>
      </p:pic>
      <p:pic>
        <p:nvPicPr>
          <p:cNvPr id="1403" name="Google Shape;1403;p60"/>
          <p:cNvPicPr preferRelativeResize="0"/>
          <p:nvPr/>
        </p:nvPicPr>
        <p:blipFill>
          <a:blip r:embed="rId3">
            <a:alphaModFix/>
          </a:blip>
          <a:stretch>
            <a:fillRect/>
          </a:stretch>
        </p:blipFill>
        <p:spPr>
          <a:xfrm>
            <a:off x="7216454" y="2105850"/>
            <a:ext cx="161648" cy="126175"/>
          </a:xfrm>
          <a:prstGeom prst="rect">
            <a:avLst/>
          </a:prstGeom>
          <a:noFill/>
          <a:ln>
            <a:noFill/>
          </a:ln>
        </p:spPr>
      </p:pic>
      <p:pic>
        <p:nvPicPr>
          <p:cNvPr id="1404" name="Google Shape;1404;p60"/>
          <p:cNvPicPr preferRelativeResize="0"/>
          <p:nvPr/>
        </p:nvPicPr>
        <p:blipFill>
          <a:blip r:embed="rId3">
            <a:alphaModFix/>
          </a:blip>
          <a:stretch>
            <a:fillRect/>
          </a:stretch>
        </p:blipFill>
        <p:spPr>
          <a:xfrm>
            <a:off x="6052454" y="2331475"/>
            <a:ext cx="161648" cy="126175"/>
          </a:xfrm>
          <a:prstGeom prst="rect">
            <a:avLst/>
          </a:prstGeom>
          <a:noFill/>
          <a:ln>
            <a:noFill/>
          </a:ln>
        </p:spPr>
      </p:pic>
      <p:pic>
        <p:nvPicPr>
          <p:cNvPr id="1405" name="Google Shape;1405;p60"/>
          <p:cNvPicPr preferRelativeResize="0"/>
          <p:nvPr/>
        </p:nvPicPr>
        <p:blipFill>
          <a:blip r:embed="rId3">
            <a:alphaModFix/>
          </a:blip>
          <a:stretch>
            <a:fillRect/>
          </a:stretch>
        </p:blipFill>
        <p:spPr>
          <a:xfrm>
            <a:off x="6285254" y="2331475"/>
            <a:ext cx="161648" cy="126175"/>
          </a:xfrm>
          <a:prstGeom prst="rect">
            <a:avLst/>
          </a:prstGeom>
          <a:noFill/>
          <a:ln>
            <a:noFill/>
          </a:ln>
        </p:spPr>
      </p:pic>
      <p:sp>
        <p:nvSpPr>
          <p:cNvPr id="1406" name="Google Shape;1406;p60"/>
          <p:cNvSpPr txBox="1"/>
          <p:nvPr/>
        </p:nvSpPr>
        <p:spPr>
          <a:xfrm>
            <a:off x="3812875" y="4014925"/>
            <a:ext cx="7800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Mailbox</a:t>
            </a:r>
            <a:endParaRPr sz="1000"/>
          </a:p>
        </p:txBody>
      </p:sp>
      <p:sp>
        <p:nvSpPr>
          <p:cNvPr id="1407" name="Google Shape;1407;p60"/>
          <p:cNvSpPr txBox="1"/>
          <p:nvPr/>
        </p:nvSpPr>
        <p:spPr>
          <a:xfrm>
            <a:off x="1166487" y="3485425"/>
            <a:ext cx="1519800" cy="4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Messages stopped</a:t>
            </a:r>
            <a:endParaRPr sz="1200"/>
          </a:p>
        </p:txBody>
      </p:sp>
      <p:cxnSp>
        <p:nvCxnSpPr>
          <p:cNvPr id="1408" name="Google Shape;1408;p60"/>
          <p:cNvCxnSpPr/>
          <p:nvPr/>
        </p:nvCxnSpPr>
        <p:spPr>
          <a:xfrm flipH="1" rot="10800000">
            <a:off x="2564775" y="2375125"/>
            <a:ext cx="625200" cy="1293000"/>
          </a:xfrm>
          <a:prstGeom prst="straightConnector1">
            <a:avLst/>
          </a:prstGeom>
          <a:noFill/>
          <a:ln cap="flat" cmpd="sng" w="9525">
            <a:solidFill>
              <a:schemeClr val="dk2"/>
            </a:solidFill>
            <a:prstDash val="dash"/>
            <a:round/>
            <a:headEnd len="med" w="med" type="none"/>
            <a:tailEnd len="med" w="med" type="triangle"/>
          </a:ln>
        </p:spPr>
      </p:cxnSp>
      <p:pic>
        <p:nvPicPr>
          <p:cNvPr id="1409" name="Google Shape;1409;p60"/>
          <p:cNvPicPr preferRelativeResize="0"/>
          <p:nvPr/>
        </p:nvPicPr>
        <p:blipFill>
          <a:blip r:embed="rId3">
            <a:alphaModFix/>
          </a:blip>
          <a:stretch>
            <a:fillRect/>
          </a:stretch>
        </p:blipFill>
        <p:spPr>
          <a:xfrm>
            <a:off x="6518054" y="2331475"/>
            <a:ext cx="161648" cy="126175"/>
          </a:xfrm>
          <a:prstGeom prst="rect">
            <a:avLst/>
          </a:prstGeom>
          <a:noFill/>
          <a:ln>
            <a:noFill/>
          </a:ln>
        </p:spPr>
      </p:pic>
      <p:pic>
        <p:nvPicPr>
          <p:cNvPr id="1410" name="Google Shape;1410;p60"/>
          <p:cNvPicPr preferRelativeResize="0"/>
          <p:nvPr/>
        </p:nvPicPr>
        <p:blipFill>
          <a:blip r:embed="rId3">
            <a:alphaModFix/>
          </a:blip>
          <a:stretch>
            <a:fillRect/>
          </a:stretch>
        </p:blipFill>
        <p:spPr>
          <a:xfrm>
            <a:off x="6750854" y="2331475"/>
            <a:ext cx="161648" cy="126175"/>
          </a:xfrm>
          <a:prstGeom prst="rect">
            <a:avLst/>
          </a:prstGeom>
          <a:noFill/>
          <a:ln>
            <a:noFill/>
          </a:ln>
        </p:spPr>
      </p:pic>
      <p:pic>
        <p:nvPicPr>
          <p:cNvPr id="1411" name="Google Shape;1411;p60"/>
          <p:cNvPicPr preferRelativeResize="0"/>
          <p:nvPr/>
        </p:nvPicPr>
        <p:blipFill>
          <a:blip r:embed="rId3">
            <a:alphaModFix/>
          </a:blip>
          <a:stretch>
            <a:fillRect/>
          </a:stretch>
        </p:blipFill>
        <p:spPr>
          <a:xfrm>
            <a:off x="6983654" y="2331475"/>
            <a:ext cx="161648" cy="1261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6" name="Shape 1416"/>
        <p:cNvGrpSpPr/>
        <p:nvPr/>
      </p:nvGrpSpPr>
      <p:grpSpPr>
        <a:xfrm>
          <a:off x="0" y="0"/>
          <a:ext cx="0" cy="0"/>
          <a:chOff x="0" y="0"/>
          <a:chExt cx="0" cy="0"/>
        </a:xfrm>
      </p:grpSpPr>
      <p:sp>
        <p:nvSpPr>
          <p:cNvPr id="1417" name="Google Shape;1417;p61"/>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Transactional </a:t>
            </a:r>
            <a:r>
              <a:rPr lang="en-US">
                <a:latin typeface="Courier New"/>
                <a:ea typeface="Courier New"/>
                <a:cs typeface="Courier New"/>
                <a:sym typeface="Courier New"/>
              </a:rPr>
              <a:t>GraphStage</a:t>
            </a:r>
            <a:r>
              <a:rPr lang="en-US">
                <a:latin typeface="Arial"/>
                <a:ea typeface="Arial"/>
                <a:cs typeface="Arial"/>
                <a:sym typeface="Arial"/>
              </a:rPr>
              <a:t> (6/7)</a:t>
            </a:r>
            <a:endParaRPr>
              <a:latin typeface="Arial"/>
              <a:ea typeface="Arial"/>
              <a:cs typeface="Arial"/>
              <a:sym typeface="Arial"/>
            </a:endParaRPr>
          </a:p>
        </p:txBody>
      </p:sp>
      <p:sp>
        <p:nvSpPr>
          <p:cNvPr id="1418" name="Google Shape;1418;p61"/>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419" name="Google Shape;1419;p61"/>
          <p:cNvSpPr/>
          <p:nvPr/>
        </p:nvSpPr>
        <p:spPr>
          <a:xfrm>
            <a:off x="3812875" y="940800"/>
            <a:ext cx="3937500" cy="29595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Transactional </a:t>
            </a:r>
            <a:r>
              <a:rPr lang="en-US" sz="1200">
                <a:latin typeface="Courier New"/>
                <a:ea typeface="Courier New"/>
                <a:cs typeface="Courier New"/>
                <a:sym typeface="Courier New"/>
              </a:rPr>
              <a:t>GraphStage</a:t>
            </a:r>
            <a:endParaRPr sz="1200">
              <a:latin typeface="Courier New"/>
              <a:ea typeface="Courier New"/>
              <a:cs typeface="Courier New"/>
              <a:sym typeface="Courier New"/>
            </a:endParaRPr>
          </a:p>
        </p:txBody>
      </p:sp>
      <p:sp>
        <p:nvSpPr>
          <p:cNvPr id="1420" name="Google Shape;1420;p61"/>
          <p:cNvSpPr/>
          <p:nvPr/>
        </p:nvSpPr>
        <p:spPr>
          <a:xfrm>
            <a:off x="3810850" y="4056300"/>
            <a:ext cx="39375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61"/>
          <p:cNvSpPr/>
          <p:nvPr/>
        </p:nvSpPr>
        <p:spPr>
          <a:xfrm>
            <a:off x="3700075"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61"/>
          <p:cNvSpPr/>
          <p:nvPr/>
        </p:nvSpPr>
        <p:spPr>
          <a:xfrm>
            <a:off x="5879025" y="1323350"/>
            <a:ext cx="1672500" cy="24426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t>
            </a:r>
            <a:endParaRPr sz="1200"/>
          </a:p>
        </p:txBody>
      </p:sp>
      <p:sp>
        <p:nvSpPr>
          <p:cNvPr id="1423" name="Google Shape;1423;p61"/>
          <p:cNvSpPr/>
          <p:nvPr/>
        </p:nvSpPr>
        <p:spPr>
          <a:xfrm>
            <a:off x="7748350"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61"/>
          <p:cNvSpPr/>
          <p:nvPr/>
        </p:nvSpPr>
        <p:spPr>
          <a:xfrm>
            <a:off x="1530125" y="1832758"/>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Flow</a:t>
            </a:r>
            <a:endParaRPr sz="1200"/>
          </a:p>
        </p:txBody>
      </p:sp>
      <p:sp>
        <p:nvSpPr>
          <p:cNvPr id="1425" name="Google Shape;1425;p61"/>
          <p:cNvSpPr/>
          <p:nvPr/>
        </p:nvSpPr>
        <p:spPr>
          <a:xfrm>
            <a:off x="2742425" y="20977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6" name="Google Shape;1426;p61"/>
          <p:cNvCxnSpPr>
            <a:stCxn id="1425" idx="3"/>
            <a:endCxn id="1421" idx="1"/>
          </p:cNvCxnSpPr>
          <p:nvPr/>
        </p:nvCxnSpPr>
        <p:spPr>
          <a:xfrm flipH="1" rot="10800000">
            <a:off x="2855225" y="2267733"/>
            <a:ext cx="844800" cy="1800"/>
          </a:xfrm>
          <a:prstGeom prst="straightConnector1">
            <a:avLst/>
          </a:prstGeom>
          <a:noFill/>
          <a:ln cap="flat" cmpd="sng" w="19050">
            <a:solidFill>
              <a:schemeClr val="dk2"/>
            </a:solidFill>
            <a:prstDash val="solid"/>
            <a:round/>
            <a:headEnd len="med" w="med" type="none"/>
            <a:tailEnd len="med" w="med" type="none"/>
          </a:ln>
        </p:spPr>
      </p:cxnSp>
      <p:sp>
        <p:nvSpPr>
          <p:cNvPr id="1427" name="Google Shape;1427;p61"/>
          <p:cNvSpPr/>
          <p:nvPr/>
        </p:nvSpPr>
        <p:spPr>
          <a:xfrm>
            <a:off x="1417325" y="20960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28" name="Google Shape;1428;p61"/>
          <p:cNvCxnSpPr>
            <a:stCxn id="1427" idx="1"/>
          </p:cNvCxnSpPr>
          <p:nvPr/>
        </p:nvCxnSpPr>
        <p:spPr>
          <a:xfrm rot="10800000">
            <a:off x="1093625" y="2267833"/>
            <a:ext cx="323700" cy="0"/>
          </a:xfrm>
          <a:prstGeom prst="straightConnector1">
            <a:avLst/>
          </a:prstGeom>
          <a:noFill/>
          <a:ln cap="flat" cmpd="sng" w="9525">
            <a:solidFill>
              <a:schemeClr val="dk2"/>
            </a:solidFill>
            <a:prstDash val="dash"/>
            <a:round/>
            <a:headEnd len="med" w="med" type="none"/>
            <a:tailEnd len="med" w="med" type="none"/>
          </a:ln>
        </p:spPr>
      </p:cxnSp>
      <p:sp>
        <p:nvSpPr>
          <p:cNvPr id="1429" name="Google Shape;1429;p61"/>
          <p:cNvSpPr/>
          <p:nvPr/>
        </p:nvSpPr>
        <p:spPr>
          <a:xfrm>
            <a:off x="4009700" y="2197713"/>
            <a:ext cx="1672500" cy="688500"/>
          </a:xfrm>
          <a:prstGeom prst="rect">
            <a:avLst/>
          </a:prstGeom>
          <a:solidFill>
            <a:srgbClr val="F4CCCC"/>
          </a:solid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Back Pressure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Suspend Demand</a:t>
            </a:r>
            <a:endParaRPr i="1" sz="1000"/>
          </a:p>
          <a:p>
            <a:pPr indent="0" lvl="0" marL="0" rtl="0" algn="ctr">
              <a:spcBef>
                <a:spcPts val="0"/>
              </a:spcBef>
              <a:spcAft>
                <a:spcPts val="0"/>
              </a:spcAft>
              <a:buNone/>
            </a:pPr>
            <a:r>
              <a:t/>
            </a:r>
            <a:endParaRPr sz="1200"/>
          </a:p>
        </p:txBody>
      </p:sp>
      <p:sp>
        <p:nvSpPr>
          <p:cNvPr id="1430" name="Google Shape;1430;p61"/>
          <p:cNvSpPr/>
          <p:nvPr/>
        </p:nvSpPr>
        <p:spPr>
          <a:xfrm>
            <a:off x="6057025" y="2670000"/>
            <a:ext cx="1319400" cy="9069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Waiting for ACK</a:t>
            </a:r>
            <a:endParaRPr sz="1000"/>
          </a:p>
        </p:txBody>
      </p:sp>
      <p:sp>
        <p:nvSpPr>
          <p:cNvPr id="1431" name="Google Shape;1431;p61"/>
          <p:cNvSpPr/>
          <p:nvPr/>
        </p:nvSpPr>
        <p:spPr>
          <a:xfrm>
            <a:off x="4009700" y="1317888"/>
            <a:ext cx="1672500" cy="688500"/>
          </a:xfrm>
          <a:prstGeom prst="rect">
            <a:avLst/>
          </a:prstGeom>
          <a:solidFill>
            <a:srgbClr val="D9EAD3"/>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Commit Transaction</a:t>
            </a:r>
            <a:endParaRPr i="1" sz="1000"/>
          </a:p>
          <a:p>
            <a:pPr indent="0" lvl="0" marL="0" rtl="0" algn="ctr">
              <a:spcBef>
                <a:spcPts val="0"/>
              </a:spcBef>
              <a:spcAft>
                <a:spcPts val="0"/>
              </a:spcAft>
              <a:buNone/>
            </a:pPr>
            <a:r>
              <a:t/>
            </a:r>
            <a:endParaRPr sz="1200"/>
          </a:p>
        </p:txBody>
      </p:sp>
      <p:pic>
        <p:nvPicPr>
          <p:cNvPr id="1432" name="Google Shape;1432;p61"/>
          <p:cNvPicPr preferRelativeResize="0"/>
          <p:nvPr/>
        </p:nvPicPr>
        <p:blipFill>
          <a:blip r:embed="rId3">
            <a:alphaModFix/>
          </a:blip>
          <a:stretch>
            <a:fillRect/>
          </a:stretch>
        </p:blipFill>
        <p:spPr>
          <a:xfrm>
            <a:off x="6048529" y="1654600"/>
            <a:ext cx="161648" cy="126175"/>
          </a:xfrm>
          <a:prstGeom prst="rect">
            <a:avLst/>
          </a:prstGeom>
          <a:noFill/>
          <a:ln>
            <a:noFill/>
          </a:ln>
        </p:spPr>
      </p:pic>
      <p:pic>
        <p:nvPicPr>
          <p:cNvPr id="1433" name="Google Shape;1433;p61"/>
          <p:cNvPicPr preferRelativeResize="0"/>
          <p:nvPr/>
        </p:nvPicPr>
        <p:blipFill>
          <a:blip r:embed="rId3">
            <a:alphaModFix/>
          </a:blip>
          <a:stretch>
            <a:fillRect/>
          </a:stretch>
        </p:blipFill>
        <p:spPr>
          <a:xfrm>
            <a:off x="6281329" y="1654600"/>
            <a:ext cx="161648" cy="126175"/>
          </a:xfrm>
          <a:prstGeom prst="rect">
            <a:avLst/>
          </a:prstGeom>
          <a:noFill/>
          <a:ln>
            <a:noFill/>
          </a:ln>
        </p:spPr>
      </p:pic>
      <p:pic>
        <p:nvPicPr>
          <p:cNvPr id="1434" name="Google Shape;1434;p61"/>
          <p:cNvPicPr preferRelativeResize="0"/>
          <p:nvPr/>
        </p:nvPicPr>
        <p:blipFill>
          <a:blip r:embed="rId3">
            <a:alphaModFix/>
          </a:blip>
          <a:stretch>
            <a:fillRect/>
          </a:stretch>
        </p:blipFill>
        <p:spPr>
          <a:xfrm>
            <a:off x="6514129" y="1654600"/>
            <a:ext cx="161648" cy="126175"/>
          </a:xfrm>
          <a:prstGeom prst="rect">
            <a:avLst/>
          </a:prstGeom>
          <a:noFill/>
          <a:ln>
            <a:noFill/>
          </a:ln>
        </p:spPr>
      </p:pic>
      <p:pic>
        <p:nvPicPr>
          <p:cNvPr id="1435" name="Google Shape;1435;p61"/>
          <p:cNvPicPr preferRelativeResize="0"/>
          <p:nvPr/>
        </p:nvPicPr>
        <p:blipFill>
          <a:blip r:embed="rId3">
            <a:alphaModFix/>
          </a:blip>
          <a:stretch>
            <a:fillRect/>
          </a:stretch>
        </p:blipFill>
        <p:spPr>
          <a:xfrm>
            <a:off x="6746929" y="1654600"/>
            <a:ext cx="161648" cy="126175"/>
          </a:xfrm>
          <a:prstGeom prst="rect">
            <a:avLst/>
          </a:prstGeom>
          <a:noFill/>
          <a:ln>
            <a:noFill/>
          </a:ln>
        </p:spPr>
      </p:pic>
      <p:pic>
        <p:nvPicPr>
          <p:cNvPr id="1436" name="Google Shape;1436;p61"/>
          <p:cNvPicPr preferRelativeResize="0"/>
          <p:nvPr/>
        </p:nvPicPr>
        <p:blipFill>
          <a:blip r:embed="rId3">
            <a:alphaModFix/>
          </a:blip>
          <a:stretch>
            <a:fillRect/>
          </a:stretch>
        </p:blipFill>
        <p:spPr>
          <a:xfrm>
            <a:off x="6979729" y="1654600"/>
            <a:ext cx="161648" cy="126175"/>
          </a:xfrm>
          <a:prstGeom prst="rect">
            <a:avLst/>
          </a:prstGeom>
          <a:noFill/>
          <a:ln>
            <a:noFill/>
          </a:ln>
        </p:spPr>
      </p:pic>
      <p:pic>
        <p:nvPicPr>
          <p:cNvPr id="1437" name="Google Shape;1437;p61"/>
          <p:cNvPicPr preferRelativeResize="0"/>
          <p:nvPr/>
        </p:nvPicPr>
        <p:blipFill>
          <a:blip r:embed="rId3">
            <a:alphaModFix/>
          </a:blip>
          <a:stretch>
            <a:fillRect/>
          </a:stretch>
        </p:blipFill>
        <p:spPr>
          <a:xfrm>
            <a:off x="7212529" y="1654600"/>
            <a:ext cx="161648" cy="126175"/>
          </a:xfrm>
          <a:prstGeom prst="rect">
            <a:avLst/>
          </a:prstGeom>
          <a:noFill/>
          <a:ln>
            <a:noFill/>
          </a:ln>
        </p:spPr>
      </p:pic>
      <p:pic>
        <p:nvPicPr>
          <p:cNvPr id="1438" name="Google Shape;1438;p61"/>
          <p:cNvPicPr preferRelativeResize="0"/>
          <p:nvPr/>
        </p:nvPicPr>
        <p:blipFill>
          <a:blip r:embed="rId3">
            <a:alphaModFix/>
          </a:blip>
          <a:stretch>
            <a:fillRect/>
          </a:stretch>
        </p:blipFill>
        <p:spPr>
          <a:xfrm>
            <a:off x="6052454" y="1880225"/>
            <a:ext cx="161648" cy="126175"/>
          </a:xfrm>
          <a:prstGeom prst="rect">
            <a:avLst/>
          </a:prstGeom>
          <a:noFill/>
          <a:ln>
            <a:noFill/>
          </a:ln>
        </p:spPr>
      </p:pic>
      <p:pic>
        <p:nvPicPr>
          <p:cNvPr id="1439" name="Google Shape;1439;p61"/>
          <p:cNvPicPr preferRelativeResize="0"/>
          <p:nvPr/>
        </p:nvPicPr>
        <p:blipFill>
          <a:blip r:embed="rId3">
            <a:alphaModFix/>
          </a:blip>
          <a:stretch>
            <a:fillRect/>
          </a:stretch>
        </p:blipFill>
        <p:spPr>
          <a:xfrm>
            <a:off x="6285254" y="1880225"/>
            <a:ext cx="161648" cy="126175"/>
          </a:xfrm>
          <a:prstGeom prst="rect">
            <a:avLst/>
          </a:prstGeom>
          <a:noFill/>
          <a:ln>
            <a:noFill/>
          </a:ln>
        </p:spPr>
      </p:pic>
      <p:pic>
        <p:nvPicPr>
          <p:cNvPr id="1440" name="Google Shape;1440;p61"/>
          <p:cNvPicPr preferRelativeResize="0"/>
          <p:nvPr/>
        </p:nvPicPr>
        <p:blipFill>
          <a:blip r:embed="rId3">
            <a:alphaModFix/>
          </a:blip>
          <a:stretch>
            <a:fillRect/>
          </a:stretch>
        </p:blipFill>
        <p:spPr>
          <a:xfrm>
            <a:off x="6518054" y="1880225"/>
            <a:ext cx="161648" cy="126175"/>
          </a:xfrm>
          <a:prstGeom prst="rect">
            <a:avLst/>
          </a:prstGeom>
          <a:noFill/>
          <a:ln>
            <a:noFill/>
          </a:ln>
        </p:spPr>
      </p:pic>
      <p:pic>
        <p:nvPicPr>
          <p:cNvPr id="1441" name="Google Shape;1441;p61"/>
          <p:cNvPicPr preferRelativeResize="0"/>
          <p:nvPr/>
        </p:nvPicPr>
        <p:blipFill>
          <a:blip r:embed="rId3">
            <a:alphaModFix/>
          </a:blip>
          <a:stretch>
            <a:fillRect/>
          </a:stretch>
        </p:blipFill>
        <p:spPr>
          <a:xfrm>
            <a:off x="6750854" y="1880225"/>
            <a:ext cx="161648" cy="126175"/>
          </a:xfrm>
          <a:prstGeom prst="rect">
            <a:avLst/>
          </a:prstGeom>
          <a:noFill/>
          <a:ln>
            <a:noFill/>
          </a:ln>
        </p:spPr>
      </p:pic>
      <p:pic>
        <p:nvPicPr>
          <p:cNvPr id="1442" name="Google Shape;1442;p61"/>
          <p:cNvPicPr preferRelativeResize="0"/>
          <p:nvPr/>
        </p:nvPicPr>
        <p:blipFill>
          <a:blip r:embed="rId3">
            <a:alphaModFix/>
          </a:blip>
          <a:stretch>
            <a:fillRect/>
          </a:stretch>
        </p:blipFill>
        <p:spPr>
          <a:xfrm>
            <a:off x="6983654" y="1880225"/>
            <a:ext cx="161648" cy="126175"/>
          </a:xfrm>
          <a:prstGeom prst="rect">
            <a:avLst/>
          </a:prstGeom>
          <a:noFill/>
          <a:ln>
            <a:noFill/>
          </a:ln>
        </p:spPr>
      </p:pic>
      <p:pic>
        <p:nvPicPr>
          <p:cNvPr id="1443" name="Google Shape;1443;p61"/>
          <p:cNvPicPr preferRelativeResize="0"/>
          <p:nvPr/>
        </p:nvPicPr>
        <p:blipFill>
          <a:blip r:embed="rId3">
            <a:alphaModFix/>
          </a:blip>
          <a:stretch>
            <a:fillRect/>
          </a:stretch>
        </p:blipFill>
        <p:spPr>
          <a:xfrm>
            <a:off x="7216454" y="1880225"/>
            <a:ext cx="161648" cy="126175"/>
          </a:xfrm>
          <a:prstGeom prst="rect">
            <a:avLst/>
          </a:prstGeom>
          <a:noFill/>
          <a:ln>
            <a:noFill/>
          </a:ln>
        </p:spPr>
      </p:pic>
      <p:pic>
        <p:nvPicPr>
          <p:cNvPr id="1444" name="Google Shape;1444;p61"/>
          <p:cNvPicPr preferRelativeResize="0"/>
          <p:nvPr/>
        </p:nvPicPr>
        <p:blipFill>
          <a:blip r:embed="rId3">
            <a:alphaModFix/>
          </a:blip>
          <a:stretch>
            <a:fillRect/>
          </a:stretch>
        </p:blipFill>
        <p:spPr>
          <a:xfrm>
            <a:off x="6052454" y="2105850"/>
            <a:ext cx="161648" cy="126175"/>
          </a:xfrm>
          <a:prstGeom prst="rect">
            <a:avLst/>
          </a:prstGeom>
          <a:noFill/>
          <a:ln>
            <a:noFill/>
          </a:ln>
        </p:spPr>
      </p:pic>
      <p:pic>
        <p:nvPicPr>
          <p:cNvPr id="1445" name="Google Shape;1445;p61"/>
          <p:cNvPicPr preferRelativeResize="0"/>
          <p:nvPr/>
        </p:nvPicPr>
        <p:blipFill>
          <a:blip r:embed="rId3">
            <a:alphaModFix/>
          </a:blip>
          <a:stretch>
            <a:fillRect/>
          </a:stretch>
        </p:blipFill>
        <p:spPr>
          <a:xfrm>
            <a:off x="6285254" y="2105850"/>
            <a:ext cx="161648" cy="126175"/>
          </a:xfrm>
          <a:prstGeom prst="rect">
            <a:avLst/>
          </a:prstGeom>
          <a:noFill/>
          <a:ln>
            <a:noFill/>
          </a:ln>
        </p:spPr>
      </p:pic>
      <p:pic>
        <p:nvPicPr>
          <p:cNvPr id="1446" name="Google Shape;1446;p61"/>
          <p:cNvPicPr preferRelativeResize="0"/>
          <p:nvPr/>
        </p:nvPicPr>
        <p:blipFill>
          <a:blip r:embed="rId3">
            <a:alphaModFix/>
          </a:blip>
          <a:stretch>
            <a:fillRect/>
          </a:stretch>
        </p:blipFill>
        <p:spPr>
          <a:xfrm>
            <a:off x="6518054" y="2105850"/>
            <a:ext cx="161648" cy="126175"/>
          </a:xfrm>
          <a:prstGeom prst="rect">
            <a:avLst/>
          </a:prstGeom>
          <a:noFill/>
          <a:ln>
            <a:noFill/>
          </a:ln>
        </p:spPr>
      </p:pic>
      <p:sp>
        <p:nvSpPr>
          <p:cNvPr id="1447" name="Google Shape;1447;p61"/>
          <p:cNvSpPr/>
          <p:nvPr/>
        </p:nvSpPr>
        <p:spPr>
          <a:xfrm>
            <a:off x="4009700" y="3077550"/>
            <a:ext cx="1672500" cy="688500"/>
          </a:xfrm>
          <a:prstGeom prst="rect">
            <a:avLst/>
          </a:prstGeom>
          <a:solidFill>
            <a:srgbClr val="F4CCCC"/>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Commit Loop</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Commit Interval Elapses</a:t>
            </a:r>
            <a:endParaRPr i="1" sz="1000"/>
          </a:p>
          <a:p>
            <a:pPr indent="0" lvl="0" marL="0" rtl="0" algn="ctr">
              <a:spcBef>
                <a:spcPts val="0"/>
              </a:spcBef>
              <a:spcAft>
                <a:spcPts val="0"/>
              </a:spcAft>
              <a:buNone/>
            </a:pPr>
            <a:r>
              <a:t/>
            </a:r>
            <a:endParaRPr sz="1200"/>
          </a:p>
        </p:txBody>
      </p:sp>
      <p:sp>
        <p:nvSpPr>
          <p:cNvPr id="1448" name="Google Shape;1448;p61"/>
          <p:cNvSpPr txBox="1"/>
          <p:nvPr/>
        </p:nvSpPr>
        <p:spPr>
          <a:xfrm>
            <a:off x="3087442" y="1964455"/>
            <a:ext cx="380400" cy="51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solidFill>
                  <a:srgbClr val="FF0000"/>
                </a:solidFill>
              </a:rPr>
              <a:t>x</a:t>
            </a:r>
            <a:endParaRPr sz="2400">
              <a:solidFill>
                <a:srgbClr val="FF0000"/>
              </a:solidFill>
            </a:endParaRPr>
          </a:p>
        </p:txBody>
      </p:sp>
      <p:pic>
        <p:nvPicPr>
          <p:cNvPr id="1449" name="Google Shape;1449;p61"/>
          <p:cNvPicPr preferRelativeResize="0"/>
          <p:nvPr/>
        </p:nvPicPr>
        <p:blipFill>
          <a:blip r:embed="rId3">
            <a:alphaModFix/>
          </a:blip>
          <a:stretch>
            <a:fillRect/>
          </a:stretch>
        </p:blipFill>
        <p:spPr>
          <a:xfrm>
            <a:off x="6750854" y="2105850"/>
            <a:ext cx="161648" cy="126175"/>
          </a:xfrm>
          <a:prstGeom prst="rect">
            <a:avLst/>
          </a:prstGeom>
          <a:noFill/>
          <a:ln>
            <a:noFill/>
          </a:ln>
        </p:spPr>
      </p:pic>
      <p:pic>
        <p:nvPicPr>
          <p:cNvPr id="1450" name="Google Shape;1450;p61"/>
          <p:cNvPicPr preferRelativeResize="0"/>
          <p:nvPr/>
        </p:nvPicPr>
        <p:blipFill>
          <a:blip r:embed="rId3">
            <a:alphaModFix/>
          </a:blip>
          <a:stretch>
            <a:fillRect/>
          </a:stretch>
        </p:blipFill>
        <p:spPr>
          <a:xfrm>
            <a:off x="6983654" y="2105850"/>
            <a:ext cx="161648" cy="126175"/>
          </a:xfrm>
          <a:prstGeom prst="rect">
            <a:avLst/>
          </a:prstGeom>
          <a:noFill/>
          <a:ln>
            <a:noFill/>
          </a:ln>
        </p:spPr>
      </p:pic>
      <p:pic>
        <p:nvPicPr>
          <p:cNvPr id="1451" name="Google Shape;1451;p61"/>
          <p:cNvPicPr preferRelativeResize="0"/>
          <p:nvPr/>
        </p:nvPicPr>
        <p:blipFill>
          <a:blip r:embed="rId3">
            <a:alphaModFix/>
          </a:blip>
          <a:stretch>
            <a:fillRect/>
          </a:stretch>
        </p:blipFill>
        <p:spPr>
          <a:xfrm>
            <a:off x="7216454" y="2105850"/>
            <a:ext cx="161648" cy="126175"/>
          </a:xfrm>
          <a:prstGeom prst="rect">
            <a:avLst/>
          </a:prstGeom>
          <a:noFill/>
          <a:ln>
            <a:noFill/>
          </a:ln>
        </p:spPr>
      </p:pic>
      <p:pic>
        <p:nvPicPr>
          <p:cNvPr id="1452" name="Google Shape;1452;p61"/>
          <p:cNvPicPr preferRelativeResize="0"/>
          <p:nvPr/>
        </p:nvPicPr>
        <p:blipFill>
          <a:blip r:embed="rId3">
            <a:alphaModFix/>
          </a:blip>
          <a:stretch>
            <a:fillRect/>
          </a:stretch>
        </p:blipFill>
        <p:spPr>
          <a:xfrm>
            <a:off x="6052454" y="2331475"/>
            <a:ext cx="161648" cy="126175"/>
          </a:xfrm>
          <a:prstGeom prst="rect">
            <a:avLst/>
          </a:prstGeom>
          <a:noFill/>
          <a:ln>
            <a:noFill/>
          </a:ln>
        </p:spPr>
      </p:pic>
      <p:pic>
        <p:nvPicPr>
          <p:cNvPr id="1453" name="Google Shape;1453;p61"/>
          <p:cNvPicPr preferRelativeResize="0"/>
          <p:nvPr/>
        </p:nvPicPr>
        <p:blipFill>
          <a:blip r:embed="rId3">
            <a:alphaModFix/>
          </a:blip>
          <a:stretch>
            <a:fillRect/>
          </a:stretch>
        </p:blipFill>
        <p:spPr>
          <a:xfrm>
            <a:off x="6285254" y="2331475"/>
            <a:ext cx="161648" cy="126175"/>
          </a:xfrm>
          <a:prstGeom prst="rect">
            <a:avLst/>
          </a:prstGeom>
          <a:noFill/>
          <a:ln>
            <a:noFill/>
          </a:ln>
        </p:spPr>
      </p:pic>
      <p:sp>
        <p:nvSpPr>
          <p:cNvPr id="1454" name="Google Shape;1454;p61"/>
          <p:cNvSpPr txBox="1"/>
          <p:nvPr/>
        </p:nvSpPr>
        <p:spPr>
          <a:xfrm>
            <a:off x="3812875" y="4014925"/>
            <a:ext cx="7800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Mailbox</a:t>
            </a:r>
            <a:endParaRPr sz="1000"/>
          </a:p>
        </p:txBody>
      </p:sp>
      <p:sp>
        <p:nvSpPr>
          <p:cNvPr id="1455" name="Google Shape;1455;p61"/>
          <p:cNvSpPr txBox="1"/>
          <p:nvPr/>
        </p:nvSpPr>
        <p:spPr>
          <a:xfrm>
            <a:off x="1166487" y="3485425"/>
            <a:ext cx="1519800" cy="4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Messages stopped</a:t>
            </a:r>
            <a:endParaRPr sz="1200"/>
          </a:p>
        </p:txBody>
      </p:sp>
      <p:cxnSp>
        <p:nvCxnSpPr>
          <p:cNvPr id="1456" name="Google Shape;1456;p61"/>
          <p:cNvCxnSpPr/>
          <p:nvPr/>
        </p:nvCxnSpPr>
        <p:spPr>
          <a:xfrm flipH="1" rot="10800000">
            <a:off x="2564775" y="2375125"/>
            <a:ext cx="625200" cy="1293000"/>
          </a:xfrm>
          <a:prstGeom prst="straightConnector1">
            <a:avLst/>
          </a:prstGeom>
          <a:noFill/>
          <a:ln cap="flat" cmpd="sng" w="9525">
            <a:solidFill>
              <a:schemeClr val="dk2"/>
            </a:solidFill>
            <a:prstDash val="dash"/>
            <a:round/>
            <a:headEnd len="med" w="med" type="none"/>
            <a:tailEnd len="med" w="med" type="triangle"/>
          </a:ln>
        </p:spPr>
      </p:cxnSp>
      <p:pic>
        <p:nvPicPr>
          <p:cNvPr id="1457" name="Google Shape;1457;p61"/>
          <p:cNvPicPr preferRelativeResize="0"/>
          <p:nvPr/>
        </p:nvPicPr>
        <p:blipFill>
          <a:blip r:embed="rId3">
            <a:alphaModFix/>
          </a:blip>
          <a:stretch>
            <a:fillRect/>
          </a:stretch>
        </p:blipFill>
        <p:spPr>
          <a:xfrm>
            <a:off x="6518054" y="2331475"/>
            <a:ext cx="161648" cy="126175"/>
          </a:xfrm>
          <a:prstGeom prst="rect">
            <a:avLst/>
          </a:prstGeom>
          <a:noFill/>
          <a:ln>
            <a:noFill/>
          </a:ln>
        </p:spPr>
      </p:pic>
      <p:pic>
        <p:nvPicPr>
          <p:cNvPr id="1458" name="Google Shape;1458;p61"/>
          <p:cNvPicPr preferRelativeResize="0"/>
          <p:nvPr/>
        </p:nvPicPr>
        <p:blipFill>
          <a:blip r:embed="rId3">
            <a:alphaModFix/>
          </a:blip>
          <a:stretch>
            <a:fillRect/>
          </a:stretch>
        </p:blipFill>
        <p:spPr>
          <a:xfrm>
            <a:off x="6750854" y="2331475"/>
            <a:ext cx="161648" cy="126175"/>
          </a:xfrm>
          <a:prstGeom prst="rect">
            <a:avLst/>
          </a:prstGeom>
          <a:noFill/>
          <a:ln>
            <a:noFill/>
          </a:ln>
        </p:spPr>
      </p:pic>
      <p:pic>
        <p:nvPicPr>
          <p:cNvPr id="1459" name="Google Shape;1459;p61"/>
          <p:cNvPicPr preferRelativeResize="0"/>
          <p:nvPr/>
        </p:nvPicPr>
        <p:blipFill>
          <a:blip r:embed="rId3">
            <a:alphaModFix/>
          </a:blip>
          <a:stretch>
            <a:fillRect/>
          </a:stretch>
        </p:blipFill>
        <p:spPr>
          <a:xfrm>
            <a:off x="6983654" y="2331475"/>
            <a:ext cx="161648" cy="12617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4" name="Shape 1464"/>
        <p:cNvGrpSpPr/>
        <p:nvPr/>
      </p:nvGrpSpPr>
      <p:grpSpPr>
        <a:xfrm>
          <a:off x="0" y="0"/>
          <a:ext cx="0" cy="0"/>
          <a:chOff x="0" y="0"/>
          <a:chExt cx="0" cy="0"/>
        </a:xfrm>
      </p:grpSpPr>
      <p:sp>
        <p:nvSpPr>
          <p:cNvPr id="1465" name="Google Shape;1465;p62"/>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Transactional </a:t>
            </a:r>
            <a:r>
              <a:rPr lang="en-US">
                <a:latin typeface="Courier New"/>
                <a:ea typeface="Courier New"/>
                <a:cs typeface="Courier New"/>
                <a:sym typeface="Courier New"/>
              </a:rPr>
              <a:t>GraphStage</a:t>
            </a:r>
            <a:r>
              <a:rPr lang="en-US">
                <a:latin typeface="Arial"/>
                <a:ea typeface="Arial"/>
                <a:cs typeface="Arial"/>
                <a:sym typeface="Arial"/>
              </a:rPr>
              <a:t> (7/7)</a:t>
            </a:r>
            <a:endParaRPr>
              <a:latin typeface="Arial"/>
              <a:ea typeface="Arial"/>
              <a:cs typeface="Arial"/>
              <a:sym typeface="Arial"/>
            </a:endParaRPr>
          </a:p>
        </p:txBody>
      </p:sp>
      <p:sp>
        <p:nvSpPr>
          <p:cNvPr id="1466" name="Google Shape;1466;p62"/>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467" name="Google Shape;1467;p62"/>
          <p:cNvSpPr/>
          <p:nvPr/>
        </p:nvSpPr>
        <p:spPr>
          <a:xfrm>
            <a:off x="3812875" y="940800"/>
            <a:ext cx="3937500" cy="29595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Transactional </a:t>
            </a:r>
            <a:r>
              <a:rPr lang="en-US" sz="1200">
                <a:latin typeface="Courier New"/>
                <a:ea typeface="Courier New"/>
                <a:cs typeface="Courier New"/>
                <a:sym typeface="Courier New"/>
              </a:rPr>
              <a:t>GraphStage</a:t>
            </a:r>
            <a:endParaRPr sz="1200">
              <a:latin typeface="Courier New"/>
              <a:ea typeface="Courier New"/>
              <a:cs typeface="Courier New"/>
              <a:sym typeface="Courier New"/>
            </a:endParaRPr>
          </a:p>
        </p:txBody>
      </p:sp>
      <p:sp>
        <p:nvSpPr>
          <p:cNvPr id="1468" name="Google Shape;1468;p62"/>
          <p:cNvSpPr/>
          <p:nvPr/>
        </p:nvSpPr>
        <p:spPr>
          <a:xfrm>
            <a:off x="3810850" y="4056300"/>
            <a:ext cx="39375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62"/>
          <p:cNvSpPr/>
          <p:nvPr/>
        </p:nvSpPr>
        <p:spPr>
          <a:xfrm>
            <a:off x="3700075"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62"/>
          <p:cNvSpPr/>
          <p:nvPr/>
        </p:nvSpPr>
        <p:spPr>
          <a:xfrm>
            <a:off x="5879025" y="1323350"/>
            <a:ext cx="1672500" cy="24426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a:t>
            </a:r>
            <a:endParaRPr sz="1200"/>
          </a:p>
        </p:txBody>
      </p:sp>
      <p:sp>
        <p:nvSpPr>
          <p:cNvPr id="1471" name="Google Shape;1471;p62"/>
          <p:cNvSpPr/>
          <p:nvPr/>
        </p:nvSpPr>
        <p:spPr>
          <a:xfrm>
            <a:off x="7748350" y="1943375"/>
            <a:ext cx="112800" cy="6489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62"/>
          <p:cNvSpPr/>
          <p:nvPr/>
        </p:nvSpPr>
        <p:spPr>
          <a:xfrm>
            <a:off x="1530125" y="1832758"/>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Flow</a:t>
            </a:r>
            <a:endParaRPr sz="1200"/>
          </a:p>
        </p:txBody>
      </p:sp>
      <p:sp>
        <p:nvSpPr>
          <p:cNvPr id="1473" name="Google Shape;1473;p62"/>
          <p:cNvSpPr/>
          <p:nvPr/>
        </p:nvSpPr>
        <p:spPr>
          <a:xfrm>
            <a:off x="2742425" y="20977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4" name="Google Shape;1474;p62"/>
          <p:cNvCxnSpPr>
            <a:stCxn id="1473" idx="3"/>
            <a:endCxn id="1469" idx="1"/>
          </p:cNvCxnSpPr>
          <p:nvPr/>
        </p:nvCxnSpPr>
        <p:spPr>
          <a:xfrm flipH="1" rot="10800000">
            <a:off x="2855225" y="2267733"/>
            <a:ext cx="844800" cy="1800"/>
          </a:xfrm>
          <a:prstGeom prst="straightConnector1">
            <a:avLst/>
          </a:prstGeom>
          <a:noFill/>
          <a:ln cap="flat" cmpd="sng" w="9525">
            <a:solidFill>
              <a:schemeClr val="dk2"/>
            </a:solidFill>
            <a:prstDash val="solid"/>
            <a:round/>
            <a:headEnd len="med" w="med" type="none"/>
            <a:tailEnd len="med" w="med" type="none"/>
          </a:ln>
        </p:spPr>
      </p:cxnSp>
      <p:sp>
        <p:nvSpPr>
          <p:cNvPr id="1475" name="Google Shape;1475;p62"/>
          <p:cNvSpPr/>
          <p:nvPr/>
        </p:nvSpPr>
        <p:spPr>
          <a:xfrm>
            <a:off x="1417325" y="2096083"/>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76" name="Google Shape;1476;p62"/>
          <p:cNvCxnSpPr>
            <a:stCxn id="1475" idx="1"/>
          </p:cNvCxnSpPr>
          <p:nvPr/>
        </p:nvCxnSpPr>
        <p:spPr>
          <a:xfrm rot="10800000">
            <a:off x="1093625" y="2267833"/>
            <a:ext cx="323700" cy="0"/>
          </a:xfrm>
          <a:prstGeom prst="straightConnector1">
            <a:avLst/>
          </a:prstGeom>
          <a:noFill/>
          <a:ln cap="flat" cmpd="sng" w="9525">
            <a:solidFill>
              <a:schemeClr val="dk2"/>
            </a:solidFill>
            <a:prstDash val="dash"/>
            <a:round/>
            <a:headEnd len="med" w="med" type="none"/>
            <a:tailEnd len="med" w="med" type="none"/>
          </a:ln>
        </p:spPr>
      </p:cxnSp>
      <p:sp>
        <p:nvSpPr>
          <p:cNvPr id="1477" name="Google Shape;1477;p62"/>
          <p:cNvSpPr/>
          <p:nvPr/>
        </p:nvSpPr>
        <p:spPr>
          <a:xfrm>
            <a:off x="4009700" y="2197713"/>
            <a:ext cx="1672500" cy="688500"/>
          </a:xfrm>
          <a:prstGeom prst="rect">
            <a:avLst/>
          </a:prstGeom>
          <a:solidFill>
            <a:srgbClr val="D9EAD3"/>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Back Pressure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Resume Demand</a:t>
            </a:r>
            <a:endParaRPr i="1" sz="1000"/>
          </a:p>
          <a:p>
            <a:pPr indent="0" lvl="0" marL="0" rtl="0" algn="ctr">
              <a:spcBef>
                <a:spcPts val="0"/>
              </a:spcBef>
              <a:spcAft>
                <a:spcPts val="0"/>
              </a:spcAft>
              <a:buNone/>
            </a:pPr>
            <a:r>
              <a:t/>
            </a:r>
            <a:endParaRPr sz="1200"/>
          </a:p>
        </p:txBody>
      </p:sp>
      <p:sp>
        <p:nvSpPr>
          <p:cNvPr id="1478" name="Google Shape;1478;p62"/>
          <p:cNvSpPr/>
          <p:nvPr/>
        </p:nvSpPr>
        <p:spPr>
          <a:xfrm>
            <a:off x="6057025" y="2670000"/>
            <a:ext cx="1319400" cy="9069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000"/>
              <a:t>Waiting for ACK</a:t>
            </a:r>
            <a:endParaRPr sz="1000"/>
          </a:p>
        </p:txBody>
      </p:sp>
      <p:sp>
        <p:nvSpPr>
          <p:cNvPr id="1479" name="Google Shape;1479;p62"/>
          <p:cNvSpPr/>
          <p:nvPr/>
        </p:nvSpPr>
        <p:spPr>
          <a:xfrm>
            <a:off x="4009700" y="3077550"/>
            <a:ext cx="1672500" cy="688500"/>
          </a:xfrm>
          <a:prstGeom prst="rect">
            <a:avLst/>
          </a:prstGeom>
          <a:solidFill>
            <a:srgbClr val="D9EAD3"/>
          </a:solidFill>
          <a:ln cap="flat" cmpd="sng" w="9525">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Commit Loop</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Waiting</a:t>
            </a:r>
            <a:endParaRPr i="1" sz="1000"/>
          </a:p>
          <a:p>
            <a:pPr indent="0" lvl="0" marL="0" rtl="0" algn="ctr">
              <a:spcBef>
                <a:spcPts val="0"/>
              </a:spcBef>
              <a:spcAft>
                <a:spcPts val="0"/>
              </a:spcAft>
              <a:buNone/>
            </a:pPr>
            <a:r>
              <a:t/>
            </a:r>
            <a:endParaRPr sz="1200"/>
          </a:p>
        </p:txBody>
      </p:sp>
      <p:sp>
        <p:nvSpPr>
          <p:cNvPr id="1480" name="Google Shape;1480;p62"/>
          <p:cNvSpPr/>
          <p:nvPr/>
        </p:nvSpPr>
        <p:spPr>
          <a:xfrm>
            <a:off x="4009700" y="1317888"/>
            <a:ext cx="1672500" cy="688500"/>
          </a:xfrm>
          <a:prstGeom prst="rect">
            <a:avLst/>
          </a:prstGeom>
          <a:solidFill>
            <a:srgbClr val="D9EAD3"/>
          </a:solidFill>
          <a:ln cap="flat" cmpd="sng" w="19050">
            <a:solidFill>
              <a:schemeClr val="dk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Transaction Status</a:t>
            </a:r>
            <a:endParaRPr sz="1200"/>
          </a:p>
          <a:p>
            <a:pPr indent="0" lvl="0" marL="0" rtl="0" algn="ctr">
              <a:spcBef>
                <a:spcPts val="0"/>
              </a:spcBef>
              <a:spcAft>
                <a:spcPts val="0"/>
              </a:spcAft>
              <a:buNone/>
            </a:pPr>
            <a:r>
              <a:t/>
            </a:r>
            <a:endParaRPr sz="1200"/>
          </a:p>
          <a:p>
            <a:pPr indent="0" lvl="0" marL="0" rtl="0" algn="ctr">
              <a:spcBef>
                <a:spcPts val="0"/>
              </a:spcBef>
              <a:spcAft>
                <a:spcPts val="0"/>
              </a:spcAft>
              <a:buNone/>
            </a:pPr>
            <a:r>
              <a:rPr i="1" lang="en-US" sz="1000"/>
              <a:t>Begin New Transaction</a:t>
            </a:r>
            <a:endParaRPr i="1" sz="1000"/>
          </a:p>
          <a:p>
            <a:pPr indent="0" lvl="0" marL="0" rtl="0" algn="ctr">
              <a:spcBef>
                <a:spcPts val="0"/>
              </a:spcBef>
              <a:spcAft>
                <a:spcPts val="0"/>
              </a:spcAft>
              <a:buNone/>
            </a:pPr>
            <a:r>
              <a:t/>
            </a:r>
            <a:endParaRPr sz="1200"/>
          </a:p>
        </p:txBody>
      </p:sp>
      <p:sp>
        <p:nvSpPr>
          <p:cNvPr id="1481" name="Google Shape;1481;p62"/>
          <p:cNvSpPr txBox="1"/>
          <p:nvPr/>
        </p:nvSpPr>
        <p:spPr>
          <a:xfrm>
            <a:off x="3812875" y="4014925"/>
            <a:ext cx="7800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Mailbox</a:t>
            </a:r>
            <a:endParaRPr sz="1000"/>
          </a:p>
        </p:txBody>
      </p:sp>
      <p:sp>
        <p:nvSpPr>
          <p:cNvPr id="1482" name="Google Shape;1482;p62"/>
          <p:cNvSpPr txBox="1"/>
          <p:nvPr/>
        </p:nvSpPr>
        <p:spPr>
          <a:xfrm>
            <a:off x="1222700" y="3485425"/>
            <a:ext cx="1461600" cy="47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200"/>
              <a:t>Messages flowing again</a:t>
            </a:r>
            <a:endParaRPr sz="1200"/>
          </a:p>
        </p:txBody>
      </p:sp>
      <p:pic>
        <p:nvPicPr>
          <p:cNvPr id="1483" name="Google Shape;1483;p62"/>
          <p:cNvPicPr preferRelativeResize="0"/>
          <p:nvPr/>
        </p:nvPicPr>
        <p:blipFill>
          <a:blip r:embed="rId3">
            <a:alphaModFix/>
          </a:blip>
          <a:stretch>
            <a:fillRect/>
          </a:stretch>
        </p:blipFill>
        <p:spPr>
          <a:xfrm>
            <a:off x="3140429" y="2092712"/>
            <a:ext cx="161648" cy="126175"/>
          </a:xfrm>
          <a:prstGeom prst="rect">
            <a:avLst/>
          </a:prstGeom>
          <a:noFill/>
          <a:ln>
            <a:noFill/>
          </a:ln>
        </p:spPr>
      </p:pic>
      <p:cxnSp>
        <p:nvCxnSpPr>
          <p:cNvPr id="1484" name="Google Shape;1484;p62"/>
          <p:cNvCxnSpPr/>
          <p:nvPr/>
        </p:nvCxnSpPr>
        <p:spPr>
          <a:xfrm flipH="1" rot="10800000">
            <a:off x="2564775" y="2375125"/>
            <a:ext cx="625200" cy="1293000"/>
          </a:xfrm>
          <a:prstGeom prst="straightConnector1">
            <a:avLst/>
          </a:prstGeom>
          <a:noFill/>
          <a:ln cap="flat" cmpd="sng" w="9525">
            <a:solidFill>
              <a:schemeClr val="dk2"/>
            </a:solidFill>
            <a:prstDash val="dash"/>
            <a:round/>
            <a:headEnd len="med" w="med" type="none"/>
            <a:tailEnd len="med" w="med" type="triangle"/>
          </a:ln>
        </p:spPr>
      </p:cxn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9" name="Shape 1489"/>
        <p:cNvGrpSpPr/>
        <p:nvPr/>
      </p:nvGrpSpPr>
      <p:grpSpPr>
        <a:xfrm>
          <a:off x="0" y="0"/>
          <a:ext cx="0" cy="0"/>
          <a:chOff x="0" y="0"/>
          <a:chExt cx="0" cy="0"/>
        </a:xfrm>
      </p:grpSpPr>
      <p:sp>
        <p:nvSpPr>
          <p:cNvPr id="1490" name="Google Shape;1490;p63"/>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US"/>
              <a:t>Alpakka Kafka Transactions</a:t>
            </a:r>
            <a:endParaRPr/>
          </a:p>
        </p:txBody>
      </p:sp>
      <p:sp>
        <p:nvSpPr>
          <p:cNvPr id="1491" name="Google Shape;1491;p63"/>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en-US"/>
              <a:t>‹#›</a:t>
            </a:fld>
            <a:endParaRPr/>
          </a:p>
        </p:txBody>
      </p:sp>
      <p:sp>
        <p:nvSpPr>
          <p:cNvPr id="1492" name="Google Shape;1492;p63"/>
          <p:cNvSpPr txBox="1"/>
          <p:nvPr>
            <p:ph idx="1" type="body"/>
          </p:nvPr>
        </p:nvSpPr>
        <p:spPr>
          <a:xfrm>
            <a:off x="439048" y="1090591"/>
            <a:ext cx="8265900" cy="3438900"/>
          </a:xfrm>
          <a:prstGeom prst="rect">
            <a:avLst/>
          </a:prstGeom>
        </p:spPr>
        <p:txBody>
          <a:bodyPr anchorCtr="0" anchor="t" bIns="91425" lIns="91425" spcFirstLastPara="1" rIns="91425" wrap="square" tIns="91425">
            <a:noAutofit/>
          </a:bodyPr>
          <a:lstStyle/>
          <a:p>
            <a:pPr indent="0" lvl="0" marL="0" rtl="0" algn="l">
              <a:lnSpc>
                <a:spcPct val="100000"/>
              </a:lnSpc>
              <a:spcBef>
                <a:spcPts val="600"/>
              </a:spcBef>
              <a:spcAft>
                <a:spcPts val="0"/>
              </a:spcAft>
              <a:buClr>
                <a:schemeClr val="dk1"/>
              </a:buClr>
              <a:buSzPts val="1100"/>
              <a:buFont typeface="Arial"/>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producerSettings </a:t>
            </a:r>
            <a:r>
              <a:rPr lang="en-US" sz="800">
                <a:solidFill>
                  <a:schemeClr val="dk1"/>
                </a:solidFill>
                <a:highlight>
                  <a:srgbClr val="FFFFFF"/>
                </a:highlight>
                <a:latin typeface="Courier New"/>
                <a:ea typeface="Courier New"/>
                <a:cs typeface="Courier New"/>
                <a:sym typeface="Courier New"/>
              </a:rPr>
              <a:t>= </a:t>
            </a:r>
            <a:r>
              <a:rPr i="1" lang="en-US" sz="800">
                <a:solidFill>
                  <a:schemeClr val="dk1"/>
                </a:solidFill>
                <a:highlight>
                  <a:srgbClr val="FFFFFF"/>
                </a:highlight>
                <a:latin typeface="Courier New"/>
                <a:ea typeface="Courier New"/>
                <a:cs typeface="Courier New"/>
                <a:sym typeface="Courier New"/>
              </a:rPr>
              <a:t>ProducerSettings</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system</a:t>
            </a: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new </a:t>
            </a:r>
            <a:r>
              <a:rPr lang="en-US" sz="800">
                <a:solidFill>
                  <a:schemeClr val="dk1"/>
                </a:solidFill>
                <a:highlight>
                  <a:srgbClr val="FFFFFF"/>
                </a:highlight>
                <a:latin typeface="Courier New"/>
                <a:ea typeface="Courier New"/>
                <a:cs typeface="Courier New"/>
                <a:sym typeface="Courier New"/>
              </a:rPr>
              <a:t>StringSerializer, </a:t>
            </a:r>
            <a:r>
              <a:rPr b="1" lang="en-US" sz="800">
                <a:solidFill>
                  <a:srgbClr val="000080"/>
                </a:solidFill>
                <a:highlight>
                  <a:srgbClr val="FFFFFF"/>
                </a:highlight>
                <a:latin typeface="Courier New"/>
                <a:ea typeface="Courier New"/>
                <a:cs typeface="Courier New"/>
                <a:sym typeface="Courier New"/>
              </a:rPr>
              <a:t>new </a:t>
            </a:r>
            <a:r>
              <a:rPr lang="en-US" sz="800">
                <a:solidFill>
                  <a:schemeClr val="dk1"/>
                </a:solidFill>
                <a:highlight>
                  <a:srgbClr val="FFFFFF"/>
                </a:highlight>
                <a:latin typeface="Courier New"/>
                <a:ea typeface="Courier New"/>
                <a:cs typeface="Courier New"/>
                <a:sym typeface="Courier New"/>
              </a:rPr>
              <a:t>ByteArraySerializer)</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.withBootstrapServers(</a:t>
            </a:r>
            <a:r>
              <a:rPr b="1" lang="en-US" sz="800">
                <a:solidFill>
                  <a:srgbClr val="008000"/>
                </a:solidFill>
                <a:highlight>
                  <a:srgbClr val="FFFFFF"/>
                </a:highlight>
                <a:latin typeface="Courier New"/>
                <a:ea typeface="Courier New"/>
                <a:cs typeface="Courier New"/>
                <a:sym typeface="Courier New"/>
              </a:rPr>
              <a:t>"localhost:9092"</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.withEosCommitInterval(</a:t>
            </a:r>
            <a:r>
              <a:rPr lang="en-US" sz="800">
                <a:solidFill>
                  <a:srgbClr val="0000FF"/>
                </a:solidFill>
                <a:highlight>
                  <a:srgbClr val="FFFFFF"/>
                </a:highlight>
                <a:latin typeface="Courier New"/>
                <a:ea typeface="Courier New"/>
                <a:cs typeface="Courier New"/>
                <a:sym typeface="Courier New"/>
              </a:rPr>
              <a:t>100</a:t>
            </a:r>
            <a:r>
              <a:rPr lang="en-US" sz="800">
                <a:solidFill>
                  <a:schemeClr val="dk1"/>
                </a:solidFill>
                <a:highlight>
                  <a:srgbClr val="FFFFFF"/>
                </a:highlight>
                <a:latin typeface="Courier New"/>
                <a:ea typeface="Courier New"/>
                <a:cs typeface="Courier New"/>
                <a:sym typeface="Courier New"/>
              </a:rPr>
              <a:t>.millis)</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control </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None/>
            </a:pPr>
            <a:r>
              <a:rPr lang="en-US" sz="800">
                <a:solidFill>
                  <a:schemeClr val="dk1"/>
                </a:solidFill>
                <a:highlight>
                  <a:srgbClr val="FFFFFF"/>
                </a:highlight>
                <a:latin typeface="Courier New"/>
                <a:ea typeface="Courier New"/>
                <a:cs typeface="Courier New"/>
                <a:sym typeface="Courier New"/>
              </a:rPr>
              <a:t> Transactional</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lang="en-US" sz="800">
                <a:solidFill>
                  <a:schemeClr val="dk1"/>
                </a:solidFill>
                <a:highlight>
                  <a:srgbClr val="FFFFFF"/>
                </a:highlight>
                <a:latin typeface="Courier New"/>
                <a:ea typeface="Courier New"/>
                <a:cs typeface="Courier New"/>
                <a:sym typeface="Courier New"/>
              </a:rPr>
              <a:t>.</a:t>
            </a:r>
            <a:r>
              <a:rPr i="1" lang="en-US" sz="800">
                <a:solidFill>
                  <a:schemeClr val="dk1"/>
                </a:solidFill>
                <a:highlight>
                  <a:srgbClr val="FFFFFF"/>
                </a:highlight>
                <a:latin typeface="Courier New"/>
                <a:ea typeface="Courier New"/>
                <a:cs typeface="Courier New"/>
                <a:sym typeface="Courier New"/>
              </a:rPr>
              <a:t>source</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consumerSettings</a:t>
            </a:r>
            <a:r>
              <a:rPr lang="en-US" sz="800">
                <a:solidFill>
                  <a:schemeClr val="dk1"/>
                </a:solidFill>
                <a:highlight>
                  <a:srgbClr val="FFFFFF"/>
                </a:highlight>
                <a:latin typeface="Courier New"/>
                <a:ea typeface="Courier New"/>
                <a:cs typeface="Courier New"/>
                <a:sym typeface="Courier New"/>
              </a:rPr>
              <a:t>, Subscriptions.</a:t>
            </a:r>
            <a:r>
              <a:rPr i="1" lang="en-US" sz="800">
                <a:solidFill>
                  <a:schemeClr val="dk1"/>
                </a:solidFill>
                <a:highlight>
                  <a:srgbClr val="FFFFFF"/>
                </a:highlight>
                <a:latin typeface="Courier New"/>
                <a:ea typeface="Courier New"/>
                <a:cs typeface="Courier New"/>
                <a:sym typeface="Courier New"/>
              </a:rPr>
              <a:t>topics</a:t>
            </a:r>
            <a:r>
              <a:rPr lang="en-US" sz="800">
                <a:solidFill>
                  <a:schemeClr val="dk1"/>
                </a:solidFill>
                <a:highlight>
                  <a:srgbClr val="FFFFFF"/>
                </a:highlight>
                <a:latin typeface="Courier New"/>
                <a:ea typeface="Courier New"/>
                <a:cs typeface="Courier New"/>
                <a:sym typeface="Courier New"/>
              </a:rPr>
              <a:t>(</a:t>
            </a:r>
            <a:r>
              <a:rPr b="1" lang="en-US" sz="800">
                <a:solidFill>
                  <a:srgbClr val="008000"/>
                </a:solidFill>
                <a:highlight>
                  <a:srgbClr val="FFFFFF"/>
                </a:highlight>
                <a:latin typeface="Courier New"/>
                <a:ea typeface="Courier New"/>
                <a:cs typeface="Courier New"/>
                <a:sym typeface="Courier New"/>
              </a:rPr>
              <a:t>"source-topic"</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.via(transform)</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.map { msg =&gt;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ProducerMessage.</a:t>
            </a:r>
            <a:r>
              <a:rPr i="1" lang="en-US" sz="800">
                <a:solidFill>
                  <a:schemeClr val="dk1"/>
                </a:solidFill>
                <a:highlight>
                  <a:srgbClr val="FFFFFF"/>
                </a:highlight>
                <a:latin typeface="Courier New"/>
                <a:ea typeface="Courier New"/>
                <a:cs typeface="Courier New"/>
                <a:sym typeface="Courier New"/>
              </a:rPr>
              <a:t>Message</a:t>
            </a:r>
            <a:r>
              <a:rPr lang="en-US" sz="800">
                <a:solidFill>
                  <a:schemeClr val="dk1"/>
                </a:solidFill>
                <a:highlight>
                  <a:srgbClr val="FFFFFF"/>
                </a:highlight>
                <a:latin typeface="Courier New"/>
                <a:ea typeface="Courier New"/>
                <a:cs typeface="Courier New"/>
                <a:sym typeface="Courier New"/>
              </a:rPr>
              <a:t>(</a:t>
            </a:r>
            <a:r>
              <a:rPr b="1" lang="en-US" sz="800">
                <a:solidFill>
                  <a:srgbClr val="000080"/>
                </a:solidFill>
                <a:highlight>
                  <a:srgbClr val="FFFFFF"/>
                </a:highlight>
                <a:latin typeface="Courier New"/>
                <a:ea typeface="Courier New"/>
                <a:cs typeface="Courier New"/>
                <a:sym typeface="Courier New"/>
              </a:rPr>
              <a:t>new </a:t>
            </a:r>
            <a:r>
              <a:rPr lang="en-US" sz="800">
                <a:solidFill>
                  <a:schemeClr val="dk1"/>
                </a:solidFill>
                <a:highlight>
                  <a:srgbClr val="FFFFFF"/>
                </a:highlight>
                <a:latin typeface="Courier New"/>
                <a:ea typeface="Courier New"/>
                <a:cs typeface="Courier New"/>
                <a:sym typeface="Courier New"/>
              </a:rPr>
              <a:t>ProducerRecord[</a:t>
            </a:r>
            <a:r>
              <a:rPr lang="en-US" sz="800">
                <a:solidFill>
                  <a:srgbClr val="20999D"/>
                </a:solidFill>
                <a:highlight>
                  <a:srgbClr val="FFFFFF"/>
                </a:highlight>
                <a:latin typeface="Courier New"/>
                <a:ea typeface="Courier New"/>
                <a:cs typeface="Courier New"/>
                <a:sym typeface="Courier New"/>
              </a:rPr>
              <a:t>String</a:t>
            </a:r>
            <a:r>
              <a:rPr lang="en-US" sz="800">
                <a:solidFill>
                  <a:schemeClr val="dk1"/>
                </a:solidFill>
                <a:highlight>
                  <a:srgbClr val="FFFFFF"/>
                </a:highlight>
                <a:latin typeface="Courier New"/>
                <a:ea typeface="Courier New"/>
                <a:cs typeface="Courier New"/>
                <a:sym typeface="Courier New"/>
              </a:rPr>
              <a:t>, Array[Byte]](</a:t>
            </a:r>
            <a:r>
              <a:rPr b="1" lang="en-US" sz="800">
                <a:solidFill>
                  <a:srgbClr val="008000"/>
                </a:solidFill>
                <a:highlight>
                  <a:srgbClr val="FFFFFF"/>
                </a:highlight>
                <a:latin typeface="Courier New"/>
                <a:ea typeface="Courier New"/>
                <a:cs typeface="Courier New"/>
                <a:sym typeface="Courier New"/>
              </a:rPr>
              <a:t>"sink-topic"</a:t>
            </a:r>
            <a:r>
              <a:rPr lang="en-US" sz="800">
                <a:solidFill>
                  <a:schemeClr val="dk1"/>
                </a:solidFill>
                <a:highlight>
                  <a:srgbClr val="FFFFFF"/>
                </a:highlight>
                <a:latin typeface="Courier New"/>
                <a:ea typeface="Courier New"/>
                <a:cs typeface="Courier New"/>
                <a:sym typeface="Courier New"/>
              </a:rPr>
              <a:t>, msg.record.value),</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msg.partitionOffset)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.to(Transactional.</a:t>
            </a:r>
            <a:r>
              <a:rPr i="1" lang="en-US" sz="800">
                <a:solidFill>
                  <a:schemeClr val="dk1"/>
                </a:solidFill>
                <a:highlight>
                  <a:srgbClr val="FFFFFF"/>
                </a:highlight>
                <a:latin typeface="Courier New"/>
                <a:ea typeface="Courier New"/>
                <a:cs typeface="Courier New"/>
                <a:sym typeface="Courier New"/>
              </a:rPr>
              <a:t>sink</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producerSettings</a:t>
            </a:r>
            <a:r>
              <a:rPr lang="en-US" sz="800">
                <a:solidFill>
                  <a:schemeClr val="dk1"/>
                </a:solidFill>
                <a:highlight>
                  <a:srgbClr val="FFFFFF"/>
                </a:highlight>
                <a:latin typeface="Courier New"/>
                <a:ea typeface="Courier New"/>
                <a:cs typeface="Courier New"/>
                <a:sym typeface="Courier New"/>
              </a:rPr>
              <a:t>, </a:t>
            </a:r>
            <a:r>
              <a:rPr b="1" lang="en-US" sz="800">
                <a:solidFill>
                  <a:srgbClr val="008000"/>
                </a:solidFill>
                <a:highlight>
                  <a:srgbClr val="FFFFFF"/>
                </a:highlight>
                <a:latin typeface="Courier New"/>
                <a:ea typeface="Courier New"/>
                <a:cs typeface="Courier New"/>
                <a:sym typeface="Courier New"/>
              </a:rPr>
              <a:t>"transactional-id"</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.run()</a:t>
            </a:r>
            <a:endParaRPr sz="800">
              <a:solidFill>
                <a:schemeClr val="dk1"/>
              </a:solidFill>
              <a:highlight>
                <a:srgbClr val="FFFFFF"/>
              </a:highlight>
              <a:latin typeface="Courier New"/>
              <a:ea typeface="Courier New"/>
              <a:cs typeface="Courier New"/>
              <a:sym typeface="Courier New"/>
            </a:endParaRPr>
          </a:p>
          <a:p>
            <a:pPr indent="0" lvl="0" marL="0" rtl="0" algn="l">
              <a:lnSpc>
                <a:spcPct val="100000"/>
              </a:lnSpc>
              <a:spcBef>
                <a:spcPts val="600"/>
              </a:spcBef>
              <a:spcAft>
                <a:spcPts val="0"/>
              </a:spcAft>
              <a:buNone/>
            </a:pPr>
            <a:r>
              <a:t/>
            </a:r>
            <a:endParaRPr b="1" sz="800">
              <a:solidFill>
                <a:srgbClr val="000080"/>
              </a:solidFill>
              <a:highlight>
                <a:srgbClr val="FFFFFF"/>
              </a:highlight>
              <a:latin typeface="Courier New"/>
              <a:ea typeface="Courier New"/>
              <a:cs typeface="Courier New"/>
              <a:sym typeface="Courier New"/>
            </a:endParaRPr>
          </a:p>
        </p:txBody>
      </p:sp>
      <p:sp>
        <p:nvSpPr>
          <p:cNvPr id="1493" name="Google Shape;1493;p63"/>
          <p:cNvSpPr txBox="1"/>
          <p:nvPr/>
        </p:nvSpPr>
        <p:spPr>
          <a:xfrm>
            <a:off x="5994100" y="1367000"/>
            <a:ext cx="25047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Optionally provide a Transaction commit interval (default is 100ms)</a:t>
            </a:r>
            <a:endParaRPr sz="1000"/>
          </a:p>
        </p:txBody>
      </p:sp>
      <p:cxnSp>
        <p:nvCxnSpPr>
          <p:cNvPr id="1494" name="Google Shape;1494;p63"/>
          <p:cNvCxnSpPr>
            <a:stCxn id="1493" idx="1"/>
          </p:cNvCxnSpPr>
          <p:nvPr/>
        </p:nvCxnSpPr>
        <p:spPr>
          <a:xfrm flipH="1">
            <a:off x="2709700" y="1585850"/>
            <a:ext cx="3284400" cy="141600"/>
          </a:xfrm>
          <a:prstGeom prst="straightConnector1">
            <a:avLst/>
          </a:prstGeom>
          <a:noFill/>
          <a:ln cap="flat" cmpd="sng" w="9525">
            <a:solidFill>
              <a:schemeClr val="dk2"/>
            </a:solidFill>
            <a:prstDash val="dash"/>
            <a:round/>
            <a:headEnd len="med" w="med" type="none"/>
            <a:tailEnd len="med" w="med" type="triangle"/>
          </a:ln>
        </p:spPr>
      </p:cxnSp>
      <p:sp>
        <p:nvSpPr>
          <p:cNvPr id="1495" name="Google Shape;1495;p63"/>
          <p:cNvSpPr txBox="1"/>
          <p:nvPr/>
        </p:nvSpPr>
        <p:spPr>
          <a:xfrm>
            <a:off x="5994100" y="2043700"/>
            <a:ext cx="2504700" cy="62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Use </a:t>
            </a:r>
            <a:r>
              <a:rPr lang="en-US" sz="1000">
                <a:latin typeface="Courier New"/>
                <a:ea typeface="Courier New"/>
                <a:cs typeface="Courier New"/>
                <a:sym typeface="Courier New"/>
              </a:rPr>
              <a:t>Transactional.source</a:t>
            </a:r>
            <a:r>
              <a:rPr lang="en-US" sz="1000"/>
              <a:t> to propagate necessary info to </a:t>
            </a:r>
            <a:r>
              <a:rPr lang="en-US" sz="1000">
                <a:latin typeface="Courier New"/>
                <a:ea typeface="Courier New"/>
                <a:cs typeface="Courier New"/>
                <a:sym typeface="Courier New"/>
              </a:rPr>
              <a:t>Transactional.sink</a:t>
            </a:r>
            <a:r>
              <a:rPr lang="en-US" sz="1000"/>
              <a:t> (CG ID, Offsets)</a:t>
            </a:r>
            <a:endParaRPr sz="1000"/>
          </a:p>
        </p:txBody>
      </p:sp>
      <p:cxnSp>
        <p:nvCxnSpPr>
          <p:cNvPr id="1496" name="Google Shape;1496;p63"/>
          <p:cNvCxnSpPr>
            <a:stCxn id="1495" idx="1"/>
          </p:cNvCxnSpPr>
          <p:nvPr/>
        </p:nvCxnSpPr>
        <p:spPr>
          <a:xfrm flipH="1">
            <a:off x="1048600" y="2354650"/>
            <a:ext cx="4945500" cy="101400"/>
          </a:xfrm>
          <a:prstGeom prst="straightConnector1">
            <a:avLst/>
          </a:prstGeom>
          <a:noFill/>
          <a:ln cap="flat" cmpd="sng" w="9525">
            <a:solidFill>
              <a:schemeClr val="dk2"/>
            </a:solidFill>
            <a:prstDash val="dash"/>
            <a:round/>
            <a:headEnd len="med" w="med" type="none"/>
            <a:tailEnd len="med" w="med" type="triangle"/>
          </a:ln>
        </p:spPr>
      </p:cxnSp>
      <p:sp>
        <p:nvSpPr>
          <p:cNvPr id="1497" name="Google Shape;1497;p63"/>
          <p:cNvSpPr txBox="1"/>
          <p:nvPr/>
        </p:nvSpPr>
        <p:spPr>
          <a:xfrm>
            <a:off x="5994100" y="3168198"/>
            <a:ext cx="2504700" cy="59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Call </a:t>
            </a:r>
            <a:r>
              <a:rPr lang="en-US" sz="1000">
                <a:latin typeface="Courier New"/>
                <a:ea typeface="Courier New"/>
                <a:cs typeface="Courier New"/>
                <a:sym typeface="Courier New"/>
              </a:rPr>
              <a:t>Transactional.sink</a:t>
            </a:r>
            <a:r>
              <a:rPr lang="en-US" sz="1000"/>
              <a:t> or </a:t>
            </a:r>
            <a:r>
              <a:rPr lang="en-US" sz="1000">
                <a:latin typeface="Courier New"/>
                <a:ea typeface="Courier New"/>
                <a:cs typeface="Courier New"/>
                <a:sym typeface="Courier New"/>
              </a:rPr>
              <a:t>.flow</a:t>
            </a:r>
            <a:r>
              <a:rPr lang="en-US" sz="1000"/>
              <a:t> to produce and commit messages.</a:t>
            </a:r>
            <a:endParaRPr sz="1000"/>
          </a:p>
        </p:txBody>
      </p:sp>
      <p:cxnSp>
        <p:nvCxnSpPr>
          <p:cNvPr id="1498" name="Google Shape;1498;p63"/>
          <p:cNvCxnSpPr>
            <a:stCxn id="1497" idx="1"/>
          </p:cNvCxnSpPr>
          <p:nvPr/>
        </p:nvCxnSpPr>
        <p:spPr>
          <a:xfrm flipH="1">
            <a:off x="1997800" y="3465948"/>
            <a:ext cx="3996300" cy="160200"/>
          </a:xfrm>
          <a:prstGeom prst="straightConnector1">
            <a:avLst/>
          </a:prstGeom>
          <a:noFill/>
          <a:ln cap="flat" cmpd="sng" w="9525">
            <a:solidFill>
              <a:schemeClr val="dk2"/>
            </a:solidFill>
            <a:prstDash val="dash"/>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3"/>
                                        </p:tgtEl>
                                        <p:attrNameLst>
                                          <p:attrName>style.visibility</p:attrName>
                                        </p:attrNameLst>
                                      </p:cBhvr>
                                      <p:to>
                                        <p:strVal val="visible"/>
                                      </p:to>
                                    </p:set>
                                    <p:animEffect filter="fade" transition="in">
                                      <p:cBhvr>
                                        <p:cTn dur="1000"/>
                                        <p:tgtEl>
                                          <p:spTgt spid="1493"/>
                                        </p:tgtEl>
                                      </p:cBhvr>
                                    </p:animEffect>
                                  </p:childTnLst>
                                </p:cTn>
                              </p:par>
                              <p:par>
                                <p:cTn fill="hold" nodeType="withEffect" presetClass="entr" presetID="10" presetSubtype="0">
                                  <p:stCondLst>
                                    <p:cond delay="0"/>
                                  </p:stCondLst>
                                  <p:childTnLst>
                                    <p:set>
                                      <p:cBhvr>
                                        <p:cTn dur="1" fill="hold">
                                          <p:stCondLst>
                                            <p:cond delay="0"/>
                                          </p:stCondLst>
                                        </p:cTn>
                                        <p:tgtEl>
                                          <p:spTgt spid="1494"/>
                                        </p:tgtEl>
                                        <p:attrNameLst>
                                          <p:attrName>style.visibility</p:attrName>
                                        </p:attrNameLst>
                                      </p:cBhvr>
                                      <p:to>
                                        <p:strVal val="visible"/>
                                      </p:to>
                                    </p:set>
                                    <p:animEffect filter="fade" transition="in">
                                      <p:cBhvr>
                                        <p:cTn dur="1000"/>
                                        <p:tgtEl>
                                          <p:spTgt spid="14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5"/>
                                        </p:tgtEl>
                                        <p:attrNameLst>
                                          <p:attrName>style.visibility</p:attrName>
                                        </p:attrNameLst>
                                      </p:cBhvr>
                                      <p:to>
                                        <p:strVal val="visible"/>
                                      </p:to>
                                    </p:set>
                                    <p:animEffect filter="fade" transition="in">
                                      <p:cBhvr>
                                        <p:cTn dur="1000"/>
                                        <p:tgtEl>
                                          <p:spTgt spid="1495"/>
                                        </p:tgtEl>
                                      </p:cBhvr>
                                    </p:animEffect>
                                  </p:childTnLst>
                                </p:cTn>
                              </p:par>
                              <p:par>
                                <p:cTn fill="hold" nodeType="withEffect" presetClass="entr" presetID="10" presetSubtype="0">
                                  <p:stCondLst>
                                    <p:cond delay="0"/>
                                  </p:stCondLst>
                                  <p:childTnLst>
                                    <p:set>
                                      <p:cBhvr>
                                        <p:cTn dur="1" fill="hold">
                                          <p:stCondLst>
                                            <p:cond delay="0"/>
                                          </p:stCondLst>
                                        </p:cTn>
                                        <p:tgtEl>
                                          <p:spTgt spid="1496"/>
                                        </p:tgtEl>
                                        <p:attrNameLst>
                                          <p:attrName>style.visibility</p:attrName>
                                        </p:attrNameLst>
                                      </p:cBhvr>
                                      <p:to>
                                        <p:strVal val="visible"/>
                                      </p:to>
                                    </p:set>
                                    <p:animEffect filter="fade" transition="in">
                                      <p:cBhvr>
                                        <p:cTn dur="1000"/>
                                        <p:tgtEl>
                                          <p:spTgt spid="149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7"/>
                                        </p:tgtEl>
                                        <p:attrNameLst>
                                          <p:attrName>style.visibility</p:attrName>
                                        </p:attrNameLst>
                                      </p:cBhvr>
                                      <p:to>
                                        <p:strVal val="visible"/>
                                      </p:to>
                                    </p:set>
                                    <p:animEffect filter="fade" transition="in">
                                      <p:cBhvr>
                                        <p:cTn dur="1000"/>
                                        <p:tgtEl>
                                          <p:spTgt spid="1497"/>
                                        </p:tgtEl>
                                      </p:cBhvr>
                                    </p:animEffect>
                                  </p:childTnLst>
                                </p:cTn>
                              </p:par>
                              <p:par>
                                <p:cTn fill="hold" nodeType="withEffect" presetClass="entr" presetID="10" presetSubtype="0">
                                  <p:stCondLst>
                                    <p:cond delay="0"/>
                                  </p:stCondLst>
                                  <p:childTnLst>
                                    <p:set>
                                      <p:cBhvr>
                                        <p:cTn dur="1" fill="hold">
                                          <p:stCondLst>
                                            <p:cond delay="0"/>
                                          </p:stCondLst>
                                        </p:cTn>
                                        <p:tgtEl>
                                          <p:spTgt spid="1498"/>
                                        </p:tgtEl>
                                        <p:attrNameLst>
                                          <p:attrName>style.visibility</p:attrName>
                                        </p:attrNameLst>
                                      </p:cBhvr>
                                      <p:to>
                                        <p:strVal val="visible"/>
                                      </p:to>
                                    </p:set>
                                    <p:animEffect filter="fade" transition="in">
                                      <p:cBhvr>
                                        <p:cTn dur="1000"/>
                                        <p:tgtEl>
                                          <p:spTgt spid="14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03" name="Shape 1503"/>
        <p:cNvGrpSpPr/>
        <p:nvPr/>
      </p:nvGrpSpPr>
      <p:grpSpPr>
        <a:xfrm>
          <a:off x="0" y="0"/>
          <a:ext cx="0" cy="0"/>
          <a:chOff x="0" y="0"/>
          <a:chExt cx="0" cy="0"/>
        </a:xfrm>
      </p:grpSpPr>
      <p:sp>
        <p:nvSpPr>
          <p:cNvPr id="1504" name="Google Shape;1504;p64"/>
          <p:cNvSpPr txBox="1"/>
          <p:nvPr>
            <p:ph type="ctrTitle"/>
          </p:nvPr>
        </p:nvSpPr>
        <p:spPr>
          <a:xfrm>
            <a:off x="517708" y="965660"/>
            <a:ext cx="6858000" cy="76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Complex Event Processing</a:t>
            </a:r>
            <a:endParaRPr/>
          </a:p>
        </p:txBody>
      </p:sp>
      <p:sp>
        <p:nvSpPr>
          <p:cNvPr id="1505" name="Google Shape;1505;p64"/>
          <p:cNvSpPr txBox="1"/>
          <p:nvPr>
            <p:ph idx="1" type="subTitle"/>
          </p:nvPr>
        </p:nvSpPr>
        <p:spPr>
          <a:xfrm>
            <a:off x="517708" y="1843457"/>
            <a:ext cx="6858000" cy="1241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10" name="Shape 1510"/>
        <p:cNvGrpSpPr/>
        <p:nvPr/>
      </p:nvGrpSpPr>
      <p:grpSpPr>
        <a:xfrm>
          <a:off x="0" y="0"/>
          <a:ext cx="0" cy="0"/>
          <a:chOff x="0" y="0"/>
          <a:chExt cx="0" cy="0"/>
        </a:xfrm>
      </p:grpSpPr>
      <p:sp>
        <p:nvSpPr>
          <p:cNvPr id="1511" name="Google Shape;1511;p65"/>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What is Complex Event Processing (CEP)?</a:t>
            </a:r>
            <a:endParaRPr/>
          </a:p>
        </p:txBody>
      </p:sp>
      <p:sp>
        <p:nvSpPr>
          <p:cNvPr id="1512" name="Google Shape;1512;p65"/>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grpSp>
        <p:nvGrpSpPr>
          <p:cNvPr id="1513" name="Google Shape;1513;p65"/>
          <p:cNvGrpSpPr/>
          <p:nvPr/>
        </p:nvGrpSpPr>
        <p:grpSpPr>
          <a:xfrm>
            <a:off x="1624550" y="1197172"/>
            <a:ext cx="672300" cy="870300"/>
            <a:chOff x="1865025" y="3439022"/>
            <a:chExt cx="672300" cy="870300"/>
          </a:xfrm>
        </p:grpSpPr>
        <p:sp>
          <p:nvSpPr>
            <p:cNvPr id="1514" name="Google Shape;1514;p65"/>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65"/>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grpSp>
        <p:nvGrpSpPr>
          <p:cNvPr id="1516" name="Google Shape;1516;p65"/>
          <p:cNvGrpSpPr/>
          <p:nvPr/>
        </p:nvGrpSpPr>
        <p:grpSpPr>
          <a:xfrm rot="10800000">
            <a:off x="6562025" y="2442047"/>
            <a:ext cx="672300" cy="870300"/>
            <a:chOff x="1865025" y="3439022"/>
            <a:chExt cx="672300" cy="870300"/>
          </a:xfrm>
        </p:grpSpPr>
        <p:sp>
          <p:nvSpPr>
            <p:cNvPr id="1517" name="Google Shape;1517;p65"/>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65"/>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sp>
        <p:nvSpPr>
          <p:cNvPr id="1519" name="Google Shape;1519;p65"/>
          <p:cNvSpPr txBox="1"/>
          <p:nvPr/>
        </p:nvSpPr>
        <p:spPr>
          <a:xfrm>
            <a:off x="2527625" y="1571750"/>
            <a:ext cx="40344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24292E"/>
                </a:solidFill>
                <a:highlight>
                  <a:srgbClr val="FFFFFF"/>
                </a:highlight>
              </a:rPr>
              <a:t>Complex Event Processing (CEP) has emerged as the unifying field for technologies that require processing and correlating distributed data sources in real-time.</a:t>
            </a:r>
            <a:endParaRPr i="1" sz="1800"/>
          </a:p>
        </p:txBody>
      </p:sp>
      <p:sp>
        <p:nvSpPr>
          <p:cNvPr id="1520" name="Google Shape;1520;p65"/>
          <p:cNvSpPr txBox="1"/>
          <p:nvPr/>
        </p:nvSpPr>
        <p:spPr>
          <a:xfrm>
            <a:off x="2296850" y="3564725"/>
            <a:ext cx="43158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3"/>
              </a:rPr>
              <a:t>Foundations of Complex Event Processing, Cornell</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25" name="Shape 1525"/>
        <p:cNvGrpSpPr/>
        <p:nvPr/>
      </p:nvGrpSpPr>
      <p:grpSpPr>
        <a:xfrm>
          <a:off x="0" y="0"/>
          <a:ext cx="0" cy="0"/>
          <a:chOff x="0" y="0"/>
          <a:chExt cx="0" cy="0"/>
        </a:xfrm>
      </p:grpSpPr>
      <p:sp>
        <p:nvSpPr>
          <p:cNvPr id="1526" name="Google Shape;1526;p66"/>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Options for implementing Stateful Streams</a:t>
            </a:r>
            <a:endParaRPr/>
          </a:p>
        </p:txBody>
      </p:sp>
      <p:sp>
        <p:nvSpPr>
          <p:cNvPr id="1527" name="Google Shape;1527;p66"/>
          <p:cNvSpPr txBox="1"/>
          <p:nvPr>
            <p:ph idx="1" type="body"/>
          </p:nvPr>
        </p:nvSpPr>
        <p:spPr>
          <a:xfrm>
            <a:off x="439048" y="1090591"/>
            <a:ext cx="8265900" cy="34389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AutoNum type="arabicPeriod"/>
            </a:pPr>
            <a:r>
              <a:rPr lang="en-US" sz="3000"/>
              <a:t>Built-in Akka Streams stages for simple stateful operations: </a:t>
            </a:r>
            <a:r>
              <a:rPr lang="en-US" sz="3000">
                <a:latin typeface="Courier New"/>
                <a:ea typeface="Courier New"/>
                <a:cs typeface="Courier New"/>
                <a:sym typeface="Courier New"/>
              </a:rPr>
              <a:t>fold</a:t>
            </a:r>
            <a:r>
              <a:rPr lang="en-US" sz="3000"/>
              <a:t>, </a:t>
            </a:r>
            <a:r>
              <a:rPr lang="en-US" sz="3000">
                <a:latin typeface="Courier New"/>
                <a:ea typeface="Courier New"/>
                <a:cs typeface="Courier New"/>
                <a:sym typeface="Courier New"/>
              </a:rPr>
              <a:t>scan</a:t>
            </a:r>
            <a:r>
              <a:rPr lang="en-US" sz="3000"/>
              <a:t>, etc.</a:t>
            </a:r>
            <a:endParaRPr sz="3000"/>
          </a:p>
          <a:p>
            <a:pPr indent="-419100" lvl="0" marL="457200" rtl="0" algn="l">
              <a:spcBef>
                <a:spcPts val="0"/>
              </a:spcBef>
              <a:spcAft>
                <a:spcPts val="0"/>
              </a:spcAft>
              <a:buSzPts val="3000"/>
              <a:buAutoNum type="arabicPeriod"/>
            </a:pPr>
            <a:r>
              <a:rPr lang="en-US" sz="3000"/>
              <a:t>Custom </a:t>
            </a:r>
            <a:r>
              <a:rPr lang="en-US" sz="3000">
                <a:latin typeface="Courier New"/>
                <a:ea typeface="Courier New"/>
                <a:cs typeface="Courier New"/>
                <a:sym typeface="Courier New"/>
              </a:rPr>
              <a:t>GraphStage </a:t>
            </a:r>
            <a:endParaRPr sz="3000">
              <a:latin typeface="Arial"/>
              <a:ea typeface="Arial"/>
              <a:cs typeface="Arial"/>
              <a:sym typeface="Arial"/>
            </a:endParaRPr>
          </a:p>
          <a:p>
            <a:pPr indent="-419100" lvl="0" marL="457200" rtl="0" algn="l">
              <a:spcBef>
                <a:spcPts val="0"/>
              </a:spcBef>
              <a:spcAft>
                <a:spcPts val="0"/>
              </a:spcAft>
              <a:buSzPts val="3000"/>
              <a:buAutoNum type="arabicPeriod"/>
            </a:pPr>
            <a:r>
              <a:rPr b="1" lang="en-US" sz="3000">
                <a:latin typeface="Arial"/>
                <a:ea typeface="Arial"/>
                <a:cs typeface="Arial"/>
                <a:sym typeface="Arial"/>
              </a:rPr>
              <a:t>Call into an Akka Actor System</a:t>
            </a:r>
            <a:endParaRPr b="1" sz="3000">
              <a:latin typeface="Arial"/>
              <a:ea typeface="Arial"/>
              <a:cs typeface="Arial"/>
              <a:sym typeface="Arial"/>
            </a:endParaRPr>
          </a:p>
        </p:txBody>
      </p:sp>
      <p:sp>
        <p:nvSpPr>
          <p:cNvPr id="1528" name="Google Shape;1528;p66"/>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533" name="Shape 1533"/>
        <p:cNvGrpSpPr/>
        <p:nvPr/>
      </p:nvGrpSpPr>
      <p:grpSpPr>
        <a:xfrm>
          <a:off x="0" y="0"/>
          <a:ext cx="0" cy="0"/>
          <a:chOff x="0" y="0"/>
          <a:chExt cx="0" cy="0"/>
        </a:xfrm>
      </p:grpSpPr>
      <p:sp>
        <p:nvSpPr>
          <p:cNvPr id="1534" name="Google Shape;1534;p67"/>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Calling into an Akka Actor System</a:t>
            </a:r>
            <a:endParaRPr/>
          </a:p>
        </p:txBody>
      </p:sp>
      <p:sp>
        <p:nvSpPr>
          <p:cNvPr id="1535" name="Google Shape;1535;p67"/>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1536" name="Google Shape;1536;p67"/>
          <p:cNvSpPr/>
          <p:nvPr/>
        </p:nvSpPr>
        <p:spPr>
          <a:xfrm>
            <a:off x="219850" y="3527788"/>
            <a:ext cx="1255200" cy="6489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67"/>
          <p:cNvSpPr/>
          <p:nvPr/>
        </p:nvSpPr>
        <p:spPr>
          <a:xfrm>
            <a:off x="1955750" y="3409950"/>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Source</a:t>
            </a:r>
            <a:endParaRPr sz="1200"/>
          </a:p>
        </p:txBody>
      </p:sp>
      <p:sp>
        <p:nvSpPr>
          <p:cNvPr id="1538" name="Google Shape;1538;p67"/>
          <p:cNvSpPr/>
          <p:nvPr/>
        </p:nvSpPr>
        <p:spPr>
          <a:xfrm>
            <a:off x="3168050" y="367497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67"/>
          <p:cNvSpPr/>
          <p:nvPr/>
        </p:nvSpPr>
        <p:spPr>
          <a:xfrm>
            <a:off x="3965850" y="3409950"/>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Ask</a:t>
            </a:r>
            <a:endParaRPr sz="1200"/>
          </a:p>
          <a:p>
            <a:pPr indent="0" lvl="0" marL="0" rtl="0" algn="ctr">
              <a:spcBef>
                <a:spcPts val="0"/>
              </a:spcBef>
              <a:spcAft>
                <a:spcPts val="0"/>
              </a:spcAft>
              <a:buNone/>
            </a:pPr>
            <a:r>
              <a:rPr lang="en-US" sz="3000"/>
              <a:t>?</a:t>
            </a:r>
            <a:endParaRPr sz="3000"/>
          </a:p>
        </p:txBody>
      </p:sp>
      <p:sp>
        <p:nvSpPr>
          <p:cNvPr id="1540" name="Google Shape;1540;p67"/>
          <p:cNvSpPr/>
          <p:nvPr/>
        </p:nvSpPr>
        <p:spPr>
          <a:xfrm>
            <a:off x="5178150" y="367497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67"/>
          <p:cNvSpPr/>
          <p:nvPr/>
        </p:nvSpPr>
        <p:spPr>
          <a:xfrm>
            <a:off x="3853050" y="367497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67"/>
          <p:cNvSpPr/>
          <p:nvPr/>
        </p:nvSpPr>
        <p:spPr>
          <a:xfrm>
            <a:off x="5975950" y="3409925"/>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Sink</a:t>
            </a:r>
            <a:endParaRPr sz="1200"/>
          </a:p>
        </p:txBody>
      </p:sp>
      <p:sp>
        <p:nvSpPr>
          <p:cNvPr id="1543" name="Google Shape;1543;p67"/>
          <p:cNvSpPr/>
          <p:nvPr/>
        </p:nvSpPr>
        <p:spPr>
          <a:xfrm>
            <a:off x="5863150" y="367497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44" name="Google Shape;1544;p67"/>
          <p:cNvCxnSpPr/>
          <p:nvPr/>
        </p:nvCxnSpPr>
        <p:spPr>
          <a:xfrm>
            <a:off x="3280850" y="3852238"/>
            <a:ext cx="572100" cy="0"/>
          </a:xfrm>
          <a:prstGeom prst="straightConnector1">
            <a:avLst/>
          </a:prstGeom>
          <a:noFill/>
          <a:ln cap="flat" cmpd="sng" w="9525">
            <a:solidFill>
              <a:schemeClr val="dk2"/>
            </a:solidFill>
            <a:prstDash val="solid"/>
            <a:round/>
            <a:headEnd len="med" w="med" type="none"/>
            <a:tailEnd len="med" w="med" type="triangle"/>
          </a:ln>
        </p:spPr>
      </p:cxnSp>
      <p:cxnSp>
        <p:nvCxnSpPr>
          <p:cNvPr id="1545" name="Google Shape;1545;p67"/>
          <p:cNvCxnSpPr>
            <a:stCxn id="1540" idx="3"/>
            <a:endCxn id="1543" idx="1"/>
          </p:cNvCxnSpPr>
          <p:nvPr/>
        </p:nvCxnSpPr>
        <p:spPr>
          <a:xfrm>
            <a:off x="5290950" y="3846725"/>
            <a:ext cx="572100" cy="0"/>
          </a:xfrm>
          <a:prstGeom prst="straightConnector1">
            <a:avLst/>
          </a:prstGeom>
          <a:noFill/>
          <a:ln cap="flat" cmpd="sng" w="9525">
            <a:solidFill>
              <a:schemeClr val="dk2"/>
            </a:solidFill>
            <a:prstDash val="solid"/>
            <a:round/>
            <a:headEnd len="med" w="med" type="none"/>
            <a:tailEnd len="med" w="med" type="triangle"/>
          </a:ln>
        </p:spPr>
      </p:cxnSp>
      <p:pic>
        <p:nvPicPr>
          <p:cNvPr id="1546" name="Google Shape;1546;p67"/>
          <p:cNvPicPr preferRelativeResize="0"/>
          <p:nvPr/>
        </p:nvPicPr>
        <p:blipFill>
          <a:blip r:embed="rId3">
            <a:alphaModFix/>
          </a:blip>
          <a:stretch>
            <a:fillRect/>
          </a:stretch>
        </p:blipFill>
        <p:spPr>
          <a:xfrm>
            <a:off x="2949025" y="4106237"/>
            <a:ext cx="187500" cy="126175"/>
          </a:xfrm>
          <a:prstGeom prst="rect">
            <a:avLst/>
          </a:prstGeom>
          <a:noFill/>
          <a:ln>
            <a:noFill/>
          </a:ln>
        </p:spPr>
      </p:pic>
      <p:sp>
        <p:nvSpPr>
          <p:cNvPr id="1547" name="Google Shape;1547;p67"/>
          <p:cNvSpPr/>
          <p:nvPr/>
        </p:nvSpPr>
        <p:spPr>
          <a:xfrm>
            <a:off x="3960675" y="4384300"/>
            <a:ext cx="12123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67"/>
          <p:cNvSpPr/>
          <p:nvPr/>
        </p:nvSpPr>
        <p:spPr>
          <a:xfrm>
            <a:off x="5975950" y="4384300"/>
            <a:ext cx="1212300" cy="231600"/>
          </a:xfrm>
          <a:prstGeom prst="rect">
            <a:avLst/>
          </a:prstGeom>
          <a:solidFill>
            <a:srgbClr val="FF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9" name="Google Shape;1549;p67"/>
          <p:cNvPicPr preferRelativeResize="0"/>
          <p:nvPr/>
        </p:nvPicPr>
        <p:blipFill>
          <a:blip r:embed="rId3">
            <a:alphaModFix/>
          </a:blip>
          <a:stretch>
            <a:fillRect/>
          </a:stretch>
        </p:blipFill>
        <p:spPr>
          <a:xfrm>
            <a:off x="4926200" y="4437012"/>
            <a:ext cx="187500" cy="126175"/>
          </a:xfrm>
          <a:prstGeom prst="rect">
            <a:avLst/>
          </a:prstGeom>
          <a:noFill/>
          <a:ln>
            <a:noFill/>
          </a:ln>
        </p:spPr>
      </p:pic>
      <p:pic>
        <p:nvPicPr>
          <p:cNvPr id="1550" name="Google Shape;1550;p67"/>
          <p:cNvPicPr preferRelativeResize="0"/>
          <p:nvPr/>
        </p:nvPicPr>
        <p:blipFill>
          <a:blip r:embed="rId3">
            <a:alphaModFix/>
          </a:blip>
          <a:stretch>
            <a:fillRect/>
          </a:stretch>
        </p:blipFill>
        <p:spPr>
          <a:xfrm>
            <a:off x="6936425" y="4437012"/>
            <a:ext cx="187500" cy="126175"/>
          </a:xfrm>
          <a:prstGeom prst="rect">
            <a:avLst/>
          </a:prstGeom>
          <a:noFill/>
          <a:ln>
            <a:noFill/>
          </a:ln>
        </p:spPr>
      </p:pic>
      <p:pic>
        <p:nvPicPr>
          <p:cNvPr id="1551" name="Google Shape;1551;p67"/>
          <p:cNvPicPr preferRelativeResize="0"/>
          <p:nvPr/>
        </p:nvPicPr>
        <p:blipFill>
          <a:blip r:embed="rId3">
            <a:alphaModFix/>
          </a:blip>
          <a:stretch>
            <a:fillRect/>
          </a:stretch>
        </p:blipFill>
        <p:spPr>
          <a:xfrm>
            <a:off x="4683625" y="4437012"/>
            <a:ext cx="187500" cy="126175"/>
          </a:xfrm>
          <a:prstGeom prst="rect">
            <a:avLst/>
          </a:prstGeom>
          <a:noFill/>
          <a:ln>
            <a:noFill/>
          </a:ln>
        </p:spPr>
      </p:pic>
      <p:pic>
        <p:nvPicPr>
          <p:cNvPr id="1552" name="Google Shape;1552;p67"/>
          <p:cNvPicPr preferRelativeResize="0"/>
          <p:nvPr/>
        </p:nvPicPr>
        <p:blipFill>
          <a:blip r:embed="rId3">
            <a:alphaModFix/>
          </a:blip>
          <a:stretch>
            <a:fillRect/>
          </a:stretch>
        </p:blipFill>
        <p:spPr>
          <a:xfrm>
            <a:off x="4441050" y="4437012"/>
            <a:ext cx="187500" cy="126175"/>
          </a:xfrm>
          <a:prstGeom prst="rect">
            <a:avLst/>
          </a:prstGeom>
          <a:noFill/>
          <a:ln>
            <a:noFill/>
          </a:ln>
        </p:spPr>
      </p:pic>
      <p:pic>
        <p:nvPicPr>
          <p:cNvPr id="1553" name="Google Shape;1553;p67"/>
          <p:cNvPicPr preferRelativeResize="0"/>
          <p:nvPr/>
        </p:nvPicPr>
        <p:blipFill>
          <a:blip r:embed="rId3">
            <a:alphaModFix/>
          </a:blip>
          <a:stretch>
            <a:fillRect/>
          </a:stretch>
        </p:blipFill>
        <p:spPr>
          <a:xfrm>
            <a:off x="4198475" y="4437012"/>
            <a:ext cx="187500" cy="126175"/>
          </a:xfrm>
          <a:prstGeom prst="rect">
            <a:avLst/>
          </a:prstGeom>
          <a:noFill/>
          <a:ln>
            <a:noFill/>
          </a:ln>
        </p:spPr>
      </p:pic>
      <p:pic>
        <p:nvPicPr>
          <p:cNvPr id="1554" name="Google Shape;1554;p67"/>
          <p:cNvPicPr preferRelativeResize="0"/>
          <p:nvPr/>
        </p:nvPicPr>
        <p:blipFill>
          <a:blip r:embed="rId3">
            <a:alphaModFix/>
          </a:blip>
          <a:stretch>
            <a:fillRect/>
          </a:stretch>
        </p:blipFill>
        <p:spPr>
          <a:xfrm>
            <a:off x="4953375" y="4106237"/>
            <a:ext cx="187500" cy="126175"/>
          </a:xfrm>
          <a:prstGeom prst="rect">
            <a:avLst/>
          </a:prstGeom>
          <a:noFill/>
          <a:ln>
            <a:noFill/>
          </a:ln>
        </p:spPr>
      </p:pic>
      <p:pic>
        <p:nvPicPr>
          <p:cNvPr id="1555" name="Google Shape;1555;p67"/>
          <p:cNvPicPr preferRelativeResize="0"/>
          <p:nvPr/>
        </p:nvPicPr>
        <p:blipFill>
          <a:blip r:embed="rId3">
            <a:alphaModFix/>
          </a:blip>
          <a:stretch>
            <a:fillRect/>
          </a:stretch>
        </p:blipFill>
        <p:spPr>
          <a:xfrm>
            <a:off x="6957725" y="4096775"/>
            <a:ext cx="187500" cy="126175"/>
          </a:xfrm>
          <a:prstGeom prst="rect">
            <a:avLst/>
          </a:prstGeom>
          <a:noFill/>
          <a:ln>
            <a:noFill/>
          </a:ln>
        </p:spPr>
      </p:pic>
      <p:pic>
        <p:nvPicPr>
          <p:cNvPr id="1556" name="Google Shape;1556;p67"/>
          <p:cNvPicPr preferRelativeResize="0"/>
          <p:nvPr/>
        </p:nvPicPr>
        <p:blipFill>
          <a:blip r:embed="rId3">
            <a:alphaModFix/>
          </a:blip>
          <a:stretch>
            <a:fillRect/>
          </a:stretch>
        </p:blipFill>
        <p:spPr>
          <a:xfrm>
            <a:off x="6693876" y="4437012"/>
            <a:ext cx="187500" cy="126175"/>
          </a:xfrm>
          <a:prstGeom prst="rect">
            <a:avLst/>
          </a:prstGeom>
          <a:noFill/>
          <a:ln>
            <a:noFill/>
          </a:ln>
        </p:spPr>
      </p:pic>
      <p:pic>
        <p:nvPicPr>
          <p:cNvPr id="1557" name="Google Shape;1557;p67"/>
          <p:cNvPicPr preferRelativeResize="0"/>
          <p:nvPr/>
        </p:nvPicPr>
        <p:blipFill>
          <a:blip r:embed="rId3">
            <a:alphaModFix/>
          </a:blip>
          <a:stretch>
            <a:fillRect/>
          </a:stretch>
        </p:blipFill>
        <p:spPr>
          <a:xfrm>
            <a:off x="6451301" y="4437012"/>
            <a:ext cx="187500" cy="126175"/>
          </a:xfrm>
          <a:prstGeom prst="rect">
            <a:avLst/>
          </a:prstGeom>
          <a:noFill/>
          <a:ln>
            <a:noFill/>
          </a:ln>
        </p:spPr>
      </p:pic>
      <p:pic>
        <p:nvPicPr>
          <p:cNvPr id="1558" name="Google Shape;1558;p67"/>
          <p:cNvPicPr preferRelativeResize="0"/>
          <p:nvPr/>
        </p:nvPicPr>
        <p:blipFill>
          <a:blip r:embed="rId3">
            <a:alphaModFix/>
          </a:blip>
          <a:stretch>
            <a:fillRect/>
          </a:stretch>
        </p:blipFill>
        <p:spPr>
          <a:xfrm>
            <a:off x="6208726" y="4437012"/>
            <a:ext cx="187500" cy="126175"/>
          </a:xfrm>
          <a:prstGeom prst="rect">
            <a:avLst/>
          </a:prstGeom>
          <a:noFill/>
          <a:ln>
            <a:noFill/>
          </a:ln>
        </p:spPr>
      </p:pic>
      <p:grpSp>
        <p:nvGrpSpPr>
          <p:cNvPr id="1559" name="Google Shape;1559;p67"/>
          <p:cNvGrpSpPr/>
          <p:nvPr/>
        </p:nvGrpSpPr>
        <p:grpSpPr>
          <a:xfrm>
            <a:off x="243564" y="3575575"/>
            <a:ext cx="1171224" cy="515425"/>
            <a:chOff x="4597876" y="2188025"/>
            <a:chExt cx="1171224" cy="515425"/>
          </a:xfrm>
        </p:grpSpPr>
        <p:pic>
          <p:nvPicPr>
            <p:cNvPr id="1560" name="Google Shape;1560;p67"/>
            <p:cNvPicPr preferRelativeResize="0"/>
            <p:nvPr/>
          </p:nvPicPr>
          <p:blipFill>
            <a:blip r:embed="rId4">
              <a:alphaModFix/>
            </a:blip>
            <a:stretch>
              <a:fillRect/>
            </a:stretch>
          </p:blipFill>
          <p:spPr>
            <a:xfrm>
              <a:off x="4597876" y="2188025"/>
              <a:ext cx="515450" cy="515425"/>
            </a:xfrm>
            <a:prstGeom prst="rect">
              <a:avLst/>
            </a:prstGeom>
            <a:noFill/>
            <a:ln>
              <a:noFill/>
            </a:ln>
          </p:spPr>
        </p:pic>
        <p:sp>
          <p:nvSpPr>
            <p:cNvPr id="1561" name="Google Shape;1561;p67"/>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1562" name="Google Shape;1562;p67"/>
          <p:cNvSpPr/>
          <p:nvPr/>
        </p:nvSpPr>
        <p:spPr>
          <a:xfrm>
            <a:off x="7668950" y="3527788"/>
            <a:ext cx="1255200" cy="6489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63" name="Google Shape;1563;p67"/>
          <p:cNvGrpSpPr/>
          <p:nvPr/>
        </p:nvGrpSpPr>
        <p:grpSpPr>
          <a:xfrm>
            <a:off x="7692664" y="3575575"/>
            <a:ext cx="1171224" cy="515425"/>
            <a:chOff x="4597876" y="2188025"/>
            <a:chExt cx="1171224" cy="515425"/>
          </a:xfrm>
        </p:grpSpPr>
        <p:pic>
          <p:nvPicPr>
            <p:cNvPr id="1564" name="Google Shape;1564;p67"/>
            <p:cNvPicPr preferRelativeResize="0"/>
            <p:nvPr/>
          </p:nvPicPr>
          <p:blipFill>
            <a:blip r:embed="rId4">
              <a:alphaModFix/>
            </a:blip>
            <a:stretch>
              <a:fillRect/>
            </a:stretch>
          </p:blipFill>
          <p:spPr>
            <a:xfrm>
              <a:off x="4597876" y="2188025"/>
              <a:ext cx="515450" cy="515425"/>
            </a:xfrm>
            <a:prstGeom prst="rect">
              <a:avLst/>
            </a:prstGeom>
            <a:noFill/>
            <a:ln>
              <a:noFill/>
            </a:ln>
          </p:spPr>
        </p:pic>
        <p:sp>
          <p:nvSpPr>
            <p:cNvPr id="1565" name="Google Shape;1565;p67"/>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1566" name="Google Shape;1566;p67"/>
          <p:cNvSpPr/>
          <p:nvPr/>
        </p:nvSpPr>
        <p:spPr>
          <a:xfrm>
            <a:off x="439100" y="673475"/>
            <a:ext cx="6706152" cy="2400624"/>
          </a:xfrm>
          <a:prstGeom prst="cloud">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67"/>
          <p:cNvSpPr/>
          <p:nvPr/>
        </p:nvSpPr>
        <p:spPr>
          <a:xfrm>
            <a:off x="2642725" y="1054275"/>
            <a:ext cx="648900" cy="64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Entity</a:t>
            </a:r>
            <a:endParaRPr sz="800"/>
          </a:p>
        </p:txBody>
      </p:sp>
      <p:sp>
        <p:nvSpPr>
          <p:cNvPr id="1568" name="Google Shape;1568;p67"/>
          <p:cNvSpPr/>
          <p:nvPr/>
        </p:nvSpPr>
        <p:spPr>
          <a:xfrm>
            <a:off x="3853050" y="870025"/>
            <a:ext cx="648900" cy="64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Entity</a:t>
            </a:r>
            <a:endParaRPr sz="800"/>
          </a:p>
        </p:txBody>
      </p:sp>
      <p:sp>
        <p:nvSpPr>
          <p:cNvPr id="1569" name="Google Shape;1569;p67"/>
          <p:cNvSpPr/>
          <p:nvPr/>
        </p:nvSpPr>
        <p:spPr>
          <a:xfrm>
            <a:off x="1353350" y="2094113"/>
            <a:ext cx="648900" cy="64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Entity</a:t>
            </a:r>
            <a:endParaRPr sz="800"/>
          </a:p>
        </p:txBody>
      </p:sp>
      <p:sp>
        <p:nvSpPr>
          <p:cNvPr id="1570" name="Google Shape;1570;p67"/>
          <p:cNvSpPr/>
          <p:nvPr/>
        </p:nvSpPr>
        <p:spPr>
          <a:xfrm>
            <a:off x="4148250" y="2307125"/>
            <a:ext cx="648900" cy="648900"/>
          </a:xfrm>
          <a:prstGeom prst="ellipse">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t>Router</a:t>
            </a:r>
            <a:endParaRPr sz="600"/>
          </a:p>
        </p:txBody>
      </p:sp>
      <p:sp>
        <p:nvSpPr>
          <p:cNvPr id="1571" name="Google Shape;1571;p67"/>
          <p:cNvSpPr/>
          <p:nvPr/>
        </p:nvSpPr>
        <p:spPr>
          <a:xfrm>
            <a:off x="3621300" y="1703175"/>
            <a:ext cx="648900" cy="648900"/>
          </a:xfrm>
          <a:prstGeom prst="ellipse">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t>Service</a:t>
            </a:r>
            <a:endParaRPr sz="600"/>
          </a:p>
        </p:txBody>
      </p:sp>
      <p:sp>
        <p:nvSpPr>
          <p:cNvPr id="1572" name="Google Shape;1572;p67"/>
          <p:cNvSpPr/>
          <p:nvPr/>
        </p:nvSpPr>
        <p:spPr>
          <a:xfrm>
            <a:off x="2462138" y="1793613"/>
            <a:ext cx="648900" cy="648900"/>
          </a:xfrm>
          <a:prstGeom prst="ellipse">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t>Service</a:t>
            </a:r>
            <a:endParaRPr sz="600"/>
          </a:p>
        </p:txBody>
      </p:sp>
      <p:sp>
        <p:nvSpPr>
          <p:cNvPr id="1573" name="Google Shape;1573;p67"/>
          <p:cNvSpPr/>
          <p:nvPr/>
        </p:nvSpPr>
        <p:spPr>
          <a:xfrm>
            <a:off x="1581750" y="1054275"/>
            <a:ext cx="648900" cy="64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Entity</a:t>
            </a:r>
            <a:endParaRPr sz="800"/>
          </a:p>
        </p:txBody>
      </p:sp>
      <p:sp>
        <p:nvSpPr>
          <p:cNvPr id="1574" name="Google Shape;1574;p67"/>
          <p:cNvSpPr/>
          <p:nvPr/>
        </p:nvSpPr>
        <p:spPr>
          <a:xfrm>
            <a:off x="4797100" y="945175"/>
            <a:ext cx="648900" cy="648900"/>
          </a:xfrm>
          <a:prstGeom prst="ellipse">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Entity</a:t>
            </a:r>
            <a:endParaRPr sz="800"/>
          </a:p>
        </p:txBody>
      </p:sp>
      <p:cxnSp>
        <p:nvCxnSpPr>
          <p:cNvPr id="1575" name="Google Shape;1575;p67"/>
          <p:cNvCxnSpPr>
            <a:stCxn id="1573" idx="6"/>
            <a:endCxn id="1567" idx="2"/>
          </p:cNvCxnSpPr>
          <p:nvPr/>
        </p:nvCxnSpPr>
        <p:spPr>
          <a:xfrm>
            <a:off x="2230650" y="1378725"/>
            <a:ext cx="412200" cy="0"/>
          </a:xfrm>
          <a:prstGeom prst="straightConnector1">
            <a:avLst/>
          </a:prstGeom>
          <a:noFill/>
          <a:ln cap="flat" cmpd="sng" w="9525">
            <a:solidFill>
              <a:schemeClr val="dk2"/>
            </a:solidFill>
            <a:prstDash val="solid"/>
            <a:round/>
            <a:headEnd len="med" w="med" type="triangle"/>
            <a:tailEnd len="med" w="med" type="triangle"/>
          </a:ln>
        </p:spPr>
      </p:cxnSp>
      <p:cxnSp>
        <p:nvCxnSpPr>
          <p:cNvPr id="1576" name="Google Shape;1576;p67"/>
          <p:cNvCxnSpPr>
            <a:stCxn id="1567" idx="6"/>
            <a:endCxn id="1568" idx="2"/>
          </p:cNvCxnSpPr>
          <p:nvPr/>
        </p:nvCxnSpPr>
        <p:spPr>
          <a:xfrm flipH="1" rot="10800000">
            <a:off x="3291625" y="1194525"/>
            <a:ext cx="561300" cy="184200"/>
          </a:xfrm>
          <a:prstGeom prst="straightConnector1">
            <a:avLst/>
          </a:prstGeom>
          <a:noFill/>
          <a:ln cap="flat" cmpd="sng" w="9525">
            <a:solidFill>
              <a:schemeClr val="dk2"/>
            </a:solidFill>
            <a:prstDash val="solid"/>
            <a:round/>
            <a:headEnd len="med" w="med" type="triangle"/>
            <a:tailEnd len="med" w="med" type="triangle"/>
          </a:ln>
        </p:spPr>
      </p:cxnSp>
      <p:cxnSp>
        <p:nvCxnSpPr>
          <p:cNvPr id="1577" name="Google Shape;1577;p67"/>
          <p:cNvCxnSpPr>
            <a:stCxn id="1568" idx="3"/>
            <a:endCxn id="1572" idx="7"/>
          </p:cNvCxnSpPr>
          <p:nvPr/>
        </p:nvCxnSpPr>
        <p:spPr>
          <a:xfrm flipH="1">
            <a:off x="3015979" y="1423896"/>
            <a:ext cx="932100" cy="464700"/>
          </a:xfrm>
          <a:prstGeom prst="straightConnector1">
            <a:avLst/>
          </a:prstGeom>
          <a:noFill/>
          <a:ln cap="flat" cmpd="sng" w="9525">
            <a:solidFill>
              <a:schemeClr val="dk2"/>
            </a:solidFill>
            <a:prstDash val="solid"/>
            <a:round/>
            <a:headEnd len="med" w="med" type="triangle"/>
            <a:tailEnd len="med" w="med" type="triangle"/>
          </a:ln>
        </p:spPr>
      </p:cxnSp>
      <p:cxnSp>
        <p:nvCxnSpPr>
          <p:cNvPr id="1578" name="Google Shape;1578;p67"/>
          <p:cNvCxnSpPr>
            <a:stCxn id="1573" idx="4"/>
            <a:endCxn id="1569" idx="0"/>
          </p:cNvCxnSpPr>
          <p:nvPr/>
        </p:nvCxnSpPr>
        <p:spPr>
          <a:xfrm flipH="1">
            <a:off x="1677900" y="1703175"/>
            <a:ext cx="228300" cy="390900"/>
          </a:xfrm>
          <a:prstGeom prst="straightConnector1">
            <a:avLst/>
          </a:prstGeom>
          <a:noFill/>
          <a:ln cap="flat" cmpd="sng" w="9525">
            <a:solidFill>
              <a:schemeClr val="dk2"/>
            </a:solidFill>
            <a:prstDash val="solid"/>
            <a:round/>
            <a:headEnd len="med" w="med" type="triangle"/>
            <a:tailEnd len="med" w="med" type="triangle"/>
          </a:ln>
        </p:spPr>
      </p:cxnSp>
      <p:cxnSp>
        <p:nvCxnSpPr>
          <p:cNvPr id="1579" name="Google Shape;1579;p67"/>
          <p:cNvCxnSpPr>
            <a:stCxn id="1569" idx="6"/>
            <a:endCxn id="1572" idx="2"/>
          </p:cNvCxnSpPr>
          <p:nvPr/>
        </p:nvCxnSpPr>
        <p:spPr>
          <a:xfrm flipH="1" rot="10800000">
            <a:off x="2002250" y="2117963"/>
            <a:ext cx="459900" cy="300600"/>
          </a:xfrm>
          <a:prstGeom prst="straightConnector1">
            <a:avLst/>
          </a:prstGeom>
          <a:noFill/>
          <a:ln cap="flat" cmpd="sng" w="9525">
            <a:solidFill>
              <a:schemeClr val="dk2"/>
            </a:solidFill>
            <a:prstDash val="solid"/>
            <a:round/>
            <a:headEnd len="med" w="med" type="triangle"/>
            <a:tailEnd len="med" w="med" type="triangle"/>
          </a:ln>
        </p:spPr>
      </p:cxnSp>
      <p:cxnSp>
        <p:nvCxnSpPr>
          <p:cNvPr id="1580" name="Google Shape;1580;p67"/>
          <p:cNvCxnSpPr>
            <a:stCxn id="1572" idx="6"/>
            <a:endCxn id="1571" idx="2"/>
          </p:cNvCxnSpPr>
          <p:nvPr/>
        </p:nvCxnSpPr>
        <p:spPr>
          <a:xfrm flipH="1" rot="10800000">
            <a:off x="3111038" y="2027763"/>
            <a:ext cx="510300" cy="90300"/>
          </a:xfrm>
          <a:prstGeom prst="straightConnector1">
            <a:avLst/>
          </a:prstGeom>
          <a:noFill/>
          <a:ln cap="flat" cmpd="sng" w="9525">
            <a:solidFill>
              <a:schemeClr val="dk2"/>
            </a:solidFill>
            <a:prstDash val="solid"/>
            <a:round/>
            <a:headEnd len="med" w="med" type="triangle"/>
            <a:tailEnd len="med" w="med" type="triangle"/>
          </a:ln>
        </p:spPr>
      </p:cxnSp>
      <p:cxnSp>
        <p:nvCxnSpPr>
          <p:cNvPr id="1581" name="Google Shape;1581;p67"/>
          <p:cNvCxnSpPr>
            <a:stCxn id="1567" idx="5"/>
            <a:endCxn id="1571" idx="1"/>
          </p:cNvCxnSpPr>
          <p:nvPr/>
        </p:nvCxnSpPr>
        <p:spPr>
          <a:xfrm>
            <a:off x="3196596" y="1608146"/>
            <a:ext cx="519600" cy="190200"/>
          </a:xfrm>
          <a:prstGeom prst="straightConnector1">
            <a:avLst/>
          </a:prstGeom>
          <a:noFill/>
          <a:ln cap="flat" cmpd="sng" w="9525">
            <a:solidFill>
              <a:schemeClr val="dk2"/>
            </a:solidFill>
            <a:prstDash val="solid"/>
            <a:round/>
            <a:headEnd len="med" w="med" type="triangle"/>
            <a:tailEnd len="med" w="med" type="triangle"/>
          </a:ln>
        </p:spPr>
      </p:cxnSp>
      <p:cxnSp>
        <p:nvCxnSpPr>
          <p:cNvPr id="1582" name="Google Shape;1582;p67"/>
          <p:cNvCxnSpPr>
            <a:stCxn id="1568" idx="5"/>
            <a:endCxn id="1571" idx="0"/>
          </p:cNvCxnSpPr>
          <p:nvPr/>
        </p:nvCxnSpPr>
        <p:spPr>
          <a:xfrm flipH="1">
            <a:off x="3945821" y="1423896"/>
            <a:ext cx="461100" cy="279300"/>
          </a:xfrm>
          <a:prstGeom prst="straightConnector1">
            <a:avLst/>
          </a:prstGeom>
          <a:noFill/>
          <a:ln cap="flat" cmpd="sng" w="9525">
            <a:solidFill>
              <a:schemeClr val="dk2"/>
            </a:solidFill>
            <a:prstDash val="solid"/>
            <a:round/>
            <a:headEnd len="med" w="med" type="triangle"/>
            <a:tailEnd len="med" w="med" type="triangle"/>
          </a:ln>
        </p:spPr>
      </p:cxnSp>
      <p:cxnSp>
        <p:nvCxnSpPr>
          <p:cNvPr id="1583" name="Google Shape;1583;p67"/>
          <p:cNvCxnSpPr>
            <a:stCxn id="1572" idx="5"/>
            <a:endCxn id="1570" idx="2"/>
          </p:cNvCxnSpPr>
          <p:nvPr/>
        </p:nvCxnSpPr>
        <p:spPr>
          <a:xfrm>
            <a:off x="3016008" y="2347483"/>
            <a:ext cx="1132200" cy="284100"/>
          </a:xfrm>
          <a:prstGeom prst="straightConnector1">
            <a:avLst/>
          </a:prstGeom>
          <a:noFill/>
          <a:ln cap="flat" cmpd="sng" w="9525">
            <a:solidFill>
              <a:schemeClr val="dk2"/>
            </a:solidFill>
            <a:prstDash val="solid"/>
            <a:round/>
            <a:headEnd len="med" w="med" type="triangle"/>
            <a:tailEnd len="med" w="med" type="triangle"/>
          </a:ln>
        </p:spPr>
      </p:cxnSp>
      <p:cxnSp>
        <p:nvCxnSpPr>
          <p:cNvPr id="1584" name="Google Shape;1584;p67"/>
          <p:cNvCxnSpPr>
            <a:stCxn id="1570" idx="7"/>
            <a:endCxn id="1571" idx="6"/>
          </p:cNvCxnSpPr>
          <p:nvPr/>
        </p:nvCxnSpPr>
        <p:spPr>
          <a:xfrm rot="10800000">
            <a:off x="4270121" y="2027754"/>
            <a:ext cx="432000" cy="374400"/>
          </a:xfrm>
          <a:prstGeom prst="straightConnector1">
            <a:avLst/>
          </a:prstGeom>
          <a:noFill/>
          <a:ln cap="flat" cmpd="sng" w="9525">
            <a:solidFill>
              <a:schemeClr val="dk2"/>
            </a:solidFill>
            <a:prstDash val="solid"/>
            <a:round/>
            <a:headEnd len="med" w="med" type="triangle"/>
            <a:tailEnd len="med" w="med" type="triangle"/>
          </a:ln>
        </p:spPr>
      </p:cxnSp>
      <p:cxnSp>
        <p:nvCxnSpPr>
          <p:cNvPr id="1585" name="Google Shape;1585;p67"/>
          <p:cNvCxnSpPr>
            <a:stCxn id="1571" idx="7"/>
            <a:endCxn id="1574" idx="3"/>
          </p:cNvCxnSpPr>
          <p:nvPr/>
        </p:nvCxnSpPr>
        <p:spPr>
          <a:xfrm flipH="1" rot="10800000">
            <a:off x="4175171" y="1499104"/>
            <a:ext cx="717000" cy="299100"/>
          </a:xfrm>
          <a:prstGeom prst="straightConnector1">
            <a:avLst/>
          </a:prstGeom>
          <a:noFill/>
          <a:ln cap="flat" cmpd="sng" w="9525">
            <a:solidFill>
              <a:schemeClr val="dk2"/>
            </a:solidFill>
            <a:prstDash val="solid"/>
            <a:round/>
            <a:headEnd len="med" w="med" type="triangle"/>
            <a:tailEnd len="med" w="med" type="triangle"/>
          </a:ln>
        </p:spPr>
      </p:cxnSp>
      <p:sp>
        <p:nvSpPr>
          <p:cNvPr id="1586" name="Google Shape;1586;p67"/>
          <p:cNvSpPr/>
          <p:nvPr/>
        </p:nvSpPr>
        <p:spPr>
          <a:xfrm>
            <a:off x="5553850" y="1834950"/>
            <a:ext cx="459900" cy="595500"/>
          </a:xfrm>
          <a:prstGeom prst="can">
            <a:avLst>
              <a:gd fmla="val 25000" name="adj"/>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t>Event Store</a:t>
            </a:r>
            <a:endParaRPr sz="600"/>
          </a:p>
        </p:txBody>
      </p:sp>
      <p:sp>
        <p:nvSpPr>
          <p:cNvPr id="1587" name="Google Shape;1587;p67"/>
          <p:cNvSpPr/>
          <p:nvPr/>
        </p:nvSpPr>
        <p:spPr>
          <a:xfrm>
            <a:off x="709775" y="1651375"/>
            <a:ext cx="459900" cy="595500"/>
          </a:xfrm>
          <a:prstGeom prst="can">
            <a:avLst>
              <a:gd fmla="val 25000" name="adj"/>
            </a:avLst>
          </a:prstGeom>
          <a:solidFill>
            <a:srgbClr val="B4A7D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t>Event Store</a:t>
            </a:r>
            <a:endParaRPr sz="600"/>
          </a:p>
        </p:txBody>
      </p:sp>
      <p:cxnSp>
        <p:nvCxnSpPr>
          <p:cNvPr id="1588" name="Google Shape;1588;p67"/>
          <p:cNvCxnSpPr>
            <a:stCxn id="1587" idx="4"/>
            <a:endCxn id="1569" idx="1"/>
          </p:cNvCxnSpPr>
          <p:nvPr/>
        </p:nvCxnSpPr>
        <p:spPr>
          <a:xfrm>
            <a:off x="1169675" y="1949125"/>
            <a:ext cx="278700" cy="240000"/>
          </a:xfrm>
          <a:prstGeom prst="straightConnector1">
            <a:avLst/>
          </a:prstGeom>
          <a:noFill/>
          <a:ln cap="flat" cmpd="sng" w="9525">
            <a:solidFill>
              <a:schemeClr val="dk2"/>
            </a:solidFill>
            <a:prstDash val="solid"/>
            <a:round/>
            <a:headEnd len="med" w="med" type="triangle"/>
            <a:tailEnd len="med" w="med" type="triangle"/>
          </a:ln>
        </p:spPr>
      </p:cxnSp>
      <p:cxnSp>
        <p:nvCxnSpPr>
          <p:cNvPr id="1589" name="Google Shape;1589;p67"/>
          <p:cNvCxnSpPr>
            <a:stCxn id="1573" idx="2"/>
            <a:endCxn id="1587" idx="4"/>
          </p:cNvCxnSpPr>
          <p:nvPr/>
        </p:nvCxnSpPr>
        <p:spPr>
          <a:xfrm flipH="1">
            <a:off x="1169550" y="1378725"/>
            <a:ext cx="412200" cy="570300"/>
          </a:xfrm>
          <a:prstGeom prst="straightConnector1">
            <a:avLst/>
          </a:prstGeom>
          <a:noFill/>
          <a:ln cap="flat" cmpd="sng" w="9525">
            <a:solidFill>
              <a:schemeClr val="dk2"/>
            </a:solidFill>
            <a:prstDash val="solid"/>
            <a:round/>
            <a:headEnd len="med" w="med" type="triangle"/>
            <a:tailEnd len="med" w="med" type="triangle"/>
          </a:ln>
        </p:spPr>
      </p:cxnSp>
      <p:cxnSp>
        <p:nvCxnSpPr>
          <p:cNvPr id="1590" name="Google Shape;1590;p67"/>
          <p:cNvCxnSpPr>
            <a:stCxn id="1586" idx="2"/>
            <a:endCxn id="1574" idx="4"/>
          </p:cNvCxnSpPr>
          <p:nvPr/>
        </p:nvCxnSpPr>
        <p:spPr>
          <a:xfrm rot="10800000">
            <a:off x="5121550" y="1594200"/>
            <a:ext cx="432300" cy="538500"/>
          </a:xfrm>
          <a:prstGeom prst="straightConnector1">
            <a:avLst/>
          </a:prstGeom>
          <a:noFill/>
          <a:ln cap="flat" cmpd="sng" w="9525">
            <a:solidFill>
              <a:schemeClr val="dk2"/>
            </a:solidFill>
            <a:prstDash val="solid"/>
            <a:round/>
            <a:headEnd len="med" w="med" type="triangle"/>
            <a:tailEnd len="med" w="med" type="triangle"/>
          </a:ln>
        </p:spPr>
      </p:cxnSp>
      <p:cxnSp>
        <p:nvCxnSpPr>
          <p:cNvPr id="1591" name="Google Shape;1591;p67"/>
          <p:cNvCxnSpPr>
            <a:stCxn id="1568" idx="5"/>
            <a:endCxn id="1586" idx="2"/>
          </p:cNvCxnSpPr>
          <p:nvPr/>
        </p:nvCxnSpPr>
        <p:spPr>
          <a:xfrm>
            <a:off x="4406921" y="1423896"/>
            <a:ext cx="1146900" cy="708900"/>
          </a:xfrm>
          <a:prstGeom prst="straightConnector1">
            <a:avLst/>
          </a:prstGeom>
          <a:noFill/>
          <a:ln cap="flat" cmpd="sng" w="9525">
            <a:solidFill>
              <a:schemeClr val="dk2"/>
            </a:solidFill>
            <a:prstDash val="solid"/>
            <a:round/>
            <a:headEnd len="med" w="med" type="triangle"/>
            <a:tailEnd len="med" w="med" type="triangle"/>
          </a:ln>
        </p:spPr>
      </p:cxnSp>
      <p:cxnSp>
        <p:nvCxnSpPr>
          <p:cNvPr id="1592" name="Google Shape;1592;p67"/>
          <p:cNvCxnSpPr>
            <a:stCxn id="1570" idx="4"/>
            <a:endCxn id="1539" idx="0"/>
          </p:cNvCxnSpPr>
          <p:nvPr/>
        </p:nvCxnSpPr>
        <p:spPr>
          <a:xfrm>
            <a:off x="4472700" y="2956025"/>
            <a:ext cx="99300" cy="453900"/>
          </a:xfrm>
          <a:prstGeom prst="straightConnector1">
            <a:avLst/>
          </a:prstGeom>
          <a:noFill/>
          <a:ln cap="flat" cmpd="sng" w="19050">
            <a:solidFill>
              <a:srgbClr val="0000FF"/>
            </a:solidFill>
            <a:prstDash val="solid"/>
            <a:round/>
            <a:headEnd len="med" w="med" type="triangle"/>
            <a:tailEnd len="med" w="med" type="triangle"/>
          </a:ln>
        </p:spPr>
      </p:cxnSp>
      <p:cxnSp>
        <p:nvCxnSpPr>
          <p:cNvPr id="1593" name="Google Shape;1593;p67"/>
          <p:cNvCxnSpPr>
            <a:stCxn id="1568" idx="6"/>
            <a:endCxn id="1574" idx="2"/>
          </p:cNvCxnSpPr>
          <p:nvPr/>
        </p:nvCxnSpPr>
        <p:spPr>
          <a:xfrm>
            <a:off x="4501950" y="1194475"/>
            <a:ext cx="295200" cy="75300"/>
          </a:xfrm>
          <a:prstGeom prst="straightConnector1">
            <a:avLst/>
          </a:prstGeom>
          <a:noFill/>
          <a:ln cap="flat" cmpd="sng" w="9525">
            <a:solidFill>
              <a:schemeClr val="dk2"/>
            </a:solidFill>
            <a:prstDash val="solid"/>
            <a:round/>
            <a:headEnd len="med" w="med" type="triangle"/>
            <a:tailEnd len="med" w="med" type="triangle"/>
          </a:ln>
        </p:spPr>
      </p:cxnSp>
      <p:sp>
        <p:nvSpPr>
          <p:cNvPr id="1594" name="Google Shape;1594;p67"/>
          <p:cNvSpPr/>
          <p:nvPr/>
        </p:nvSpPr>
        <p:spPr>
          <a:xfrm>
            <a:off x="7406200" y="518925"/>
            <a:ext cx="228300" cy="2665800"/>
          </a:xfrm>
          <a:prstGeom prst="righ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95" name="Google Shape;1595;p67"/>
          <p:cNvCxnSpPr>
            <a:stCxn id="1536" idx="3"/>
            <a:endCxn id="1537" idx="1"/>
          </p:cNvCxnSpPr>
          <p:nvPr/>
        </p:nvCxnSpPr>
        <p:spPr>
          <a:xfrm flipH="1" rot="10800000">
            <a:off x="1475050" y="3846838"/>
            <a:ext cx="480600" cy="5400"/>
          </a:xfrm>
          <a:prstGeom prst="straightConnector1">
            <a:avLst/>
          </a:prstGeom>
          <a:noFill/>
          <a:ln cap="flat" cmpd="sng" w="9525">
            <a:solidFill>
              <a:schemeClr val="dk2"/>
            </a:solidFill>
            <a:prstDash val="solid"/>
            <a:round/>
            <a:headEnd len="med" w="med" type="none"/>
            <a:tailEnd len="med" w="med" type="triangle"/>
          </a:ln>
        </p:spPr>
      </p:cxnSp>
      <p:cxnSp>
        <p:nvCxnSpPr>
          <p:cNvPr id="1596" name="Google Shape;1596;p67"/>
          <p:cNvCxnSpPr>
            <a:stCxn id="1542" idx="3"/>
            <a:endCxn id="1562" idx="1"/>
          </p:cNvCxnSpPr>
          <p:nvPr/>
        </p:nvCxnSpPr>
        <p:spPr>
          <a:xfrm>
            <a:off x="7188250" y="3846725"/>
            <a:ext cx="480600" cy="5400"/>
          </a:xfrm>
          <a:prstGeom prst="straightConnector1">
            <a:avLst/>
          </a:prstGeom>
          <a:noFill/>
          <a:ln cap="flat" cmpd="sng" w="9525">
            <a:solidFill>
              <a:schemeClr val="dk2"/>
            </a:solidFill>
            <a:prstDash val="solid"/>
            <a:round/>
            <a:headEnd len="med" w="med" type="none"/>
            <a:tailEnd len="med" w="med" type="triangle"/>
          </a:ln>
        </p:spPr>
      </p:cxnSp>
      <p:sp>
        <p:nvSpPr>
          <p:cNvPr id="1597" name="Google Shape;1597;p67"/>
          <p:cNvSpPr txBox="1"/>
          <p:nvPr/>
        </p:nvSpPr>
        <p:spPr>
          <a:xfrm>
            <a:off x="7730100" y="1666425"/>
            <a:ext cx="14388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t>Actor System</a:t>
            </a:r>
            <a:endParaRPr/>
          </a:p>
        </p:txBody>
      </p:sp>
      <p:sp>
        <p:nvSpPr>
          <p:cNvPr id="1598" name="Google Shape;1598;p67"/>
          <p:cNvSpPr txBox="1"/>
          <p:nvPr/>
        </p:nvSpPr>
        <p:spPr>
          <a:xfrm>
            <a:off x="5269700" y="2867325"/>
            <a:ext cx="21366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t>Pass message to Actor System asynchronously and send the response downstream</a:t>
            </a:r>
            <a:endParaRPr sz="800"/>
          </a:p>
        </p:txBody>
      </p:sp>
      <p:cxnSp>
        <p:nvCxnSpPr>
          <p:cNvPr id="1599" name="Google Shape;1599;p67"/>
          <p:cNvCxnSpPr>
            <a:stCxn id="1598" idx="1"/>
          </p:cNvCxnSpPr>
          <p:nvPr/>
        </p:nvCxnSpPr>
        <p:spPr>
          <a:xfrm flipH="1">
            <a:off x="4657700" y="3052725"/>
            <a:ext cx="612000" cy="82200"/>
          </a:xfrm>
          <a:prstGeom prst="straightConnector1">
            <a:avLst/>
          </a:prstGeom>
          <a:noFill/>
          <a:ln cap="flat" cmpd="sng" w="9525">
            <a:solidFill>
              <a:schemeClr val="dk2"/>
            </a:solidFill>
            <a:prstDash val="dash"/>
            <a:round/>
            <a:headEnd len="med" w="med" type="none"/>
            <a:tailEnd len="med" w="med" type="triangle"/>
          </a:ln>
        </p:spPr>
      </p:cxnSp>
      <p:sp>
        <p:nvSpPr>
          <p:cNvPr id="1600" name="Google Shape;1600;p67"/>
          <p:cNvSpPr txBox="1"/>
          <p:nvPr/>
        </p:nvSpPr>
        <p:spPr>
          <a:xfrm>
            <a:off x="2306750" y="2997575"/>
            <a:ext cx="510300" cy="37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800"/>
              <a:t>Actors</a:t>
            </a:r>
            <a:endParaRPr sz="800"/>
          </a:p>
        </p:txBody>
      </p:sp>
      <p:cxnSp>
        <p:nvCxnSpPr>
          <p:cNvPr id="1601" name="Google Shape;1601;p67"/>
          <p:cNvCxnSpPr>
            <a:stCxn id="1600" idx="0"/>
            <a:endCxn id="1569" idx="5"/>
          </p:cNvCxnSpPr>
          <p:nvPr/>
        </p:nvCxnSpPr>
        <p:spPr>
          <a:xfrm rot="10800000">
            <a:off x="1907300" y="2648075"/>
            <a:ext cx="654600" cy="349500"/>
          </a:xfrm>
          <a:prstGeom prst="straightConnector1">
            <a:avLst/>
          </a:prstGeom>
          <a:noFill/>
          <a:ln cap="flat" cmpd="sng" w="9525">
            <a:solidFill>
              <a:schemeClr val="dk2"/>
            </a:solidFill>
            <a:prstDash val="dash"/>
            <a:round/>
            <a:headEnd len="med" w="med" type="none"/>
            <a:tailEnd len="med" w="med" type="triangle"/>
          </a:ln>
        </p:spPr>
      </p:cxnSp>
      <p:cxnSp>
        <p:nvCxnSpPr>
          <p:cNvPr id="1602" name="Google Shape;1602;p67"/>
          <p:cNvCxnSpPr>
            <a:stCxn id="1600" idx="0"/>
          </p:cNvCxnSpPr>
          <p:nvPr/>
        </p:nvCxnSpPr>
        <p:spPr>
          <a:xfrm rot="10800000">
            <a:off x="2124800" y="1782575"/>
            <a:ext cx="437100" cy="1215000"/>
          </a:xfrm>
          <a:prstGeom prst="straightConnector1">
            <a:avLst/>
          </a:prstGeom>
          <a:noFill/>
          <a:ln cap="flat" cmpd="sng" w="9525">
            <a:solidFill>
              <a:schemeClr val="dk2"/>
            </a:solidFill>
            <a:prstDash val="dash"/>
            <a:round/>
            <a:headEnd len="med" w="med" type="none"/>
            <a:tailEnd len="med" w="med" type="triangle"/>
          </a:ln>
        </p:spPr>
      </p:cxnSp>
      <p:cxnSp>
        <p:nvCxnSpPr>
          <p:cNvPr id="1603" name="Google Shape;1603;p67"/>
          <p:cNvCxnSpPr>
            <a:stCxn id="1600" idx="0"/>
          </p:cNvCxnSpPr>
          <p:nvPr/>
        </p:nvCxnSpPr>
        <p:spPr>
          <a:xfrm flipH="1" rot="10800000">
            <a:off x="2561900" y="2533175"/>
            <a:ext cx="142200" cy="464400"/>
          </a:xfrm>
          <a:prstGeom prst="straightConnector1">
            <a:avLst/>
          </a:prstGeom>
          <a:noFill/>
          <a:ln cap="flat" cmpd="sng" w="9525">
            <a:solidFill>
              <a:schemeClr val="dk2"/>
            </a:solidFill>
            <a:prstDash val="dash"/>
            <a:round/>
            <a:headEnd len="med" w="med" type="none"/>
            <a:tailEnd len="med" w="med" type="triangle"/>
          </a:ln>
        </p:spPr>
      </p:cxnSp>
      <p:sp>
        <p:nvSpPr>
          <p:cNvPr id="1604" name="Google Shape;1604;p67"/>
          <p:cNvSpPr txBox="1"/>
          <p:nvPr/>
        </p:nvSpPr>
        <p:spPr>
          <a:xfrm>
            <a:off x="0" y="4233900"/>
            <a:ext cx="6867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u="sng">
                <a:solidFill>
                  <a:schemeClr val="hlink"/>
                </a:solidFill>
                <a:hlinkClick r:id="rId5"/>
              </a:rPr>
              <a:t>openclipart</a:t>
            </a:r>
            <a:endParaRPr sz="6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609" name="Shape 1609"/>
        <p:cNvGrpSpPr/>
        <p:nvPr/>
      </p:nvGrpSpPr>
      <p:grpSpPr>
        <a:xfrm>
          <a:off x="0" y="0"/>
          <a:ext cx="0" cy="0"/>
          <a:chOff x="0" y="0"/>
          <a:chExt cx="0" cy="0"/>
        </a:xfrm>
      </p:grpSpPr>
      <p:sp>
        <p:nvSpPr>
          <p:cNvPr id="1610" name="Google Shape;1610;p68"/>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Actor System Integration</a:t>
            </a:r>
            <a:endParaRPr/>
          </a:p>
        </p:txBody>
      </p:sp>
      <p:sp>
        <p:nvSpPr>
          <p:cNvPr id="1611" name="Google Shape;1611;p68"/>
          <p:cNvSpPr txBox="1"/>
          <p:nvPr>
            <p:ph idx="1" type="body"/>
          </p:nvPr>
        </p:nvSpPr>
        <p:spPr>
          <a:xfrm>
            <a:off x="439048" y="958140"/>
            <a:ext cx="8265900" cy="3438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US" sz="800">
                <a:solidFill>
                  <a:srgbClr val="000080"/>
                </a:solidFill>
                <a:highlight>
                  <a:srgbClr val="FFFFFF"/>
                </a:highlight>
                <a:latin typeface="Courier New"/>
                <a:ea typeface="Courier New"/>
                <a:cs typeface="Courier New"/>
                <a:sym typeface="Courier New"/>
              </a:rPr>
              <a:t>class </a:t>
            </a:r>
            <a:r>
              <a:rPr lang="en-US" sz="800">
                <a:solidFill>
                  <a:schemeClr val="dk1"/>
                </a:solidFill>
                <a:highlight>
                  <a:srgbClr val="FFFFFF"/>
                </a:highlight>
                <a:latin typeface="Courier New"/>
                <a:ea typeface="Courier New"/>
                <a:cs typeface="Courier New"/>
                <a:sym typeface="Courier New"/>
              </a:rPr>
              <a:t>ProblemSolverRouter </a:t>
            </a:r>
            <a:r>
              <a:rPr b="1" lang="en-US" sz="800">
                <a:solidFill>
                  <a:srgbClr val="000080"/>
                </a:solidFill>
                <a:highlight>
                  <a:srgbClr val="FFFFFF"/>
                </a:highlight>
                <a:latin typeface="Courier New"/>
                <a:ea typeface="Courier New"/>
                <a:cs typeface="Courier New"/>
                <a:sym typeface="Courier New"/>
              </a:rPr>
              <a:t>extends </a:t>
            </a:r>
            <a:r>
              <a:rPr b="1" lang="en-US" sz="800">
                <a:solidFill>
                  <a:schemeClr val="dk1"/>
                </a:solidFill>
                <a:highlight>
                  <a:srgbClr val="FFFFFF"/>
                </a:highlight>
                <a:latin typeface="Courier New"/>
                <a:ea typeface="Courier New"/>
                <a:cs typeface="Courier New"/>
                <a:sym typeface="Courier New"/>
              </a:rPr>
              <a:t>Actor</a:t>
            </a:r>
            <a:r>
              <a:rPr lang="en-US" sz="800">
                <a:solidFill>
                  <a:schemeClr val="dk1"/>
                </a:solidFill>
                <a:highlight>
                  <a:srgbClr val="FFFFFF"/>
                </a:highlight>
                <a:latin typeface="Courier New"/>
                <a:ea typeface="Courier New"/>
                <a:cs typeface="Courier New"/>
                <a:sym typeface="Courier New"/>
              </a:rPr>
              <a:t> {</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def </a:t>
            </a:r>
            <a:r>
              <a:rPr lang="en-US" sz="800">
                <a:solidFill>
                  <a:schemeClr val="dk1"/>
                </a:solidFill>
                <a:highlight>
                  <a:srgbClr val="FFFFFF"/>
                </a:highlight>
                <a:latin typeface="Courier New"/>
                <a:ea typeface="Courier New"/>
                <a:cs typeface="Courier New"/>
                <a:sym typeface="Courier New"/>
              </a:rPr>
              <a:t>receive = {</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case </a:t>
            </a:r>
            <a:r>
              <a:rPr lang="en-US" sz="800">
                <a:solidFill>
                  <a:schemeClr val="dk1"/>
                </a:solidFill>
                <a:highlight>
                  <a:srgbClr val="FFFFFF"/>
                </a:highlight>
                <a:latin typeface="Courier New"/>
                <a:ea typeface="Courier New"/>
                <a:cs typeface="Courier New"/>
                <a:sym typeface="Courier New"/>
              </a:rPr>
              <a:t>problem: </a:t>
            </a:r>
            <a:r>
              <a:rPr lang="en-US" sz="800">
                <a:solidFill>
                  <a:srgbClr val="20999D"/>
                </a:solidFill>
                <a:highlight>
                  <a:srgbClr val="FFFFFF"/>
                </a:highlight>
                <a:latin typeface="Courier New"/>
                <a:ea typeface="Courier New"/>
                <a:cs typeface="Courier New"/>
                <a:sym typeface="Courier New"/>
              </a:rPr>
              <a:t>Problem </a:t>
            </a:r>
            <a:r>
              <a:rPr lang="en-US" sz="800">
                <a:solidFill>
                  <a:schemeClr val="dk1"/>
                </a:solidFill>
                <a:highlight>
                  <a:srgbClr val="FFFFFF"/>
                </a:highlight>
                <a:latin typeface="Courier New"/>
                <a:ea typeface="Courier New"/>
                <a:cs typeface="Courier New"/>
                <a:sym typeface="Courier New"/>
              </a:rPr>
              <a:t>=&gt;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val </a:t>
            </a:r>
            <a:r>
              <a:rPr lang="en-US" sz="800">
                <a:solidFill>
                  <a:schemeClr val="dk1"/>
                </a:solidFill>
                <a:highlight>
                  <a:srgbClr val="FFFFFF"/>
                </a:highlight>
                <a:latin typeface="Courier New"/>
                <a:ea typeface="Courier New"/>
                <a:cs typeface="Courier New"/>
                <a:sym typeface="Courier New"/>
              </a:rPr>
              <a:t>solution = businessLogic(problem)</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sender() ! solution </a:t>
            </a:r>
            <a:r>
              <a:rPr i="1" lang="en-US" sz="800">
                <a:solidFill>
                  <a:srgbClr val="808080"/>
                </a:solidFill>
                <a:highlight>
                  <a:srgbClr val="FFFFFF"/>
                </a:highlight>
                <a:latin typeface="Courier New"/>
                <a:ea typeface="Courier New"/>
                <a:cs typeface="Courier New"/>
                <a:sym typeface="Courier New"/>
              </a:rPr>
              <a:t>// reply to the ask</a:t>
            </a:r>
            <a:endParaRPr i="1" sz="800">
              <a:solidFill>
                <a:srgbClr val="808080"/>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i="1" lang="en-US" sz="800">
                <a:solidFill>
                  <a:srgbClr val="808080"/>
                </a:solidFill>
                <a:highlight>
                  <a:srgbClr val="FFFFFF"/>
                </a:highlight>
                <a:latin typeface="Courier New"/>
                <a:ea typeface="Courier New"/>
                <a:cs typeface="Courier New"/>
                <a:sym typeface="Courier New"/>
              </a:rPr>
              <a:t>  </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None/>
            </a:pP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b="1" lang="en-US" sz="800">
                <a:solidFill>
                  <a:srgbClr val="000080"/>
                </a:solidFill>
                <a:highlight>
                  <a:srgbClr val="FFFFFF"/>
                </a:highlight>
                <a:latin typeface="Courier New"/>
                <a:ea typeface="Courier New"/>
                <a:cs typeface="Courier New"/>
                <a:sym typeface="Courier New"/>
              </a:rPr>
              <a:t>val </a:t>
            </a:r>
            <a:r>
              <a:rPr i="1" lang="en-US" sz="800">
                <a:solidFill>
                  <a:srgbClr val="660E7A"/>
                </a:solidFill>
                <a:highlight>
                  <a:srgbClr val="FFFFFF"/>
                </a:highlight>
                <a:latin typeface="Courier New"/>
                <a:ea typeface="Courier New"/>
                <a:cs typeface="Courier New"/>
                <a:sym typeface="Courier New"/>
              </a:rPr>
              <a:t>control </a:t>
            </a:r>
            <a:r>
              <a:rPr lang="en-US" sz="800">
                <a:solidFill>
                  <a:schemeClr val="dk1"/>
                </a:solidFill>
                <a:highlight>
                  <a:srgbClr val="FFFFFF"/>
                </a:highlight>
                <a:latin typeface="Courier New"/>
                <a:ea typeface="Courier New"/>
                <a:cs typeface="Courier New"/>
                <a:sym typeface="Courier New"/>
              </a:rPr>
              <a:t>= Consumer</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i="1" lang="en-US" sz="800">
                <a:solidFill>
                  <a:schemeClr val="dk1"/>
                </a:solidFill>
                <a:highlight>
                  <a:srgbClr val="FFFFFF"/>
                </a:highlight>
                <a:latin typeface="Courier New"/>
                <a:ea typeface="Courier New"/>
                <a:cs typeface="Courier New"/>
                <a:sym typeface="Courier New"/>
              </a:rPr>
              <a:t>committableSource</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consumerSettings</a:t>
            </a:r>
            <a:r>
              <a:rPr lang="en-US" sz="800">
                <a:solidFill>
                  <a:schemeClr val="dk1"/>
                </a:solidFill>
                <a:highlight>
                  <a:srgbClr val="FFFFFF"/>
                </a:highlight>
                <a:latin typeface="Courier New"/>
                <a:ea typeface="Courier New"/>
                <a:cs typeface="Courier New"/>
                <a:sym typeface="Courier New"/>
              </a:rPr>
              <a:t>, Subscriptions.</a:t>
            </a:r>
            <a:r>
              <a:rPr i="1" lang="en-US" sz="800">
                <a:solidFill>
                  <a:schemeClr val="dk1"/>
                </a:solidFill>
                <a:highlight>
                  <a:srgbClr val="FFFFFF"/>
                </a:highlight>
                <a:latin typeface="Courier New"/>
                <a:ea typeface="Courier New"/>
                <a:cs typeface="Courier New"/>
                <a:sym typeface="Courier New"/>
              </a:rPr>
              <a:t>topics</a:t>
            </a:r>
            <a:r>
              <a:rPr lang="en-US" sz="800">
                <a:solidFill>
                  <a:schemeClr val="dk1"/>
                </a:solidFill>
                <a:highlight>
                  <a:srgbClr val="FFFFFF"/>
                </a:highlight>
                <a:latin typeface="Courier New"/>
                <a:ea typeface="Courier New"/>
                <a:cs typeface="Courier New"/>
                <a:sym typeface="Courier New"/>
              </a:rPr>
              <a:t>(</a:t>
            </a:r>
            <a:r>
              <a:rPr b="1" lang="en-US" sz="800">
                <a:solidFill>
                  <a:srgbClr val="008000"/>
                </a:solidFill>
                <a:highlight>
                  <a:srgbClr val="FFFFFF"/>
                </a:highlight>
                <a:latin typeface="Courier New"/>
                <a:ea typeface="Courier New"/>
                <a:cs typeface="Courier New"/>
                <a:sym typeface="Courier New"/>
              </a:rPr>
              <a:t>"topic1"</a:t>
            </a:r>
            <a:r>
              <a:rPr lang="en-US" sz="800">
                <a:solidFill>
                  <a:schemeClr val="dk1"/>
                </a:solidFill>
                <a:highlight>
                  <a:srgbClr val="FFFFFF"/>
                </a:highlight>
                <a:latin typeface="Courier New"/>
                <a:ea typeface="Courier New"/>
                <a:cs typeface="Courier New"/>
                <a:sym typeface="Courier New"/>
              </a:rPr>
              <a:t>, </a:t>
            </a:r>
            <a:r>
              <a:rPr b="1" lang="en-US" sz="800">
                <a:solidFill>
                  <a:srgbClr val="008000"/>
                </a:solidFill>
                <a:highlight>
                  <a:srgbClr val="FFFFFF"/>
                </a:highlight>
                <a:latin typeface="Courier New"/>
                <a:ea typeface="Courier New"/>
                <a:cs typeface="Courier New"/>
                <a:sym typeface="Courier New"/>
              </a:rPr>
              <a:t>"topic2"</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.map(parseProblem)</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.mapAsync(parallelism = </a:t>
            </a:r>
            <a:r>
              <a:rPr lang="en-US" sz="800">
                <a:solidFill>
                  <a:srgbClr val="0000FF"/>
                </a:solidFill>
                <a:highlight>
                  <a:srgbClr val="FFFFFF"/>
                </a:highlight>
                <a:latin typeface="Courier New"/>
                <a:ea typeface="Courier New"/>
                <a:cs typeface="Courier New"/>
                <a:sym typeface="Courier New"/>
              </a:rPr>
              <a:t>5</a:t>
            </a:r>
            <a:r>
              <a:rPr lang="en-US" sz="800">
                <a:solidFill>
                  <a:schemeClr val="dk1"/>
                </a:solidFill>
                <a:highlight>
                  <a:srgbClr val="FFFFFF"/>
                </a:highlight>
                <a:latin typeface="Courier New"/>
                <a:ea typeface="Courier New"/>
                <a:cs typeface="Courier New"/>
                <a:sym typeface="Courier New"/>
              </a:rPr>
              <a:t>)(problem =&gt; (</a:t>
            </a:r>
            <a:r>
              <a:rPr i="1" lang="en-US" sz="800">
                <a:solidFill>
                  <a:srgbClr val="660E7A"/>
                </a:solidFill>
                <a:highlight>
                  <a:srgbClr val="FFFFFF"/>
                </a:highlight>
                <a:latin typeface="Courier New"/>
                <a:ea typeface="Courier New"/>
                <a:cs typeface="Courier New"/>
                <a:sym typeface="Courier New"/>
              </a:rPr>
              <a:t>problemSolverRouter </a:t>
            </a:r>
            <a:r>
              <a:rPr b="1" lang="en-US" sz="800">
                <a:solidFill>
                  <a:schemeClr val="dk1"/>
                </a:solidFill>
                <a:highlight>
                  <a:srgbClr val="FFFFFF"/>
                </a:highlight>
                <a:latin typeface="Courier New"/>
                <a:ea typeface="Courier New"/>
                <a:cs typeface="Courier New"/>
                <a:sym typeface="Courier New"/>
              </a:rPr>
              <a:t>?</a:t>
            </a:r>
            <a:r>
              <a:rPr lang="en-US" sz="800">
                <a:solidFill>
                  <a:schemeClr val="dk1"/>
                </a:solidFill>
                <a:highlight>
                  <a:srgbClr val="FFFFFF"/>
                </a:highlight>
                <a:latin typeface="Courier New"/>
                <a:ea typeface="Courier New"/>
                <a:cs typeface="Courier New"/>
                <a:sym typeface="Courier New"/>
              </a:rPr>
              <a:t> problem).mapTo[Solution])</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.map { solution =&gt; ProducerMessage.</a:t>
            </a:r>
            <a:r>
              <a:rPr i="1" lang="en-US" sz="800">
                <a:solidFill>
                  <a:schemeClr val="dk1"/>
                </a:solidFill>
                <a:highlight>
                  <a:srgbClr val="FFFFFF"/>
                </a:highlight>
                <a:latin typeface="Courier New"/>
                <a:ea typeface="Courier New"/>
                <a:cs typeface="Courier New"/>
                <a:sym typeface="Courier New"/>
              </a:rPr>
              <a:t>Message</a:t>
            </a:r>
            <a:r>
              <a:rPr lang="en-US" sz="800">
                <a:solidFill>
                  <a:schemeClr val="dk1"/>
                </a:solidFill>
                <a:highlight>
                  <a:srgbClr val="FFFFFF"/>
                </a:highlight>
                <a:latin typeface="Courier New"/>
                <a:ea typeface="Courier New"/>
                <a:cs typeface="Courier New"/>
                <a:sym typeface="Courier New"/>
              </a:rPr>
              <a:t>[</a:t>
            </a:r>
            <a:r>
              <a:rPr lang="en-US" sz="800">
                <a:solidFill>
                  <a:srgbClr val="20999D"/>
                </a:solidFill>
                <a:highlight>
                  <a:srgbClr val="FFFFFF"/>
                </a:highlight>
                <a:latin typeface="Courier New"/>
                <a:ea typeface="Courier New"/>
                <a:cs typeface="Courier New"/>
                <a:sym typeface="Courier New"/>
              </a:rPr>
              <a:t>String</a:t>
            </a:r>
            <a:r>
              <a:rPr lang="en-US" sz="800">
                <a:solidFill>
                  <a:schemeClr val="dk1"/>
                </a:solidFill>
                <a:highlight>
                  <a:srgbClr val="FFFFFF"/>
                </a:highlight>
                <a:latin typeface="Courier New"/>
                <a:ea typeface="Courier New"/>
                <a:cs typeface="Courier New"/>
                <a:sym typeface="Courier New"/>
              </a:rPr>
              <a:t>, Array[Byte], ConsumerMessage.CommittableOffset](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r>
              <a:rPr b="1" lang="en-US" sz="800">
                <a:solidFill>
                  <a:srgbClr val="000080"/>
                </a:solidFill>
                <a:highlight>
                  <a:srgbClr val="FFFFFF"/>
                </a:highlight>
                <a:latin typeface="Courier New"/>
                <a:ea typeface="Courier New"/>
                <a:cs typeface="Courier New"/>
                <a:sym typeface="Courier New"/>
              </a:rPr>
              <a:t>new </a:t>
            </a:r>
            <a:r>
              <a:rPr lang="en-US" sz="800">
                <a:solidFill>
                  <a:schemeClr val="dk1"/>
                </a:solidFill>
                <a:highlight>
                  <a:srgbClr val="FFFFFF"/>
                </a:highlight>
                <a:latin typeface="Courier New"/>
                <a:ea typeface="Courier New"/>
                <a:cs typeface="Courier New"/>
                <a:sym typeface="Courier New"/>
              </a:rPr>
              <a:t>ProducerRecord(</a:t>
            </a:r>
            <a:r>
              <a:rPr b="1" lang="en-US" sz="800">
                <a:solidFill>
                  <a:srgbClr val="008000"/>
                </a:solidFill>
                <a:highlight>
                  <a:srgbClr val="FFFFFF"/>
                </a:highlight>
                <a:latin typeface="Courier New"/>
                <a:ea typeface="Courier New"/>
                <a:cs typeface="Courier New"/>
                <a:sym typeface="Courier New"/>
              </a:rPr>
              <a:t>"targetTopic"</a:t>
            </a:r>
            <a:r>
              <a:rPr lang="en-US" sz="800">
                <a:solidFill>
                  <a:schemeClr val="dk1"/>
                </a:solidFill>
                <a:highlight>
                  <a:srgbClr val="FFFFFF"/>
                </a:highlight>
                <a:latin typeface="Courier New"/>
                <a:ea typeface="Courier New"/>
                <a:cs typeface="Courier New"/>
                <a:sym typeface="Courier New"/>
              </a:rPr>
              <a:t>, solution.toBytes), solution.committableOffset)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.toMat(Producer.</a:t>
            </a:r>
            <a:r>
              <a:rPr i="1" lang="en-US" sz="800">
                <a:solidFill>
                  <a:schemeClr val="dk1"/>
                </a:solidFill>
                <a:highlight>
                  <a:srgbClr val="FFFFFF"/>
                </a:highlight>
                <a:latin typeface="Courier New"/>
                <a:ea typeface="Courier New"/>
                <a:cs typeface="Courier New"/>
                <a:sym typeface="Courier New"/>
              </a:rPr>
              <a:t>commitableSink</a:t>
            </a:r>
            <a:r>
              <a:rPr lang="en-US" sz="800">
                <a:solidFill>
                  <a:schemeClr val="dk1"/>
                </a:solidFill>
                <a:highlight>
                  <a:srgbClr val="FFFFFF"/>
                </a:highlight>
                <a:latin typeface="Courier New"/>
                <a:ea typeface="Courier New"/>
                <a:cs typeface="Courier New"/>
                <a:sym typeface="Courier New"/>
              </a:rPr>
              <a:t>(</a:t>
            </a:r>
            <a:r>
              <a:rPr i="1" lang="en-US" sz="800">
                <a:solidFill>
                  <a:srgbClr val="660E7A"/>
                </a:solidFill>
                <a:highlight>
                  <a:srgbClr val="FFFFFF"/>
                </a:highlight>
                <a:latin typeface="Courier New"/>
                <a:ea typeface="Courier New"/>
                <a:cs typeface="Courier New"/>
                <a:sym typeface="Courier New"/>
              </a:rPr>
              <a:t>producerSettings</a:t>
            </a:r>
            <a:r>
              <a:rPr lang="en-US" sz="800">
                <a:solidFill>
                  <a:schemeClr val="dk1"/>
                </a:solidFill>
                <a:highlight>
                  <a:srgbClr val="FFFFFF"/>
                </a:highlight>
                <a:latin typeface="Courier New"/>
                <a:ea typeface="Courier New"/>
                <a:cs typeface="Courier New"/>
                <a:sym typeface="Courier New"/>
              </a:rPr>
              <a:t>))(Keep.</a:t>
            </a:r>
            <a:r>
              <a:rPr i="1" lang="en-US" sz="800">
                <a:solidFill>
                  <a:schemeClr val="dk1"/>
                </a:solidFill>
                <a:highlight>
                  <a:srgbClr val="FFFFFF"/>
                </a:highlight>
                <a:latin typeface="Courier New"/>
                <a:ea typeface="Courier New"/>
                <a:cs typeface="Courier New"/>
                <a:sym typeface="Courier New"/>
              </a:rPr>
              <a:t>both</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.mapMaterializedValue(DrainingControl.</a:t>
            </a:r>
            <a:r>
              <a:rPr i="1" lang="en-US" sz="800">
                <a:solidFill>
                  <a:schemeClr val="dk1"/>
                </a:solidFill>
                <a:highlight>
                  <a:srgbClr val="FFFFFF"/>
                </a:highlight>
                <a:latin typeface="Courier New"/>
                <a:ea typeface="Courier New"/>
                <a:cs typeface="Courier New"/>
                <a:sym typeface="Courier New"/>
              </a:rPr>
              <a:t>apply</a:t>
            </a:r>
            <a:r>
              <a:rPr lang="en-US" sz="800">
                <a:solidFill>
                  <a:schemeClr val="dk1"/>
                </a:solidFill>
                <a:highlight>
                  <a:srgbClr val="FFFFFF"/>
                </a:highlight>
                <a:latin typeface="Courier New"/>
                <a:ea typeface="Courier New"/>
                <a:cs typeface="Courier New"/>
                <a:sym typeface="Courier New"/>
              </a:rPr>
              <a:t>)</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Clr>
                <a:schemeClr val="dk1"/>
              </a:buClr>
              <a:buSzPts val="1100"/>
              <a:buFont typeface="Arial"/>
              <a:buNone/>
            </a:pPr>
            <a:r>
              <a:rPr lang="en-US" sz="800">
                <a:solidFill>
                  <a:schemeClr val="dk1"/>
                </a:solidFill>
                <a:highlight>
                  <a:srgbClr val="FFFFFF"/>
                </a:highlight>
                <a:latin typeface="Courier New"/>
                <a:ea typeface="Courier New"/>
                <a:cs typeface="Courier New"/>
                <a:sym typeface="Courier New"/>
              </a:rPr>
              <a:t>   .run()</a:t>
            </a:r>
            <a:endParaRPr sz="800">
              <a:solidFill>
                <a:schemeClr val="dk1"/>
              </a:solidFill>
              <a:highlight>
                <a:srgbClr val="FFFFFF"/>
              </a:highlight>
              <a:latin typeface="Courier New"/>
              <a:ea typeface="Courier New"/>
              <a:cs typeface="Courier New"/>
              <a:sym typeface="Courier New"/>
            </a:endParaRPr>
          </a:p>
          <a:p>
            <a:pPr indent="0" lvl="0" marL="0" rtl="0" algn="l">
              <a:spcBef>
                <a:spcPts val="600"/>
              </a:spcBef>
              <a:spcAft>
                <a:spcPts val="0"/>
              </a:spcAft>
              <a:buNone/>
            </a:pPr>
            <a:r>
              <a:t/>
            </a:r>
            <a:endParaRPr sz="800">
              <a:latin typeface="Courier New"/>
              <a:ea typeface="Courier New"/>
              <a:cs typeface="Courier New"/>
              <a:sym typeface="Courier New"/>
            </a:endParaRPr>
          </a:p>
        </p:txBody>
      </p:sp>
      <p:sp>
        <p:nvSpPr>
          <p:cNvPr id="1612" name="Google Shape;1612;p68"/>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1613" name="Google Shape;1613;p68"/>
          <p:cNvSpPr txBox="1"/>
          <p:nvPr/>
        </p:nvSpPr>
        <p:spPr>
          <a:xfrm>
            <a:off x="5999625" y="826175"/>
            <a:ext cx="31443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Transform your stream by processing messages in an Actor System.  All you need is an </a:t>
            </a:r>
            <a:r>
              <a:rPr lang="en-US" sz="1000">
                <a:latin typeface="Courier New"/>
                <a:ea typeface="Courier New"/>
                <a:cs typeface="Courier New"/>
                <a:sym typeface="Courier New"/>
              </a:rPr>
              <a:t>ActorRef</a:t>
            </a:r>
            <a:r>
              <a:rPr lang="en-US" sz="1000"/>
              <a:t>.</a:t>
            </a:r>
            <a:endParaRPr sz="1000"/>
          </a:p>
        </p:txBody>
      </p:sp>
      <p:cxnSp>
        <p:nvCxnSpPr>
          <p:cNvPr id="1614" name="Google Shape;1614;p68"/>
          <p:cNvCxnSpPr>
            <a:stCxn id="1613" idx="1"/>
          </p:cNvCxnSpPr>
          <p:nvPr/>
        </p:nvCxnSpPr>
        <p:spPr>
          <a:xfrm flipH="1">
            <a:off x="2842125" y="1045025"/>
            <a:ext cx="3157500" cy="86400"/>
          </a:xfrm>
          <a:prstGeom prst="straightConnector1">
            <a:avLst/>
          </a:prstGeom>
          <a:noFill/>
          <a:ln cap="flat" cmpd="sng" w="9525">
            <a:solidFill>
              <a:schemeClr val="dk2"/>
            </a:solidFill>
            <a:prstDash val="dash"/>
            <a:round/>
            <a:headEnd len="med" w="med" type="none"/>
            <a:tailEnd len="med" w="med" type="triangle"/>
          </a:ln>
        </p:spPr>
      </p:cxnSp>
      <p:sp>
        <p:nvSpPr>
          <p:cNvPr id="1615" name="Google Shape;1615;p68"/>
          <p:cNvSpPr txBox="1"/>
          <p:nvPr/>
        </p:nvSpPr>
        <p:spPr>
          <a:xfrm>
            <a:off x="5999625" y="2683850"/>
            <a:ext cx="3144300" cy="43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Use Ask pattern (</a:t>
            </a:r>
            <a:r>
              <a:rPr b="1" lang="en-US" sz="1000">
                <a:latin typeface="Courier New"/>
                <a:ea typeface="Courier New"/>
                <a:cs typeface="Courier New"/>
                <a:sym typeface="Courier New"/>
              </a:rPr>
              <a:t>?</a:t>
            </a:r>
            <a:r>
              <a:rPr lang="en-US" sz="1000"/>
              <a:t> function) to call provided </a:t>
            </a:r>
            <a:r>
              <a:rPr lang="en-US" sz="1000">
                <a:latin typeface="Courier New"/>
                <a:ea typeface="Courier New"/>
                <a:cs typeface="Courier New"/>
                <a:sym typeface="Courier New"/>
              </a:rPr>
              <a:t>ActorRef</a:t>
            </a:r>
            <a:r>
              <a:rPr lang="en-US" sz="1000"/>
              <a:t> to get an async response</a:t>
            </a:r>
            <a:endParaRPr sz="1000"/>
          </a:p>
        </p:txBody>
      </p:sp>
      <p:cxnSp>
        <p:nvCxnSpPr>
          <p:cNvPr id="1616" name="Google Shape;1616;p68"/>
          <p:cNvCxnSpPr>
            <a:stCxn id="1615" idx="1"/>
          </p:cNvCxnSpPr>
          <p:nvPr/>
        </p:nvCxnSpPr>
        <p:spPr>
          <a:xfrm flipH="1">
            <a:off x="4382025" y="2902700"/>
            <a:ext cx="1617600" cy="430800"/>
          </a:xfrm>
          <a:prstGeom prst="straightConnector1">
            <a:avLst/>
          </a:prstGeom>
          <a:noFill/>
          <a:ln cap="flat" cmpd="sng" w="9525">
            <a:solidFill>
              <a:schemeClr val="dk2"/>
            </a:solidFill>
            <a:prstDash val="dash"/>
            <a:round/>
            <a:headEnd len="med" w="med" type="none"/>
            <a:tailEnd len="med" w="med" type="triangle"/>
          </a:ln>
        </p:spPr>
      </p:cxnSp>
      <p:sp>
        <p:nvSpPr>
          <p:cNvPr id="1617" name="Google Shape;1617;p68"/>
          <p:cNvSpPr txBox="1"/>
          <p:nvPr/>
        </p:nvSpPr>
        <p:spPr>
          <a:xfrm>
            <a:off x="5999625" y="3846200"/>
            <a:ext cx="3144300" cy="64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Parallelism used to limit how many messages in flight so we don’t overwhelm mailbox of destination Actor and maintain stream back-pressure.</a:t>
            </a:r>
            <a:endParaRPr sz="1000"/>
          </a:p>
        </p:txBody>
      </p:sp>
      <p:cxnSp>
        <p:nvCxnSpPr>
          <p:cNvPr id="1618" name="Google Shape;1618;p68"/>
          <p:cNvCxnSpPr>
            <a:stCxn id="1617" idx="1"/>
          </p:cNvCxnSpPr>
          <p:nvPr/>
        </p:nvCxnSpPr>
        <p:spPr>
          <a:xfrm rot="10800000">
            <a:off x="1710825" y="3449300"/>
            <a:ext cx="4288800" cy="720000"/>
          </a:xfrm>
          <a:prstGeom prst="straightConnector1">
            <a:avLst/>
          </a:prstGeom>
          <a:noFill/>
          <a:ln cap="flat" cmpd="sng" w="9525">
            <a:solidFill>
              <a:schemeClr val="dk2"/>
            </a:solidFill>
            <a:prstDash val="dash"/>
            <a:round/>
            <a:headEnd len="med" w="med" type="none"/>
            <a:tailEnd len="med" w="med" type="triangl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3"/>
                                        </p:tgtEl>
                                        <p:attrNameLst>
                                          <p:attrName>style.visibility</p:attrName>
                                        </p:attrNameLst>
                                      </p:cBhvr>
                                      <p:to>
                                        <p:strVal val="visible"/>
                                      </p:to>
                                    </p:set>
                                    <p:animEffect filter="fade" transition="in">
                                      <p:cBhvr>
                                        <p:cTn dur="1000"/>
                                        <p:tgtEl>
                                          <p:spTgt spid="1613"/>
                                        </p:tgtEl>
                                      </p:cBhvr>
                                    </p:animEffect>
                                  </p:childTnLst>
                                </p:cTn>
                              </p:par>
                              <p:par>
                                <p:cTn fill="hold" nodeType="withEffect" presetClass="entr" presetID="10" presetSubtype="0">
                                  <p:stCondLst>
                                    <p:cond delay="0"/>
                                  </p:stCondLst>
                                  <p:childTnLst>
                                    <p:set>
                                      <p:cBhvr>
                                        <p:cTn dur="1" fill="hold">
                                          <p:stCondLst>
                                            <p:cond delay="0"/>
                                          </p:stCondLst>
                                        </p:cTn>
                                        <p:tgtEl>
                                          <p:spTgt spid="1614"/>
                                        </p:tgtEl>
                                        <p:attrNameLst>
                                          <p:attrName>style.visibility</p:attrName>
                                        </p:attrNameLst>
                                      </p:cBhvr>
                                      <p:to>
                                        <p:strVal val="visible"/>
                                      </p:to>
                                    </p:set>
                                    <p:animEffect filter="fade" transition="in">
                                      <p:cBhvr>
                                        <p:cTn dur="1000"/>
                                        <p:tgtEl>
                                          <p:spTgt spid="161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5"/>
                                        </p:tgtEl>
                                        <p:attrNameLst>
                                          <p:attrName>style.visibility</p:attrName>
                                        </p:attrNameLst>
                                      </p:cBhvr>
                                      <p:to>
                                        <p:strVal val="visible"/>
                                      </p:to>
                                    </p:set>
                                    <p:animEffect filter="fade" transition="in">
                                      <p:cBhvr>
                                        <p:cTn dur="1000"/>
                                        <p:tgtEl>
                                          <p:spTgt spid="1615"/>
                                        </p:tgtEl>
                                      </p:cBhvr>
                                    </p:animEffect>
                                  </p:childTnLst>
                                </p:cTn>
                              </p:par>
                              <p:par>
                                <p:cTn fill="hold" nodeType="withEffect" presetClass="entr" presetID="10" presetSubtype="0">
                                  <p:stCondLst>
                                    <p:cond delay="0"/>
                                  </p:stCondLst>
                                  <p:childTnLst>
                                    <p:set>
                                      <p:cBhvr>
                                        <p:cTn dur="1" fill="hold">
                                          <p:stCondLst>
                                            <p:cond delay="0"/>
                                          </p:stCondLst>
                                        </p:cTn>
                                        <p:tgtEl>
                                          <p:spTgt spid="1616"/>
                                        </p:tgtEl>
                                        <p:attrNameLst>
                                          <p:attrName>style.visibility</p:attrName>
                                        </p:attrNameLst>
                                      </p:cBhvr>
                                      <p:to>
                                        <p:strVal val="visible"/>
                                      </p:to>
                                    </p:set>
                                    <p:animEffect filter="fade" transition="in">
                                      <p:cBhvr>
                                        <p:cTn dur="1000"/>
                                        <p:tgtEl>
                                          <p:spTgt spid="161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7"/>
                                        </p:tgtEl>
                                        <p:attrNameLst>
                                          <p:attrName>style.visibility</p:attrName>
                                        </p:attrNameLst>
                                      </p:cBhvr>
                                      <p:to>
                                        <p:strVal val="visible"/>
                                      </p:to>
                                    </p:set>
                                    <p:animEffect filter="fade" transition="in">
                                      <p:cBhvr>
                                        <p:cTn dur="1000"/>
                                        <p:tgtEl>
                                          <p:spTgt spid="1617"/>
                                        </p:tgtEl>
                                      </p:cBhvr>
                                    </p:animEffect>
                                  </p:childTnLst>
                                </p:cTn>
                              </p:par>
                              <p:par>
                                <p:cTn fill="hold" nodeType="withEffect" presetClass="entr" presetID="10" presetSubtype="0">
                                  <p:stCondLst>
                                    <p:cond delay="0"/>
                                  </p:stCondLst>
                                  <p:childTnLst>
                                    <p:set>
                                      <p:cBhvr>
                                        <p:cTn dur="1" fill="hold">
                                          <p:stCondLst>
                                            <p:cond delay="0"/>
                                          </p:stCondLst>
                                        </p:cTn>
                                        <p:tgtEl>
                                          <p:spTgt spid="1618"/>
                                        </p:tgtEl>
                                        <p:attrNameLst>
                                          <p:attrName>style.visibility</p:attrName>
                                        </p:attrNameLst>
                                      </p:cBhvr>
                                      <p:to>
                                        <p:strVal val="visible"/>
                                      </p:to>
                                    </p:set>
                                    <p:animEffect filter="fade" transition="in">
                                      <p:cBhvr>
                                        <p:cTn dur="1000"/>
                                        <p:tgtEl>
                                          <p:spTgt spid="16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623" name="Shape 1623"/>
        <p:cNvGrpSpPr/>
        <p:nvPr/>
      </p:nvGrpSpPr>
      <p:grpSpPr>
        <a:xfrm>
          <a:off x="0" y="0"/>
          <a:ext cx="0" cy="0"/>
          <a:chOff x="0" y="0"/>
          <a:chExt cx="0" cy="0"/>
        </a:xfrm>
      </p:grpSpPr>
      <p:sp>
        <p:nvSpPr>
          <p:cNvPr id="1624" name="Google Shape;1624;p69"/>
          <p:cNvSpPr txBox="1"/>
          <p:nvPr>
            <p:ph type="ctrTitle"/>
          </p:nvPr>
        </p:nvSpPr>
        <p:spPr>
          <a:xfrm>
            <a:off x="517708" y="965660"/>
            <a:ext cx="6858000" cy="76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Persistent Stateful Stages</a:t>
            </a:r>
            <a:endParaRPr/>
          </a:p>
        </p:txBody>
      </p:sp>
      <p:sp>
        <p:nvSpPr>
          <p:cNvPr id="1625" name="Google Shape;1625;p69"/>
          <p:cNvSpPr txBox="1"/>
          <p:nvPr>
            <p:ph idx="1" type="subTitle"/>
          </p:nvPr>
        </p:nvSpPr>
        <p:spPr>
          <a:xfrm>
            <a:off x="517708" y="1843457"/>
            <a:ext cx="6858000" cy="1241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6"/>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Top Alpakka Modules</a:t>
            </a:r>
            <a:endParaRPr/>
          </a:p>
        </p:txBody>
      </p:sp>
      <p:sp>
        <p:nvSpPr>
          <p:cNvPr id="147" name="Google Shape;147;p16"/>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graphicFrame>
        <p:nvGraphicFramePr>
          <p:cNvPr id="148" name="Google Shape;148;p16"/>
          <p:cNvGraphicFramePr/>
          <p:nvPr/>
        </p:nvGraphicFramePr>
        <p:xfrm>
          <a:off x="2733950" y="932750"/>
          <a:ext cx="3000000" cy="3000000"/>
        </p:xfrm>
        <a:graphic>
          <a:graphicData uri="http://schemas.openxmlformats.org/drawingml/2006/table">
            <a:tbl>
              <a:tblPr>
                <a:noFill/>
                <a:tableStyleId>{20424CDB-D27A-4F58-B820-92F9C911D3DA}</a:tableStyleId>
              </a:tblPr>
              <a:tblGrid>
                <a:gridCol w="1594150"/>
                <a:gridCol w="2188800"/>
              </a:tblGrid>
              <a:tr h="276225">
                <a:tc>
                  <a:txBody>
                    <a:bodyPr>
                      <a:noAutofit/>
                    </a:bodyPr>
                    <a:lstStyle/>
                    <a:p>
                      <a:pPr indent="0" lvl="0" marL="0" rtl="0" algn="l">
                        <a:spcBef>
                          <a:spcPts val="0"/>
                        </a:spcBef>
                        <a:spcAft>
                          <a:spcPts val="0"/>
                        </a:spcAft>
                        <a:buNone/>
                      </a:pPr>
                      <a:r>
                        <a:rPr lang="en-US" sz="1100"/>
                        <a:t>Alpakka Module</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Downloads in August 2018</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76225">
                <a:tc>
                  <a:txBody>
                    <a:bodyPr>
                      <a:noAutofit/>
                    </a:bodyPr>
                    <a:lstStyle/>
                    <a:p>
                      <a:pPr indent="0" lvl="0" marL="0" rtl="0" algn="l">
                        <a:spcBef>
                          <a:spcPts val="0"/>
                        </a:spcBef>
                        <a:spcAft>
                          <a:spcPts val="0"/>
                        </a:spcAft>
                        <a:buNone/>
                      </a:pPr>
                      <a:r>
                        <a:rPr b="1" lang="en-US" sz="1100"/>
                        <a:t>Kafka</a:t>
                      </a:r>
                      <a:endParaRPr b="1"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b="1" lang="en-US" sz="1100"/>
                        <a:t>61177</a:t>
                      </a:r>
                      <a:endParaRPr b="1"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76225">
                <a:tc>
                  <a:txBody>
                    <a:bodyPr>
                      <a:noAutofit/>
                    </a:bodyPr>
                    <a:lstStyle/>
                    <a:p>
                      <a:pPr indent="0" lvl="0" marL="0" rtl="0" algn="l">
                        <a:spcBef>
                          <a:spcPts val="0"/>
                        </a:spcBef>
                        <a:spcAft>
                          <a:spcPts val="0"/>
                        </a:spcAft>
                        <a:buNone/>
                      </a:pPr>
                      <a:r>
                        <a:rPr lang="en-US" sz="1100"/>
                        <a:t>Cassandra</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15946</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76225">
                <a:tc>
                  <a:txBody>
                    <a:bodyPr>
                      <a:noAutofit/>
                    </a:bodyPr>
                    <a:lstStyle/>
                    <a:p>
                      <a:pPr indent="0" lvl="0" marL="0" rtl="0" algn="l">
                        <a:spcBef>
                          <a:spcPts val="0"/>
                        </a:spcBef>
                        <a:spcAft>
                          <a:spcPts val="0"/>
                        </a:spcAft>
                        <a:buNone/>
                      </a:pPr>
                      <a:r>
                        <a:rPr lang="en-US" sz="1100"/>
                        <a:t>AWS S3</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15075</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76225">
                <a:tc>
                  <a:txBody>
                    <a:bodyPr>
                      <a:noAutofit/>
                    </a:bodyPr>
                    <a:lstStyle/>
                    <a:p>
                      <a:pPr indent="0" lvl="0" marL="0" rtl="0" algn="l">
                        <a:spcBef>
                          <a:spcPts val="0"/>
                        </a:spcBef>
                        <a:spcAft>
                          <a:spcPts val="0"/>
                        </a:spcAft>
                        <a:buNone/>
                      </a:pPr>
                      <a:r>
                        <a:rPr lang="en-US" sz="1100"/>
                        <a:t>MQTT</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11403</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76225">
                <a:tc>
                  <a:txBody>
                    <a:bodyPr>
                      <a:noAutofit/>
                    </a:bodyPr>
                    <a:lstStyle/>
                    <a:p>
                      <a:pPr indent="0" lvl="0" marL="0" rtl="0" algn="l">
                        <a:spcBef>
                          <a:spcPts val="0"/>
                        </a:spcBef>
                        <a:spcAft>
                          <a:spcPts val="0"/>
                        </a:spcAft>
                        <a:buNone/>
                      </a:pPr>
                      <a:r>
                        <a:rPr lang="en-US" sz="1100"/>
                        <a:t>File</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10636</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76225">
                <a:tc>
                  <a:txBody>
                    <a:bodyPr>
                      <a:noAutofit/>
                    </a:bodyPr>
                    <a:lstStyle/>
                    <a:p>
                      <a:pPr indent="0" lvl="0" marL="0" rtl="0" algn="l">
                        <a:spcBef>
                          <a:spcPts val="0"/>
                        </a:spcBef>
                        <a:spcAft>
                          <a:spcPts val="0"/>
                        </a:spcAft>
                        <a:buNone/>
                      </a:pPr>
                      <a:r>
                        <a:rPr lang="en-US" sz="1100"/>
                        <a:t>Simple Codecs</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8285</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76225">
                <a:tc>
                  <a:txBody>
                    <a:bodyPr>
                      <a:noAutofit/>
                    </a:bodyPr>
                    <a:lstStyle/>
                    <a:p>
                      <a:pPr indent="0" lvl="0" marL="0" rtl="0" algn="l">
                        <a:spcBef>
                          <a:spcPts val="0"/>
                        </a:spcBef>
                        <a:spcAft>
                          <a:spcPts val="0"/>
                        </a:spcAft>
                        <a:buNone/>
                      </a:pPr>
                      <a:r>
                        <a:rPr lang="en-US" sz="1100"/>
                        <a:t>CSV</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7428</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276225">
                <a:tc>
                  <a:txBody>
                    <a:bodyPr>
                      <a:noAutofit/>
                    </a:bodyPr>
                    <a:lstStyle/>
                    <a:p>
                      <a:pPr indent="0" lvl="0" marL="0" rtl="0" algn="l">
                        <a:spcBef>
                          <a:spcPts val="0"/>
                        </a:spcBef>
                        <a:spcAft>
                          <a:spcPts val="0"/>
                        </a:spcAft>
                        <a:buNone/>
                      </a:pPr>
                      <a:r>
                        <a:rPr lang="en-US" sz="1100"/>
                        <a:t>AWS SQS</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5385</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r h="428625">
                <a:tc>
                  <a:txBody>
                    <a:bodyPr>
                      <a:noAutofit/>
                    </a:bodyPr>
                    <a:lstStyle/>
                    <a:p>
                      <a:pPr indent="0" lvl="0" marL="0" rtl="0" algn="l">
                        <a:spcBef>
                          <a:spcPts val="0"/>
                        </a:spcBef>
                        <a:spcAft>
                          <a:spcPts val="0"/>
                        </a:spcAft>
                        <a:buNone/>
                      </a:pPr>
                      <a:r>
                        <a:rPr lang="en-US" sz="1100"/>
                        <a:t>AMQP</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c>
                  <a:txBody>
                    <a:bodyPr>
                      <a:noAutofit/>
                    </a:bodyPr>
                    <a:lstStyle/>
                    <a:p>
                      <a:pPr indent="0" lvl="0" marL="0" rtl="0" algn="l">
                        <a:spcBef>
                          <a:spcPts val="0"/>
                        </a:spcBef>
                        <a:spcAft>
                          <a:spcPts val="0"/>
                        </a:spcAft>
                        <a:buNone/>
                      </a:pPr>
                      <a:r>
                        <a:rPr lang="en-US" sz="1100"/>
                        <a:t>4036</a:t>
                      </a:r>
                      <a:endParaRPr sz="1100"/>
                    </a:p>
                    <a:p>
                      <a:pPr indent="0" lvl="0" marL="0" rtl="0" algn="l">
                        <a:spcBef>
                          <a:spcPts val="0"/>
                        </a:spcBef>
                        <a:spcAft>
                          <a:spcPts val="0"/>
                        </a:spcAft>
                        <a:buNone/>
                      </a:pPr>
                      <a:r>
                        <a:t/>
                      </a:r>
                      <a:endParaRPr sz="1100"/>
                    </a:p>
                  </a:txBody>
                  <a:tcPr marT="63500" marB="63500" marR="63500" marL="63500">
                    <a:lnL cap="flat" cmpd="sng" w="12650">
                      <a:solidFill>
                        <a:srgbClr val="000000"/>
                      </a:solidFill>
                      <a:prstDash val="solid"/>
                      <a:round/>
                      <a:headEnd len="sm" w="sm" type="none"/>
                      <a:tailEnd len="sm" w="sm" type="none"/>
                    </a:lnL>
                    <a:lnR cap="flat" cmpd="sng" w="12650">
                      <a:solidFill>
                        <a:srgbClr val="000000"/>
                      </a:solidFill>
                      <a:prstDash val="solid"/>
                      <a:round/>
                      <a:headEnd len="sm" w="sm" type="none"/>
                      <a:tailEnd len="sm" w="sm" type="none"/>
                    </a:lnR>
                    <a:lnT cap="flat" cmpd="sng" w="12650">
                      <a:solidFill>
                        <a:srgbClr val="000000"/>
                      </a:solidFill>
                      <a:prstDash val="solid"/>
                      <a:round/>
                      <a:headEnd len="sm" w="sm" type="none"/>
                      <a:tailEnd len="sm" w="sm" type="none"/>
                    </a:lnT>
                    <a:lnB cap="flat" cmpd="sng" w="12650">
                      <a:solidFill>
                        <a:srgbClr val="000000"/>
                      </a:solidFill>
                      <a:prstDash val="solid"/>
                      <a:round/>
                      <a:headEnd len="sm" w="sm" type="none"/>
                      <a:tailEnd len="sm" w="sm" type="none"/>
                    </a:lnB>
                  </a:tcPr>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630" name="Shape 1630"/>
        <p:cNvGrpSpPr/>
        <p:nvPr/>
      </p:nvGrpSpPr>
      <p:grpSpPr>
        <a:xfrm>
          <a:off x="0" y="0"/>
          <a:ext cx="0" cy="0"/>
          <a:chOff x="0" y="0"/>
          <a:chExt cx="0" cy="0"/>
        </a:xfrm>
      </p:grpSpPr>
      <p:sp>
        <p:nvSpPr>
          <p:cNvPr id="1631" name="Google Shape;1631;p70"/>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Persistent Stateful Stages using Event Sourcing</a:t>
            </a:r>
            <a:endParaRPr/>
          </a:p>
        </p:txBody>
      </p:sp>
      <p:sp>
        <p:nvSpPr>
          <p:cNvPr id="1632" name="Google Shape;1632;p70"/>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1633" name="Google Shape;1633;p70"/>
          <p:cNvSpPr txBox="1"/>
          <p:nvPr>
            <p:ph idx="1" type="body"/>
          </p:nvPr>
        </p:nvSpPr>
        <p:spPr>
          <a:xfrm>
            <a:off x="439048" y="1090591"/>
            <a:ext cx="8265900" cy="3438900"/>
          </a:xfrm>
          <a:prstGeom prst="rect">
            <a:avLst/>
          </a:prstGeom>
        </p:spPr>
        <p:txBody>
          <a:bodyPr anchorCtr="0" anchor="t" bIns="91425" lIns="91425" spcFirstLastPara="1" rIns="91425" wrap="square" tIns="91425">
            <a:noAutofit/>
          </a:bodyPr>
          <a:lstStyle/>
          <a:p>
            <a:pPr indent="-419100" lvl="0" marL="457200" rtl="0" algn="l">
              <a:spcBef>
                <a:spcPts val="600"/>
              </a:spcBef>
              <a:spcAft>
                <a:spcPts val="0"/>
              </a:spcAft>
              <a:buSzPts val="3000"/>
              <a:buAutoNum type="arabicPeriod"/>
            </a:pPr>
            <a:r>
              <a:rPr lang="en-US" sz="3000"/>
              <a:t>Recover state after failure</a:t>
            </a:r>
            <a:endParaRPr sz="3000"/>
          </a:p>
          <a:p>
            <a:pPr indent="-419100" lvl="0" marL="457200" rtl="0" algn="l">
              <a:spcBef>
                <a:spcPts val="0"/>
              </a:spcBef>
              <a:spcAft>
                <a:spcPts val="0"/>
              </a:spcAft>
              <a:buSzPts val="3000"/>
              <a:buAutoNum type="arabicPeriod"/>
            </a:pPr>
            <a:r>
              <a:rPr lang="en-US" sz="3000"/>
              <a:t>Create an event log</a:t>
            </a:r>
            <a:endParaRPr sz="3000"/>
          </a:p>
          <a:p>
            <a:pPr indent="-419100" lvl="0" marL="457200" rtl="0" algn="l">
              <a:spcBef>
                <a:spcPts val="0"/>
              </a:spcBef>
              <a:spcAft>
                <a:spcPts val="0"/>
              </a:spcAft>
              <a:buSzPts val="3000"/>
              <a:buAutoNum type="arabicPeriod"/>
            </a:pPr>
            <a:r>
              <a:rPr lang="en-US" sz="3000"/>
              <a:t>Share state</a:t>
            </a:r>
            <a:endParaRPr sz="30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638" name="Shape 1638"/>
        <p:cNvGrpSpPr/>
        <p:nvPr/>
      </p:nvGrpSpPr>
      <p:grpSpPr>
        <a:xfrm>
          <a:off x="0" y="0"/>
          <a:ext cx="0" cy="0"/>
          <a:chOff x="0" y="0"/>
          <a:chExt cx="0" cy="0"/>
        </a:xfrm>
      </p:grpSpPr>
      <p:sp>
        <p:nvSpPr>
          <p:cNvPr id="1639" name="Google Shape;1639;p71"/>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Persistent </a:t>
            </a:r>
            <a:r>
              <a:rPr lang="en-US">
                <a:latin typeface="Courier New"/>
                <a:ea typeface="Courier New"/>
                <a:cs typeface="Courier New"/>
                <a:sym typeface="Courier New"/>
              </a:rPr>
              <a:t>GraphStage</a:t>
            </a:r>
            <a:r>
              <a:rPr lang="en-US"/>
              <a:t> using Event Sourcing</a:t>
            </a:r>
            <a:endParaRPr/>
          </a:p>
        </p:txBody>
      </p:sp>
      <p:sp>
        <p:nvSpPr>
          <p:cNvPr id="1640" name="Google Shape;1640;p71"/>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1641" name="Google Shape;1641;p71"/>
          <p:cNvSpPr/>
          <p:nvPr/>
        </p:nvSpPr>
        <p:spPr>
          <a:xfrm>
            <a:off x="245725" y="1231938"/>
            <a:ext cx="1255200" cy="6489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71"/>
          <p:cNvSpPr/>
          <p:nvPr/>
        </p:nvSpPr>
        <p:spPr>
          <a:xfrm>
            <a:off x="1981625" y="1114100"/>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Source</a:t>
            </a:r>
            <a:endParaRPr sz="1200"/>
          </a:p>
        </p:txBody>
      </p:sp>
      <p:sp>
        <p:nvSpPr>
          <p:cNvPr id="1643" name="Google Shape;1643;p71"/>
          <p:cNvSpPr/>
          <p:nvPr/>
        </p:nvSpPr>
        <p:spPr>
          <a:xfrm>
            <a:off x="3193925" y="1379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71"/>
          <p:cNvSpPr/>
          <p:nvPr/>
        </p:nvSpPr>
        <p:spPr>
          <a:xfrm>
            <a:off x="3859917" y="826175"/>
            <a:ext cx="1605600" cy="1774800"/>
          </a:xfrm>
          <a:prstGeom prst="rect">
            <a:avLst/>
          </a:prstGeom>
          <a:solidFill>
            <a:srgbClr val="00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US" sz="1200"/>
              <a:t>Stateful</a:t>
            </a:r>
            <a:endParaRPr sz="1200"/>
          </a:p>
          <a:p>
            <a:pPr indent="0" lvl="0" marL="0" rtl="0" algn="ctr">
              <a:spcBef>
                <a:spcPts val="0"/>
              </a:spcBef>
              <a:spcAft>
                <a:spcPts val="0"/>
              </a:spcAft>
              <a:buNone/>
            </a:pPr>
            <a:r>
              <a:rPr lang="en-US" sz="1200"/>
              <a:t>Stage</a:t>
            </a:r>
            <a:endParaRPr sz="3000"/>
          </a:p>
        </p:txBody>
      </p:sp>
      <p:sp>
        <p:nvSpPr>
          <p:cNvPr id="1645" name="Google Shape;1645;p71"/>
          <p:cNvSpPr/>
          <p:nvPr/>
        </p:nvSpPr>
        <p:spPr>
          <a:xfrm>
            <a:off x="5465750" y="1379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71"/>
          <p:cNvSpPr/>
          <p:nvPr/>
        </p:nvSpPr>
        <p:spPr>
          <a:xfrm>
            <a:off x="3747100" y="1379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7" name="Google Shape;1647;p71"/>
          <p:cNvSpPr/>
          <p:nvPr/>
        </p:nvSpPr>
        <p:spPr>
          <a:xfrm>
            <a:off x="6001825" y="1114075"/>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200"/>
              <a:t>Sink</a:t>
            </a:r>
            <a:endParaRPr sz="1200"/>
          </a:p>
        </p:txBody>
      </p:sp>
      <p:sp>
        <p:nvSpPr>
          <p:cNvPr id="1648" name="Google Shape;1648;p71"/>
          <p:cNvSpPr/>
          <p:nvPr/>
        </p:nvSpPr>
        <p:spPr>
          <a:xfrm>
            <a:off x="5889025" y="1379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49" name="Google Shape;1649;p71"/>
          <p:cNvCxnSpPr>
            <a:stCxn id="1643" idx="3"/>
            <a:endCxn id="1646" idx="1"/>
          </p:cNvCxnSpPr>
          <p:nvPr/>
        </p:nvCxnSpPr>
        <p:spPr>
          <a:xfrm>
            <a:off x="3306725" y="1550875"/>
            <a:ext cx="440400" cy="0"/>
          </a:xfrm>
          <a:prstGeom prst="straightConnector1">
            <a:avLst/>
          </a:prstGeom>
          <a:noFill/>
          <a:ln cap="flat" cmpd="sng" w="9525">
            <a:solidFill>
              <a:schemeClr val="dk2"/>
            </a:solidFill>
            <a:prstDash val="solid"/>
            <a:round/>
            <a:headEnd len="med" w="med" type="none"/>
            <a:tailEnd len="med" w="med" type="triangle"/>
          </a:ln>
        </p:spPr>
      </p:cxnSp>
      <p:cxnSp>
        <p:nvCxnSpPr>
          <p:cNvPr id="1650" name="Google Shape;1650;p71"/>
          <p:cNvCxnSpPr>
            <a:stCxn id="1645" idx="3"/>
            <a:endCxn id="1648" idx="1"/>
          </p:cNvCxnSpPr>
          <p:nvPr/>
        </p:nvCxnSpPr>
        <p:spPr>
          <a:xfrm>
            <a:off x="5578550" y="1550875"/>
            <a:ext cx="310500" cy="0"/>
          </a:xfrm>
          <a:prstGeom prst="straightConnector1">
            <a:avLst/>
          </a:prstGeom>
          <a:noFill/>
          <a:ln cap="flat" cmpd="sng" w="9525">
            <a:solidFill>
              <a:schemeClr val="dk2"/>
            </a:solidFill>
            <a:prstDash val="solid"/>
            <a:round/>
            <a:headEnd len="med" w="med" type="none"/>
            <a:tailEnd len="med" w="med" type="triangle"/>
          </a:ln>
        </p:spPr>
      </p:cxnSp>
      <p:grpSp>
        <p:nvGrpSpPr>
          <p:cNvPr id="1651" name="Google Shape;1651;p71"/>
          <p:cNvGrpSpPr/>
          <p:nvPr/>
        </p:nvGrpSpPr>
        <p:grpSpPr>
          <a:xfrm>
            <a:off x="269439" y="1279725"/>
            <a:ext cx="1171224" cy="515425"/>
            <a:chOff x="4597876" y="2188025"/>
            <a:chExt cx="1171224" cy="515425"/>
          </a:xfrm>
        </p:grpSpPr>
        <p:pic>
          <p:nvPicPr>
            <p:cNvPr id="1652" name="Google Shape;1652;p71"/>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1653" name="Google Shape;1653;p71"/>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sp>
        <p:nvSpPr>
          <p:cNvPr id="1654" name="Google Shape;1654;p71"/>
          <p:cNvSpPr/>
          <p:nvPr/>
        </p:nvSpPr>
        <p:spPr>
          <a:xfrm>
            <a:off x="7694825" y="1231938"/>
            <a:ext cx="1255200" cy="648900"/>
          </a:xfrm>
          <a:prstGeom prst="rect">
            <a:avLst/>
          </a:prstGeom>
          <a:no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655" name="Google Shape;1655;p71"/>
          <p:cNvGrpSpPr/>
          <p:nvPr/>
        </p:nvGrpSpPr>
        <p:grpSpPr>
          <a:xfrm>
            <a:off x="7718539" y="1279725"/>
            <a:ext cx="1171224" cy="515425"/>
            <a:chOff x="4597876" y="2188025"/>
            <a:chExt cx="1171224" cy="515425"/>
          </a:xfrm>
        </p:grpSpPr>
        <p:pic>
          <p:nvPicPr>
            <p:cNvPr id="1656" name="Google Shape;1656;p71"/>
            <p:cNvPicPr preferRelativeResize="0"/>
            <p:nvPr/>
          </p:nvPicPr>
          <p:blipFill>
            <a:blip r:embed="rId3">
              <a:alphaModFix/>
            </a:blip>
            <a:stretch>
              <a:fillRect/>
            </a:stretch>
          </p:blipFill>
          <p:spPr>
            <a:xfrm>
              <a:off x="4597876" y="2188025"/>
              <a:ext cx="515450" cy="515425"/>
            </a:xfrm>
            <a:prstGeom prst="rect">
              <a:avLst/>
            </a:prstGeom>
            <a:noFill/>
            <a:ln>
              <a:noFill/>
            </a:ln>
          </p:spPr>
        </p:pic>
        <p:sp>
          <p:nvSpPr>
            <p:cNvPr id="1657" name="Google Shape;1657;p71"/>
            <p:cNvSpPr txBox="1"/>
            <p:nvPr/>
          </p:nvSpPr>
          <p:spPr>
            <a:xfrm>
              <a:off x="5022700" y="2300675"/>
              <a:ext cx="746400" cy="290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Cluster</a:t>
              </a:r>
              <a:endParaRPr/>
            </a:p>
          </p:txBody>
        </p:sp>
      </p:grpSp>
      <p:cxnSp>
        <p:nvCxnSpPr>
          <p:cNvPr id="1658" name="Google Shape;1658;p71"/>
          <p:cNvCxnSpPr>
            <a:stCxn id="1641" idx="3"/>
            <a:endCxn id="1642" idx="1"/>
          </p:cNvCxnSpPr>
          <p:nvPr/>
        </p:nvCxnSpPr>
        <p:spPr>
          <a:xfrm flipH="1" rot="10800000">
            <a:off x="1500925" y="1550988"/>
            <a:ext cx="480600" cy="5400"/>
          </a:xfrm>
          <a:prstGeom prst="straightConnector1">
            <a:avLst/>
          </a:prstGeom>
          <a:noFill/>
          <a:ln cap="flat" cmpd="sng" w="9525">
            <a:solidFill>
              <a:schemeClr val="dk2"/>
            </a:solidFill>
            <a:prstDash val="solid"/>
            <a:round/>
            <a:headEnd len="med" w="med" type="none"/>
            <a:tailEnd len="med" w="med" type="triangle"/>
          </a:ln>
        </p:spPr>
      </p:cxnSp>
      <p:cxnSp>
        <p:nvCxnSpPr>
          <p:cNvPr id="1659" name="Google Shape;1659;p71"/>
          <p:cNvCxnSpPr>
            <a:stCxn id="1647" idx="3"/>
            <a:endCxn id="1654" idx="1"/>
          </p:cNvCxnSpPr>
          <p:nvPr/>
        </p:nvCxnSpPr>
        <p:spPr>
          <a:xfrm>
            <a:off x="7214125" y="1550875"/>
            <a:ext cx="480600" cy="5400"/>
          </a:xfrm>
          <a:prstGeom prst="straightConnector1">
            <a:avLst/>
          </a:prstGeom>
          <a:noFill/>
          <a:ln cap="flat" cmpd="sng" w="9525">
            <a:solidFill>
              <a:schemeClr val="dk2"/>
            </a:solidFill>
            <a:prstDash val="solid"/>
            <a:round/>
            <a:headEnd len="med" w="med" type="none"/>
            <a:tailEnd len="med" w="med" type="triangle"/>
          </a:ln>
        </p:spPr>
      </p:cxnSp>
      <p:sp>
        <p:nvSpPr>
          <p:cNvPr id="1660" name="Google Shape;1660;p71"/>
          <p:cNvSpPr/>
          <p:nvPr/>
        </p:nvSpPr>
        <p:spPr>
          <a:xfrm>
            <a:off x="4061950" y="3701125"/>
            <a:ext cx="1160400" cy="1821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71"/>
          <p:cNvSpPr/>
          <p:nvPr/>
        </p:nvSpPr>
        <p:spPr>
          <a:xfrm>
            <a:off x="4061950" y="3883225"/>
            <a:ext cx="1160400" cy="1821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71"/>
          <p:cNvSpPr/>
          <p:nvPr/>
        </p:nvSpPr>
        <p:spPr>
          <a:xfrm>
            <a:off x="4061950" y="4065325"/>
            <a:ext cx="1160400" cy="1821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71"/>
          <p:cNvSpPr/>
          <p:nvPr/>
        </p:nvSpPr>
        <p:spPr>
          <a:xfrm>
            <a:off x="4061950" y="4247425"/>
            <a:ext cx="1160400" cy="1821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71"/>
          <p:cNvSpPr/>
          <p:nvPr/>
        </p:nvSpPr>
        <p:spPr>
          <a:xfrm>
            <a:off x="4061950" y="4429525"/>
            <a:ext cx="1160400" cy="182100"/>
          </a:xfrm>
          <a:prstGeom prst="rect">
            <a:avLst/>
          </a:prstGeom>
          <a:solidFill>
            <a:srgbClr val="F6B26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71"/>
          <p:cNvSpPr/>
          <p:nvPr/>
        </p:nvSpPr>
        <p:spPr>
          <a:xfrm>
            <a:off x="3774950" y="3593425"/>
            <a:ext cx="160200" cy="1125900"/>
          </a:xfrm>
          <a:prstGeom prst="leftBrace">
            <a:avLst>
              <a:gd fmla="val 8333"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71"/>
          <p:cNvSpPr txBox="1"/>
          <p:nvPr/>
        </p:nvSpPr>
        <p:spPr>
          <a:xfrm>
            <a:off x="2880925" y="4019425"/>
            <a:ext cx="8940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Event Log</a:t>
            </a:r>
            <a:endParaRPr sz="1000"/>
          </a:p>
        </p:txBody>
      </p:sp>
      <p:sp>
        <p:nvSpPr>
          <p:cNvPr id="1667" name="Google Shape;1667;p71"/>
          <p:cNvSpPr txBox="1"/>
          <p:nvPr/>
        </p:nvSpPr>
        <p:spPr>
          <a:xfrm>
            <a:off x="6432950" y="2275575"/>
            <a:ext cx="22248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Response (Event)</a:t>
            </a:r>
            <a:endParaRPr sz="1000"/>
          </a:p>
          <a:p>
            <a:pPr indent="0" lvl="0" marL="0" rtl="0" algn="l">
              <a:spcBef>
                <a:spcPts val="0"/>
              </a:spcBef>
              <a:spcAft>
                <a:spcPts val="0"/>
              </a:spcAft>
              <a:buNone/>
            </a:pPr>
            <a:r>
              <a:rPr lang="en-US" sz="1000"/>
              <a:t>Triggers State Change</a:t>
            </a:r>
            <a:endParaRPr sz="1000"/>
          </a:p>
        </p:txBody>
      </p:sp>
      <p:cxnSp>
        <p:nvCxnSpPr>
          <p:cNvPr id="1668" name="Google Shape;1668;p71"/>
          <p:cNvCxnSpPr>
            <a:stCxn id="1667" idx="1"/>
          </p:cNvCxnSpPr>
          <p:nvPr/>
        </p:nvCxnSpPr>
        <p:spPr>
          <a:xfrm rot="10800000">
            <a:off x="5294750" y="1681725"/>
            <a:ext cx="1138200" cy="730800"/>
          </a:xfrm>
          <a:prstGeom prst="straightConnector1">
            <a:avLst/>
          </a:prstGeom>
          <a:noFill/>
          <a:ln cap="flat" cmpd="sng" w="9525">
            <a:solidFill>
              <a:schemeClr val="dk2"/>
            </a:solidFill>
            <a:prstDash val="dash"/>
            <a:round/>
            <a:headEnd len="med" w="med" type="none"/>
            <a:tailEnd len="med" w="med" type="triangle"/>
          </a:ln>
        </p:spPr>
      </p:cxnSp>
      <p:sp>
        <p:nvSpPr>
          <p:cNvPr id="1669" name="Google Shape;1669;p71"/>
          <p:cNvSpPr/>
          <p:nvPr/>
        </p:nvSpPr>
        <p:spPr>
          <a:xfrm>
            <a:off x="3814300" y="2956225"/>
            <a:ext cx="1655700" cy="298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700">
                <a:latin typeface="Courier New"/>
                <a:ea typeface="Courier New"/>
                <a:cs typeface="Courier New"/>
                <a:sym typeface="Courier New"/>
              </a:rPr>
              <a:t>akka.persistence.Journal</a:t>
            </a:r>
            <a:endParaRPr sz="700">
              <a:latin typeface="Courier New"/>
              <a:ea typeface="Courier New"/>
              <a:cs typeface="Courier New"/>
              <a:sym typeface="Courier New"/>
            </a:endParaRPr>
          </a:p>
        </p:txBody>
      </p:sp>
      <p:cxnSp>
        <p:nvCxnSpPr>
          <p:cNvPr id="1670" name="Google Shape;1670;p71"/>
          <p:cNvCxnSpPr>
            <a:stCxn id="1669" idx="2"/>
            <a:endCxn id="1660" idx="0"/>
          </p:cNvCxnSpPr>
          <p:nvPr/>
        </p:nvCxnSpPr>
        <p:spPr>
          <a:xfrm>
            <a:off x="4642150" y="3254725"/>
            <a:ext cx="0" cy="446400"/>
          </a:xfrm>
          <a:prstGeom prst="straightConnector1">
            <a:avLst/>
          </a:prstGeom>
          <a:noFill/>
          <a:ln cap="flat" cmpd="sng" w="9525">
            <a:solidFill>
              <a:schemeClr val="dk2"/>
            </a:solidFill>
            <a:prstDash val="solid"/>
            <a:round/>
            <a:headEnd len="med" w="med" type="triangle"/>
            <a:tailEnd len="med" w="med" type="triangle"/>
          </a:ln>
        </p:spPr>
      </p:cxnSp>
      <p:cxnSp>
        <p:nvCxnSpPr>
          <p:cNvPr id="1671" name="Google Shape;1671;p71"/>
          <p:cNvCxnSpPr>
            <a:stCxn id="1672" idx="2"/>
            <a:endCxn id="1669" idx="0"/>
          </p:cNvCxnSpPr>
          <p:nvPr/>
        </p:nvCxnSpPr>
        <p:spPr>
          <a:xfrm>
            <a:off x="4194875" y="2486463"/>
            <a:ext cx="447300" cy="469800"/>
          </a:xfrm>
          <a:prstGeom prst="straightConnector1">
            <a:avLst/>
          </a:prstGeom>
          <a:noFill/>
          <a:ln cap="flat" cmpd="sng" w="9525">
            <a:solidFill>
              <a:schemeClr val="dk2"/>
            </a:solidFill>
            <a:prstDash val="solid"/>
            <a:round/>
            <a:headEnd len="med" w="med" type="none"/>
            <a:tailEnd len="med" w="med" type="triangle"/>
          </a:ln>
        </p:spPr>
      </p:cxnSp>
      <p:sp>
        <p:nvSpPr>
          <p:cNvPr id="1673" name="Google Shape;1673;p71"/>
          <p:cNvSpPr/>
          <p:nvPr/>
        </p:nvSpPr>
        <p:spPr>
          <a:xfrm>
            <a:off x="4418492" y="1678600"/>
            <a:ext cx="495600" cy="343500"/>
          </a:xfrm>
          <a:prstGeom prst="rect">
            <a:avLst/>
          </a:prstGeom>
          <a:solidFill>
            <a:srgbClr val="F4CCCC"/>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800"/>
              <a:t>State</a:t>
            </a:r>
            <a:endParaRPr sz="800"/>
          </a:p>
        </p:txBody>
      </p:sp>
      <p:pic>
        <p:nvPicPr>
          <p:cNvPr id="1674" name="Google Shape;1674;p71"/>
          <p:cNvPicPr preferRelativeResize="0"/>
          <p:nvPr/>
        </p:nvPicPr>
        <p:blipFill>
          <a:blip r:embed="rId4">
            <a:alphaModFix/>
          </a:blip>
          <a:stretch>
            <a:fillRect/>
          </a:stretch>
        </p:blipFill>
        <p:spPr>
          <a:xfrm>
            <a:off x="5001135" y="1458024"/>
            <a:ext cx="273150" cy="182100"/>
          </a:xfrm>
          <a:prstGeom prst="rect">
            <a:avLst/>
          </a:prstGeom>
          <a:noFill/>
          <a:ln>
            <a:noFill/>
          </a:ln>
        </p:spPr>
      </p:pic>
      <p:pic>
        <p:nvPicPr>
          <p:cNvPr id="1675" name="Google Shape;1675;p71"/>
          <p:cNvPicPr preferRelativeResize="0"/>
          <p:nvPr/>
        </p:nvPicPr>
        <p:blipFill>
          <a:blip r:embed="rId5">
            <a:alphaModFix/>
          </a:blip>
          <a:stretch>
            <a:fillRect/>
          </a:stretch>
        </p:blipFill>
        <p:spPr>
          <a:xfrm>
            <a:off x="2880917" y="1759300"/>
            <a:ext cx="273150" cy="182100"/>
          </a:xfrm>
          <a:prstGeom prst="rect">
            <a:avLst/>
          </a:prstGeom>
          <a:noFill/>
          <a:ln>
            <a:noFill/>
          </a:ln>
        </p:spPr>
      </p:pic>
      <p:pic>
        <p:nvPicPr>
          <p:cNvPr id="1676" name="Google Shape;1676;p71"/>
          <p:cNvPicPr preferRelativeResize="0"/>
          <p:nvPr/>
        </p:nvPicPr>
        <p:blipFill>
          <a:blip r:embed="rId5">
            <a:alphaModFix/>
          </a:blip>
          <a:stretch>
            <a:fillRect/>
          </a:stretch>
        </p:blipFill>
        <p:spPr>
          <a:xfrm>
            <a:off x="4058304" y="1463126"/>
            <a:ext cx="273150" cy="182100"/>
          </a:xfrm>
          <a:prstGeom prst="rect">
            <a:avLst/>
          </a:prstGeom>
          <a:noFill/>
          <a:ln>
            <a:noFill/>
          </a:ln>
        </p:spPr>
      </p:pic>
      <p:sp>
        <p:nvSpPr>
          <p:cNvPr id="1677" name="Google Shape;1677;p71"/>
          <p:cNvSpPr txBox="1"/>
          <p:nvPr/>
        </p:nvSpPr>
        <p:spPr>
          <a:xfrm>
            <a:off x="1696200" y="2975224"/>
            <a:ext cx="1655700" cy="34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u="sng">
                <a:solidFill>
                  <a:schemeClr val="hlink"/>
                </a:solidFill>
                <a:hlinkClick r:id="rId6"/>
              </a:rPr>
              <a:t>Akka Persistence Plugins</a:t>
            </a:r>
            <a:endParaRPr sz="1000"/>
          </a:p>
        </p:txBody>
      </p:sp>
      <p:pic>
        <p:nvPicPr>
          <p:cNvPr id="1678" name="Google Shape;1678;p71"/>
          <p:cNvPicPr preferRelativeResize="0"/>
          <p:nvPr/>
        </p:nvPicPr>
        <p:blipFill>
          <a:blip r:embed="rId7">
            <a:alphaModFix/>
          </a:blip>
          <a:stretch>
            <a:fillRect/>
          </a:stretch>
        </p:blipFill>
        <p:spPr>
          <a:xfrm>
            <a:off x="1843406" y="3436790"/>
            <a:ext cx="519234" cy="273900"/>
          </a:xfrm>
          <a:prstGeom prst="rect">
            <a:avLst/>
          </a:prstGeom>
          <a:noFill/>
          <a:ln>
            <a:noFill/>
          </a:ln>
        </p:spPr>
      </p:pic>
      <p:pic>
        <p:nvPicPr>
          <p:cNvPr id="1679" name="Google Shape;1679;p71"/>
          <p:cNvPicPr preferRelativeResize="0"/>
          <p:nvPr/>
        </p:nvPicPr>
        <p:blipFill>
          <a:blip r:embed="rId8">
            <a:alphaModFix/>
          </a:blip>
          <a:stretch>
            <a:fillRect/>
          </a:stretch>
        </p:blipFill>
        <p:spPr>
          <a:xfrm>
            <a:off x="2362650" y="3319400"/>
            <a:ext cx="421675" cy="421675"/>
          </a:xfrm>
          <a:prstGeom prst="rect">
            <a:avLst/>
          </a:prstGeom>
          <a:noFill/>
          <a:ln>
            <a:noFill/>
          </a:ln>
        </p:spPr>
      </p:pic>
      <p:pic>
        <p:nvPicPr>
          <p:cNvPr id="1680" name="Google Shape;1680;p71"/>
          <p:cNvPicPr preferRelativeResize="0"/>
          <p:nvPr/>
        </p:nvPicPr>
        <p:blipFill>
          <a:blip r:embed="rId3">
            <a:alphaModFix/>
          </a:blip>
          <a:stretch>
            <a:fillRect/>
          </a:stretch>
        </p:blipFill>
        <p:spPr>
          <a:xfrm>
            <a:off x="2784321" y="3369302"/>
            <a:ext cx="298514" cy="298500"/>
          </a:xfrm>
          <a:prstGeom prst="rect">
            <a:avLst/>
          </a:prstGeom>
          <a:noFill/>
          <a:ln>
            <a:noFill/>
          </a:ln>
        </p:spPr>
      </p:pic>
      <p:cxnSp>
        <p:nvCxnSpPr>
          <p:cNvPr id="1681" name="Google Shape;1681;p71"/>
          <p:cNvCxnSpPr>
            <a:stCxn id="1677" idx="3"/>
          </p:cNvCxnSpPr>
          <p:nvPr/>
        </p:nvCxnSpPr>
        <p:spPr>
          <a:xfrm flipH="1" rot="10800000">
            <a:off x="3351900" y="3107374"/>
            <a:ext cx="389400" cy="39600"/>
          </a:xfrm>
          <a:prstGeom prst="straightConnector1">
            <a:avLst/>
          </a:prstGeom>
          <a:noFill/>
          <a:ln cap="flat" cmpd="sng" w="9525">
            <a:solidFill>
              <a:schemeClr val="dk2"/>
            </a:solidFill>
            <a:prstDash val="dash"/>
            <a:round/>
            <a:headEnd len="med" w="med" type="none"/>
            <a:tailEnd len="med" w="med" type="triangle"/>
          </a:ln>
        </p:spPr>
      </p:cxnSp>
      <p:sp>
        <p:nvSpPr>
          <p:cNvPr id="1672" name="Google Shape;1672;p71"/>
          <p:cNvSpPr/>
          <p:nvPr/>
        </p:nvSpPr>
        <p:spPr>
          <a:xfrm>
            <a:off x="3954575" y="2282163"/>
            <a:ext cx="480600" cy="2043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t>Request Handler</a:t>
            </a:r>
            <a:endParaRPr sz="600"/>
          </a:p>
        </p:txBody>
      </p:sp>
      <p:sp>
        <p:nvSpPr>
          <p:cNvPr id="1682" name="Google Shape;1682;p71"/>
          <p:cNvSpPr/>
          <p:nvPr/>
        </p:nvSpPr>
        <p:spPr>
          <a:xfrm>
            <a:off x="4897400" y="2272113"/>
            <a:ext cx="480600" cy="204300"/>
          </a:xfrm>
          <a:prstGeom prst="rect">
            <a:avLst/>
          </a:prstGeom>
          <a:solidFill>
            <a:srgbClr val="FFFFFF"/>
          </a:solidFill>
          <a:ln cap="flat" cmpd="sng" w="952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600"/>
              <a:t>Event</a:t>
            </a:r>
            <a:r>
              <a:rPr lang="en-US" sz="600"/>
              <a:t> Handler</a:t>
            </a:r>
            <a:endParaRPr sz="600"/>
          </a:p>
        </p:txBody>
      </p:sp>
      <p:cxnSp>
        <p:nvCxnSpPr>
          <p:cNvPr id="1683" name="Google Shape;1683;p71"/>
          <p:cNvCxnSpPr>
            <a:stCxn id="1676" idx="2"/>
            <a:endCxn id="1672" idx="0"/>
          </p:cNvCxnSpPr>
          <p:nvPr/>
        </p:nvCxnSpPr>
        <p:spPr>
          <a:xfrm>
            <a:off x="4194879" y="1645226"/>
            <a:ext cx="0" cy="636900"/>
          </a:xfrm>
          <a:prstGeom prst="straightConnector1">
            <a:avLst/>
          </a:prstGeom>
          <a:noFill/>
          <a:ln cap="flat" cmpd="sng" w="9525">
            <a:solidFill>
              <a:schemeClr val="dk2"/>
            </a:solidFill>
            <a:prstDash val="solid"/>
            <a:round/>
            <a:headEnd len="med" w="med" type="none"/>
            <a:tailEnd len="med" w="med" type="triangle"/>
          </a:ln>
        </p:spPr>
      </p:cxnSp>
      <p:cxnSp>
        <p:nvCxnSpPr>
          <p:cNvPr id="1684" name="Google Shape;1684;p71"/>
          <p:cNvCxnSpPr>
            <a:stCxn id="1682" idx="1"/>
            <a:endCxn id="1672" idx="3"/>
          </p:cNvCxnSpPr>
          <p:nvPr/>
        </p:nvCxnSpPr>
        <p:spPr>
          <a:xfrm flipH="1">
            <a:off x="4435100" y="2374263"/>
            <a:ext cx="462300" cy="10200"/>
          </a:xfrm>
          <a:prstGeom prst="straightConnector1">
            <a:avLst/>
          </a:prstGeom>
          <a:noFill/>
          <a:ln cap="flat" cmpd="sng" w="9525">
            <a:solidFill>
              <a:schemeClr val="dk2"/>
            </a:solidFill>
            <a:prstDash val="solid"/>
            <a:round/>
            <a:headEnd len="med" w="med" type="triangle"/>
            <a:tailEnd len="med" w="med" type="none"/>
          </a:ln>
        </p:spPr>
      </p:cxnSp>
      <p:cxnSp>
        <p:nvCxnSpPr>
          <p:cNvPr id="1685" name="Google Shape;1685;p71"/>
          <p:cNvCxnSpPr>
            <a:stCxn id="1682" idx="0"/>
            <a:endCxn id="1674" idx="2"/>
          </p:cNvCxnSpPr>
          <p:nvPr/>
        </p:nvCxnSpPr>
        <p:spPr>
          <a:xfrm rot="10800000">
            <a:off x="5137700" y="1640013"/>
            <a:ext cx="0" cy="632100"/>
          </a:xfrm>
          <a:prstGeom prst="straightConnector1">
            <a:avLst/>
          </a:prstGeom>
          <a:noFill/>
          <a:ln cap="flat" cmpd="sng" w="9525">
            <a:solidFill>
              <a:schemeClr val="dk2"/>
            </a:solidFill>
            <a:prstDash val="solid"/>
            <a:round/>
            <a:headEnd len="med" w="med" type="none"/>
            <a:tailEnd len="med" w="med" type="triangle"/>
          </a:ln>
        </p:spPr>
      </p:cxnSp>
      <p:cxnSp>
        <p:nvCxnSpPr>
          <p:cNvPr id="1686" name="Google Shape;1686;p71"/>
          <p:cNvCxnSpPr>
            <a:stCxn id="1682" idx="1"/>
            <a:endCxn id="1673" idx="2"/>
          </p:cNvCxnSpPr>
          <p:nvPr/>
        </p:nvCxnSpPr>
        <p:spPr>
          <a:xfrm rot="10800000">
            <a:off x="4666400" y="2022063"/>
            <a:ext cx="231000" cy="352200"/>
          </a:xfrm>
          <a:prstGeom prst="straightConnector1">
            <a:avLst/>
          </a:prstGeom>
          <a:noFill/>
          <a:ln cap="flat" cmpd="sng" w="9525">
            <a:solidFill>
              <a:schemeClr val="dk2"/>
            </a:solidFill>
            <a:prstDash val="solid"/>
            <a:round/>
            <a:headEnd len="med" w="med" type="triangle"/>
            <a:tailEnd len="med" w="med" type="triangle"/>
          </a:ln>
        </p:spPr>
      </p:cxnSp>
      <p:cxnSp>
        <p:nvCxnSpPr>
          <p:cNvPr id="1687" name="Google Shape;1687;p71"/>
          <p:cNvCxnSpPr>
            <a:stCxn id="1669" idx="0"/>
            <a:endCxn id="1682" idx="2"/>
          </p:cNvCxnSpPr>
          <p:nvPr/>
        </p:nvCxnSpPr>
        <p:spPr>
          <a:xfrm flipH="1" rot="10800000">
            <a:off x="4642150" y="2476525"/>
            <a:ext cx="495600" cy="479700"/>
          </a:xfrm>
          <a:prstGeom prst="straightConnector1">
            <a:avLst/>
          </a:prstGeom>
          <a:noFill/>
          <a:ln cap="flat" cmpd="sng" w="9525">
            <a:solidFill>
              <a:schemeClr val="dk2"/>
            </a:solidFill>
            <a:prstDash val="solid"/>
            <a:round/>
            <a:headEnd len="med" w="med" type="none"/>
            <a:tailEnd len="med" w="med" type="triangle"/>
          </a:ln>
        </p:spPr>
      </p:cxnSp>
      <p:cxnSp>
        <p:nvCxnSpPr>
          <p:cNvPr id="1688" name="Google Shape;1688;p71"/>
          <p:cNvCxnSpPr>
            <a:stCxn id="1646" idx="3"/>
            <a:endCxn id="1676" idx="1"/>
          </p:cNvCxnSpPr>
          <p:nvPr/>
        </p:nvCxnSpPr>
        <p:spPr>
          <a:xfrm>
            <a:off x="3859900" y="1550875"/>
            <a:ext cx="198300" cy="3300"/>
          </a:xfrm>
          <a:prstGeom prst="straightConnector1">
            <a:avLst/>
          </a:prstGeom>
          <a:noFill/>
          <a:ln cap="flat" cmpd="sng" w="9525">
            <a:solidFill>
              <a:schemeClr val="dk2"/>
            </a:solidFill>
            <a:prstDash val="solid"/>
            <a:round/>
            <a:headEnd len="med" w="med" type="none"/>
            <a:tailEnd len="med" w="med" type="triangle"/>
          </a:ln>
        </p:spPr>
      </p:cxnSp>
      <p:cxnSp>
        <p:nvCxnSpPr>
          <p:cNvPr id="1689" name="Google Shape;1689;p71"/>
          <p:cNvCxnSpPr>
            <a:stCxn id="1674" idx="3"/>
            <a:endCxn id="1645" idx="1"/>
          </p:cNvCxnSpPr>
          <p:nvPr/>
        </p:nvCxnSpPr>
        <p:spPr>
          <a:xfrm>
            <a:off x="5274285" y="1549074"/>
            <a:ext cx="191400" cy="1800"/>
          </a:xfrm>
          <a:prstGeom prst="straightConnector1">
            <a:avLst/>
          </a:prstGeom>
          <a:noFill/>
          <a:ln cap="flat" cmpd="sng" w="9525">
            <a:solidFill>
              <a:schemeClr val="dk2"/>
            </a:solidFill>
            <a:prstDash val="solid"/>
            <a:round/>
            <a:headEnd len="med" w="med" type="none"/>
            <a:tailEnd len="med" w="med" type="triangle"/>
          </a:ln>
        </p:spPr>
      </p:cxnSp>
      <p:pic>
        <p:nvPicPr>
          <p:cNvPr id="1690" name="Google Shape;1690;p71"/>
          <p:cNvPicPr preferRelativeResize="0"/>
          <p:nvPr/>
        </p:nvPicPr>
        <p:blipFill>
          <a:blip r:embed="rId4">
            <a:alphaModFix/>
          </a:blip>
          <a:stretch>
            <a:fillRect/>
          </a:stretch>
        </p:blipFill>
        <p:spPr>
          <a:xfrm>
            <a:off x="6894117" y="1759300"/>
            <a:ext cx="273150" cy="182100"/>
          </a:xfrm>
          <a:prstGeom prst="rect">
            <a:avLst/>
          </a:prstGeom>
          <a:noFill/>
          <a:ln>
            <a:noFill/>
          </a:ln>
        </p:spPr>
      </p:pic>
      <p:sp>
        <p:nvSpPr>
          <p:cNvPr id="1691" name="Google Shape;1691;p71"/>
          <p:cNvSpPr txBox="1"/>
          <p:nvPr/>
        </p:nvSpPr>
        <p:spPr>
          <a:xfrm>
            <a:off x="1220750" y="2285850"/>
            <a:ext cx="1787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Request</a:t>
            </a:r>
            <a:r>
              <a:rPr lang="en-US" sz="1000"/>
              <a:t> (Command/Query)</a:t>
            </a:r>
            <a:endParaRPr sz="1000"/>
          </a:p>
        </p:txBody>
      </p:sp>
      <p:cxnSp>
        <p:nvCxnSpPr>
          <p:cNvPr id="1692" name="Google Shape;1692;p71"/>
          <p:cNvCxnSpPr>
            <a:stCxn id="1691" idx="3"/>
          </p:cNvCxnSpPr>
          <p:nvPr/>
        </p:nvCxnSpPr>
        <p:spPr>
          <a:xfrm flipH="1" rot="10800000">
            <a:off x="3008150" y="1658400"/>
            <a:ext cx="1006500" cy="764400"/>
          </a:xfrm>
          <a:prstGeom prst="straightConnector1">
            <a:avLst/>
          </a:prstGeom>
          <a:noFill/>
          <a:ln cap="flat" cmpd="sng" w="9525">
            <a:solidFill>
              <a:schemeClr val="dk2"/>
            </a:solidFill>
            <a:prstDash val="dash"/>
            <a:round/>
            <a:headEnd len="med" w="med" type="none"/>
            <a:tailEnd len="med" w="med" type="triangle"/>
          </a:ln>
        </p:spPr>
      </p:cxnSp>
      <p:cxnSp>
        <p:nvCxnSpPr>
          <p:cNvPr id="1693" name="Google Shape;1693;p71"/>
          <p:cNvCxnSpPr/>
          <p:nvPr/>
        </p:nvCxnSpPr>
        <p:spPr>
          <a:xfrm>
            <a:off x="6228150" y="2959225"/>
            <a:ext cx="11700" cy="1646700"/>
          </a:xfrm>
          <a:prstGeom prst="straightConnector1">
            <a:avLst/>
          </a:prstGeom>
          <a:noFill/>
          <a:ln cap="flat" cmpd="sng" w="28575">
            <a:solidFill>
              <a:srgbClr val="E69138"/>
            </a:solidFill>
            <a:prstDash val="solid"/>
            <a:round/>
            <a:headEnd len="med" w="med" type="none"/>
            <a:tailEnd len="med" w="med" type="triangle"/>
          </a:ln>
        </p:spPr>
      </p:cxnSp>
      <p:sp>
        <p:nvSpPr>
          <p:cNvPr id="1694" name="Google Shape;1694;p71"/>
          <p:cNvSpPr txBox="1"/>
          <p:nvPr/>
        </p:nvSpPr>
        <p:spPr>
          <a:xfrm>
            <a:off x="5656271" y="3496525"/>
            <a:ext cx="653400" cy="27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Writes</a:t>
            </a:r>
            <a:endParaRPr sz="1000"/>
          </a:p>
        </p:txBody>
      </p:sp>
      <p:cxnSp>
        <p:nvCxnSpPr>
          <p:cNvPr id="1695" name="Google Shape;1695;p71"/>
          <p:cNvCxnSpPr/>
          <p:nvPr/>
        </p:nvCxnSpPr>
        <p:spPr>
          <a:xfrm>
            <a:off x="6499975" y="2959225"/>
            <a:ext cx="11700" cy="1646700"/>
          </a:xfrm>
          <a:prstGeom prst="straightConnector1">
            <a:avLst/>
          </a:prstGeom>
          <a:noFill/>
          <a:ln cap="flat" cmpd="sng" w="28575">
            <a:solidFill>
              <a:srgbClr val="9FC5E8"/>
            </a:solidFill>
            <a:prstDash val="solid"/>
            <a:round/>
            <a:headEnd len="med" w="med" type="triangle"/>
            <a:tailEnd len="med" w="med" type="none"/>
          </a:ln>
        </p:spPr>
      </p:cxnSp>
      <p:sp>
        <p:nvSpPr>
          <p:cNvPr id="1696" name="Google Shape;1696;p71"/>
          <p:cNvSpPr txBox="1"/>
          <p:nvPr/>
        </p:nvSpPr>
        <p:spPr>
          <a:xfrm>
            <a:off x="6513151" y="3455796"/>
            <a:ext cx="767700" cy="53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Reads (Replays)</a:t>
            </a:r>
            <a:endParaRPr sz="1000"/>
          </a:p>
        </p:txBody>
      </p:sp>
      <p:sp>
        <p:nvSpPr>
          <p:cNvPr id="1697" name="Google Shape;1697;p71"/>
          <p:cNvSpPr txBox="1"/>
          <p:nvPr/>
        </p:nvSpPr>
        <p:spPr>
          <a:xfrm>
            <a:off x="0" y="4233900"/>
            <a:ext cx="6867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u="sng">
                <a:solidFill>
                  <a:schemeClr val="hlink"/>
                </a:solidFill>
                <a:hlinkClick r:id="rId9"/>
              </a:rPr>
              <a:t>openclipart</a:t>
            </a:r>
            <a:endParaRPr sz="600"/>
          </a:p>
        </p:txBody>
      </p:sp>
      <p:pic>
        <p:nvPicPr>
          <p:cNvPr id="1698" name="Google Shape;1698;p71"/>
          <p:cNvPicPr preferRelativeResize="0"/>
          <p:nvPr/>
        </p:nvPicPr>
        <p:blipFill>
          <a:blip r:embed="rId4">
            <a:alphaModFix/>
          </a:blip>
          <a:stretch>
            <a:fillRect/>
          </a:stretch>
        </p:blipFill>
        <p:spPr>
          <a:xfrm>
            <a:off x="4753385" y="3386874"/>
            <a:ext cx="273150" cy="182100"/>
          </a:xfrm>
          <a:prstGeom prst="rect">
            <a:avLst/>
          </a:prstGeom>
          <a:noFill/>
          <a:ln>
            <a:noFill/>
          </a:ln>
        </p:spPr>
      </p:pic>
      <p:pic>
        <p:nvPicPr>
          <p:cNvPr id="1699" name="Google Shape;1699;p71"/>
          <p:cNvPicPr preferRelativeResize="0"/>
          <p:nvPr/>
        </p:nvPicPr>
        <p:blipFill>
          <a:blip r:embed="rId4">
            <a:alphaModFix/>
          </a:blip>
          <a:stretch>
            <a:fillRect/>
          </a:stretch>
        </p:blipFill>
        <p:spPr>
          <a:xfrm>
            <a:off x="4574604" y="2210256"/>
            <a:ext cx="160200" cy="10680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1704" name="Shape 1704"/>
        <p:cNvGrpSpPr/>
        <p:nvPr/>
      </p:nvGrpSpPr>
      <p:grpSpPr>
        <a:xfrm>
          <a:off x="0" y="0"/>
          <a:ext cx="0" cy="0"/>
          <a:chOff x="0" y="0"/>
          <a:chExt cx="0" cy="0"/>
        </a:xfrm>
      </p:grpSpPr>
      <p:sp>
        <p:nvSpPr>
          <p:cNvPr id="1705" name="Google Shape;1705;p72"/>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pic>
        <p:nvPicPr>
          <p:cNvPr id="1706" name="Google Shape;1706;p72"/>
          <p:cNvPicPr preferRelativeResize="0"/>
          <p:nvPr/>
        </p:nvPicPr>
        <p:blipFill>
          <a:blip r:embed="rId3">
            <a:alphaModFix/>
          </a:blip>
          <a:stretch>
            <a:fillRect/>
          </a:stretch>
        </p:blipFill>
        <p:spPr>
          <a:xfrm>
            <a:off x="749224" y="270599"/>
            <a:ext cx="2057400" cy="1080143"/>
          </a:xfrm>
          <a:prstGeom prst="rect">
            <a:avLst/>
          </a:prstGeom>
          <a:noFill/>
          <a:ln>
            <a:noFill/>
          </a:ln>
        </p:spPr>
      </p:pic>
      <p:sp>
        <p:nvSpPr>
          <p:cNvPr id="1707" name="Google Shape;1707;p72"/>
          <p:cNvSpPr txBox="1"/>
          <p:nvPr/>
        </p:nvSpPr>
        <p:spPr>
          <a:xfrm>
            <a:off x="2488975" y="396669"/>
            <a:ext cx="5905800" cy="828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2400" u="sng">
                <a:solidFill>
                  <a:schemeClr val="hlink"/>
                </a:solidFill>
                <a:hlinkClick r:id="rId4"/>
              </a:rPr>
              <a:t>krasserm / </a:t>
            </a:r>
            <a:r>
              <a:rPr b="1" lang="en-US" sz="2400" u="sng">
                <a:solidFill>
                  <a:schemeClr val="hlink"/>
                </a:solidFill>
                <a:hlinkClick r:id="rId5"/>
              </a:rPr>
              <a:t>akka-stream-eventsourcing</a:t>
            </a:r>
            <a:endParaRPr b="1" sz="2400"/>
          </a:p>
        </p:txBody>
      </p:sp>
      <p:grpSp>
        <p:nvGrpSpPr>
          <p:cNvPr id="1708" name="Google Shape;1708;p72"/>
          <p:cNvGrpSpPr/>
          <p:nvPr/>
        </p:nvGrpSpPr>
        <p:grpSpPr>
          <a:xfrm>
            <a:off x="1767100" y="1610384"/>
            <a:ext cx="672300" cy="870300"/>
            <a:chOff x="1865025" y="3439022"/>
            <a:chExt cx="672300" cy="870300"/>
          </a:xfrm>
        </p:grpSpPr>
        <p:sp>
          <p:nvSpPr>
            <p:cNvPr id="1709" name="Google Shape;1709;p72"/>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72"/>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grpSp>
        <p:nvGrpSpPr>
          <p:cNvPr id="1711" name="Google Shape;1711;p72"/>
          <p:cNvGrpSpPr/>
          <p:nvPr/>
        </p:nvGrpSpPr>
        <p:grpSpPr>
          <a:xfrm rot="10800000">
            <a:off x="6704575" y="2733284"/>
            <a:ext cx="672300" cy="870300"/>
            <a:chOff x="1865025" y="3439022"/>
            <a:chExt cx="672300" cy="870300"/>
          </a:xfrm>
        </p:grpSpPr>
        <p:sp>
          <p:nvSpPr>
            <p:cNvPr id="1712" name="Google Shape;1712;p72"/>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3" name="Google Shape;1713;p72"/>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sp>
        <p:nvSpPr>
          <p:cNvPr id="1714" name="Google Shape;1714;p72"/>
          <p:cNvSpPr txBox="1"/>
          <p:nvPr/>
        </p:nvSpPr>
        <p:spPr>
          <a:xfrm>
            <a:off x="2670175" y="1984963"/>
            <a:ext cx="40344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24292E"/>
                </a:solidFill>
                <a:highlight>
                  <a:srgbClr val="FFFFFF"/>
                </a:highlight>
              </a:rPr>
              <a:t>This project brings to Akka Streams what Akka Persistence brings to Akka Actors: persistence via event sourcing.</a:t>
            </a:r>
            <a:endParaRPr i="1" sz="1800"/>
          </a:p>
        </p:txBody>
      </p:sp>
      <p:pic>
        <p:nvPicPr>
          <p:cNvPr id="1715" name="Google Shape;1715;p72"/>
          <p:cNvPicPr preferRelativeResize="0"/>
          <p:nvPr/>
        </p:nvPicPr>
        <p:blipFill>
          <a:blip r:embed="rId6">
            <a:alphaModFix/>
          </a:blip>
          <a:stretch>
            <a:fillRect/>
          </a:stretch>
        </p:blipFill>
        <p:spPr>
          <a:xfrm>
            <a:off x="153625" y="3825364"/>
            <a:ext cx="710050" cy="685925"/>
          </a:xfrm>
          <a:prstGeom prst="rect">
            <a:avLst/>
          </a:prstGeom>
          <a:noFill/>
          <a:ln>
            <a:noFill/>
          </a:ln>
        </p:spPr>
      </p:pic>
      <p:sp>
        <p:nvSpPr>
          <p:cNvPr id="1716" name="Google Shape;1716;p72"/>
          <p:cNvSpPr txBox="1"/>
          <p:nvPr/>
        </p:nvSpPr>
        <p:spPr>
          <a:xfrm>
            <a:off x="863675" y="3989300"/>
            <a:ext cx="20154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400"/>
              <a:t>Experimental</a:t>
            </a:r>
            <a:endParaRPr sz="2400"/>
          </a:p>
        </p:txBody>
      </p:sp>
      <p:sp>
        <p:nvSpPr>
          <p:cNvPr id="1717" name="Google Shape;1717;p72"/>
          <p:cNvSpPr txBox="1"/>
          <p:nvPr/>
        </p:nvSpPr>
        <p:spPr>
          <a:xfrm>
            <a:off x="31427" y="4403474"/>
            <a:ext cx="1027500" cy="39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u="sng">
                <a:solidFill>
                  <a:schemeClr val="hlink"/>
                </a:solidFill>
                <a:hlinkClick r:id="rId7"/>
              </a:rPr>
              <a:t>Public Domain Vectors</a:t>
            </a:r>
            <a:endParaRPr sz="6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2" name="Shape 1722"/>
        <p:cNvGrpSpPr/>
        <p:nvPr/>
      </p:nvGrpSpPr>
      <p:grpSpPr>
        <a:xfrm>
          <a:off x="0" y="0"/>
          <a:ext cx="0" cy="0"/>
          <a:chOff x="0" y="0"/>
          <a:chExt cx="0" cy="0"/>
        </a:xfrm>
      </p:grpSpPr>
      <p:sp>
        <p:nvSpPr>
          <p:cNvPr id="1723" name="Google Shape;1723;p73"/>
          <p:cNvSpPr txBox="1"/>
          <p:nvPr>
            <p:ph type="ctrTitle"/>
          </p:nvPr>
        </p:nvSpPr>
        <p:spPr>
          <a:xfrm>
            <a:off x="517708" y="965660"/>
            <a:ext cx="6858000" cy="76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New in Alpakka Kafka 1.0-M1</a:t>
            </a:r>
            <a:endParaRPr/>
          </a:p>
        </p:txBody>
      </p:sp>
      <p:sp>
        <p:nvSpPr>
          <p:cNvPr id="1724" name="Google Shape;1724;p73"/>
          <p:cNvSpPr txBox="1"/>
          <p:nvPr>
            <p:ph idx="1" type="subTitle"/>
          </p:nvPr>
        </p:nvSpPr>
        <p:spPr>
          <a:xfrm>
            <a:off x="517708" y="1843457"/>
            <a:ext cx="6858000" cy="1241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9" name="Shape 1729"/>
        <p:cNvGrpSpPr/>
        <p:nvPr/>
      </p:nvGrpSpPr>
      <p:grpSpPr>
        <a:xfrm>
          <a:off x="0" y="0"/>
          <a:ext cx="0" cy="0"/>
          <a:chOff x="0" y="0"/>
          <a:chExt cx="0" cy="0"/>
        </a:xfrm>
      </p:grpSpPr>
      <p:sp>
        <p:nvSpPr>
          <p:cNvPr id="1730" name="Google Shape;1730;p74"/>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Alpakka Kafka 1.0M1 Release Notes</a:t>
            </a:r>
            <a:endParaRPr/>
          </a:p>
        </p:txBody>
      </p:sp>
      <p:sp>
        <p:nvSpPr>
          <p:cNvPr id="1731" name="Google Shape;1731;p74"/>
          <p:cNvSpPr txBox="1"/>
          <p:nvPr>
            <p:ph idx="1" type="body"/>
          </p:nvPr>
        </p:nvSpPr>
        <p:spPr>
          <a:xfrm>
            <a:off x="439048" y="1090591"/>
            <a:ext cx="8265900" cy="3438900"/>
          </a:xfrm>
          <a:prstGeom prst="rect">
            <a:avLst/>
          </a:prstGeom>
        </p:spPr>
        <p:txBody>
          <a:bodyPr anchorCtr="0" anchor="t" bIns="91425" lIns="91425" spcFirstLastPara="1" rIns="91425" wrap="square" tIns="91425">
            <a:noAutofit/>
          </a:bodyPr>
          <a:lstStyle/>
          <a:p>
            <a:pPr indent="0" lvl="0" marL="0" rtl="0" algn="l">
              <a:lnSpc>
                <a:spcPct val="115000"/>
              </a:lnSpc>
              <a:spcBef>
                <a:spcPts val="1800"/>
              </a:spcBef>
              <a:spcAft>
                <a:spcPts val="0"/>
              </a:spcAft>
              <a:buNone/>
            </a:pPr>
            <a:r>
              <a:rPr lang="en-US" sz="1700">
                <a:solidFill>
                  <a:srgbClr val="222222"/>
                </a:solidFill>
                <a:latin typeface="Arial"/>
                <a:ea typeface="Arial"/>
                <a:cs typeface="Arial"/>
                <a:sym typeface="Arial"/>
              </a:rPr>
              <a:t>Released </a:t>
            </a:r>
            <a:r>
              <a:rPr b="1" lang="en-US" sz="1700">
                <a:solidFill>
                  <a:srgbClr val="222222"/>
                </a:solidFill>
                <a:latin typeface="Arial"/>
                <a:ea typeface="Arial"/>
                <a:cs typeface="Arial"/>
                <a:sym typeface="Arial"/>
              </a:rPr>
              <a:t>Nov 6, 2018</a:t>
            </a:r>
            <a:endParaRPr b="1" sz="1700">
              <a:solidFill>
                <a:srgbClr val="222222"/>
              </a:solidFill>
              <a:latin typeface="Arial"/>
              <a:ea typeface="Arial"/>
              <a:cs typeface="Arial"/>
              <a:sym typeface="Arial"/>
            </a:endParaRPr>
          </a:p>
          <a:p>
            <a:pPr indent="0" lvl="0" marL="0" rtl="0" algn="l">
              <a:lnSpc>
                <a:spcPct val="115000"/>
              </a:lnSpc>
              <a:spcBef>
                <a:spcPts val="1800"/>
              </a:spcBef>
              <a:spcAft>
                <a:spcPts val="0"/>
              </a:spcAft>
              <a:buClr>
                <a:schemeClr val="dk1"/>
              </a:buClr>
              <a:buSzPts val="1100"/>
              <a:buFont typeface="Arial"/>
              <a:buNone/>
            </a:pPr>
            <a:r>
              <a:rPr lang="en-US" sz="1700">
                <a:solidFill>
                  <a:srgbClr val="222222"/>
                </a:solidFill>
                <a:latin typeface="Arial"/>
                <a:ea typeface="Arial"/>
                <a:cs typeface="Arial"/>
                <a:sym typeface="Arial"/>
              </a:rPr>
              <a:t>Highlights in this release</a:t>
            </a:r>
            <a:endParaRPr sz="1700">
              <a:solidFill>
                <a:srgbClr val="222222"/>
              </a:solidFill>
              <a:latin typeface="Arial"/>
              <a:ea typeface="Arial"/>
              <a:cs typeface="Arial"/>
              <a:sym typeface="Arial"/>
            </a:endParaRPr>
          </a:p>
          <a:p>
            <a:pPr indent="-298450" lvl="0" marL="596900" rtl="0" algn="l">
              <a:lnSpc>
                <a:spcPct val="115000"/>
              </a:lnSpc>
              <a:spcBef>
                <a:spcPts val="400"/>
              </a:spcBef>
              <a:spcAft>
                <a:spcPts val="0"/>
              </a:spcAft>
              <a:buClr>
                <a:srgbClr val="222222"/>
              </a:buClr>
              <a:buSzPts val="1100"/>
              <a:buChar char="●"/>
            </a:pPr>
            <a:r>
              <a:rPr lang="en-US" sz="1100">
                <a:solidFill>
                  <a:srgbClr val="222222"/>
                </a:solidFill>
                <a:latin typeface="Arial"/>
                <a:ea typeface="Arial"/>
                <a:cs typeface="Arial"/>
                <a:sym typeface="Arial"/>
              </a:rPr>
              <a:t>Upgraded the Kafka client to version 2.0.0 </a:t>
            </a:r>
            <a:r>
              <a:rPr lang="en-US" sz="1100" u="sng">
                <a:solidFill>
                  <a:srgbClr val="1155CC"/>
                </a:solidFill>
                <a:latin typeface="Arial"/>
                <a:ea typeface="Arial"/>
                <a:cs typeface="Arial"/>
                <a:sym typeface="Arial"/>
                <a:hlinkClick r:id="rId3"/>
              </a:rPr>
              <a:t>#544</a:t>
            </a:r>
            <a:r>
              <a:rPr lang="en-US" sz="1100">
                <a:solidFill>
                  <a:srgbClr val="222222"/>
                </a:solidFill>
                <a:latin typeface="Arial"/>
                <a:ea typeface="Arial"/>
                <a:cs typeface="Arial"/>
                <a:sym typeface="Arial"/>
              </a:rPr>
              <a:t> by </a:t>
            </a:r>
            <a:r>
              <a:rPr lang="en-US" sz="1100" u="sng">
                <a:solidFill>
                  <a:srgbClr val="1155CC"/>
                </a:solidFill>
                <a:latin typeface="Arial"/>
                <a:ea typeface="Arial"/>
                <a:cs typeface="Arial"/>
                <a:sym typeface="Arial"/>
                <a:hlinkClick r:id="rId4"/>
              </a:rPr>
              <a:t>@fr3akX</a:t>
            </a:r>
            <a:r>
              <a:rPr lang="en-US" sz="1100">
                <a:solidFill>
                  <a:srgbClr val="222222"/>
                </a:solidFill>
                <a:latin typeface="Arial"/>
                <a:ea typeface="Arial"/>
                <a:cs typeface="Arial"/>
                <a:sym typeface="Arial"/>
              </a:rPr>
              <a:t> </a:t>
            </a:r>
            <a:endParaRPr sz="1100">
              <a:solidFill>
                <a:srgbClr val="222222"/>
              </a:solidFill>
              <a:latin typeface="Arial"/>
              <a:ea typeface="Arial"/>
              <a:cs typeface="Arial"/>
              <a:sym typeface="Arial"/>
            </a:endParaRPr>
          </a:p>
          <a:p>
            <a:pPr indent="-298450" lvl="1" marL="914400" rtl="0" algn="l">
              <a:lnSpc>
                <a:spcPct val="115000"/>
              </a:lnSpc>
              <a:spcBef>
                <a:spcPts val="0"/>
              </a:spcBef>
              <a:spcAft>
                <a:spcPts val="0"/>
              </a:spcAft>
              <a:buClr>
                <a:schemeClr val="dk1"/>
              </a:buClr>
              <a:buSzPts val="1100"/>
              <a:buChar char="•"/>
            </a:pPr>
            <a:r>
              <a:rPr lang="en-US" sz="1100">
                <a:solidFill>
                  <a:srgbClr val="222222"/>
                </a:solidFill>
                <a:latin typeface="Arial"/>
                <a:ea typeface="Arial"/>
                <a:cs typeface="Arial"/>
                <a:sym typeface="Arial"/>
              </a:rPr>
              <a:t>Support new API’s from </a:t>
            </a:r>
            <a:r>
              <a:rPr lang="en-US" sz="1100" u="sng">
                <a:solidFill>
                  <a:schemeClr val="hlink"/>
                </a:solidFill>
                <a:latin typeface="Arial"/>
                <a:ea typeface="Arial"/>
                <a:cs typeface="Arial"/>
                <a:sym typeface="Arial"/>
                <a:hlinkClick r:id="rId5"/>
              </a:rPr>
              <a:t>KIP-299: Fix Consumer indefinite blocking behaviour</a:t>
            </a:r>
            <a:r>
              <a:rPr lang="en-US" sz="1100">
                <a:solidFill>
                  <a:srgbClr val="222222"/>
                </a:solidFill>
                <a:latin typeface="Arial"/>
                <a:ea typeface="Arial"/>
                <a:cs typeface="Arial"/>
                <a:sym typeface="Arial"/>
              </a:rPr>
              <a:t> </a:t>
            </a:r>
            <a:r>
              <a:rPr lang="en-US" sz="1100">
                <a:solidFill>
                  <a:srgbClr val="222222"/>
                </a:solidFill>
                <a:latin typeface="Arial"/>
                <a:ea typeface="Arial"/>
                <a:cs typeface="Arial"/>
                <a:sym typeface="Arial"/>
              </a:rPr>
              <a:t>in </a:t>
            </a:r>
            <a:r>
              <a:rPr lang="en-US" sz="1100" u="sng">
                <a:solidFill>
                  <a:srgbClr val="1155CC"/>
                </a:solidFill>
                <a:latin typeface="Arial"/>
                <a:ea typeface="Arial"/>
                <a:cs typeface="Arial"/>
                <a:sym typeface="Arial"/>
                <a:hlinkClick r:id="rId6"/>
              </a:rPr>
              <a:t>#614</a:t>
            </a:r>
            <a:r>
              <a:rPr lang="en-US" sz="1100">
                <a:solidFill>
                  <a:srgbClr val="222222"/>
                </a:solidFill>
                <a:latin typeface="Arial"/>
                <a:ea typeface="Arial"/>
                <a:cs typeface="Arial"/>
                <a:sym typeface="Arial"/>
              </a:rPr>
              <a:t> by </a:t>
            </a:r>
            <a:r>
              <a:rPr lang="en-US" sz="1100" u="sng">
                <a:solidFill>
                  <a:srgbClr val="1155CC"/>
                </a:solidFill>
                <a:latin typeface="Arial"/>
                <a:ea typeface="Arial"/>
                <a:cs typeface="Arial"/>
                <a:sym typeface="Arial"/>
                <a:hlinkClick r:id="rId7"/>
              </a:rPr>
              <a:t>@zaharidichev</a:t>
            </a:r>
            <a:endParaRPr sz="1100">
              <a:solidFill>
                <a:srgbClr val="222222"/>
              </a:solidFill>
              <a:latin typeface="Arial"/>
              <a:ea typeface="Arial"/>
              <a:cs typeface="Arial"/>
              <a:sym typeface="Arial"/>
            </a:endParaRPr>
          </a:p>
          <a:p>
            <a:pPr indent="-298450" lvl="0" marL="596900" rtl="0" algn="l">
              <a:lnSpc>
                <a:spcPct val="115000"/>
              </a:lnSpc>
              <a:spcBef>
                <a:spcPts val="0"/>
              </a:spcBef>
              <a:spcAft>
                <a:spcPts val="0"/>
              </a:spcAft>
              <a:buClr>
                <a:srgbClr val="222222"/>
              </a:buClr>
              <a:buSzPts val="1100"/>
              <a:buChar char="●"/>
            </a:pPr>
            <a:r>
              <a:rPr lang="en-US" sz="1100">
                <a:solidFill>
                  <a:srgbClr val="222222"/>
                </a:solidFill>
                <a:latin typeface="Arial"/>
                <a:ea typeface="Arial"/>
                <a:cs typeface="Arial"/>
                <a:sym typeface="Arial"/>
              </a:rPr>
              <a:t>New Committer.sink for standardised committing </a:t>
            </a:r>
            <a:r>
              <a:rPr lang="en-US" sz="1100" u="sng">
                <a:solidFill>
                  <a:srgbClr val="1155CC"/>
                </a:solidFill>
                <a:latin typeface="Arial"/>
                <a:ea typeface="Arial"/>
                <a:cs typeface="Arial"/>
                <a:sym typeface="Arial"/>
                <a:hlinkClick r:id="rId8"/>
              </a:rPr>
              <a:t>#622</a:t>
            </a:r>
            <a:r>
              <a:rPr lang="en-US" sz="1100">
                <a:solidFill>
                  <a:srgbClr val="222222"/>
                </a:solidFill>
                <a:latin typeface="Arial"/>
                <a:ea typeface="Arial"/>
                <a:cs typeface="Arial"/>
                <a:sym typeface="Arial"/>
              </a:rPr>
              <a:t> by </a:t>
            </a:r>
            <a:r>
              <a:rPr lang="en-US" sz="1100" u="sng">
                <a:solidFill>
                  <a:srgbClr val="1155CC"/>
                </a:solidFill>
                <a:latin typeface="Arial"/>
                <a:ea typeface="Arial"/>
                <a:cs typeface="Arial"/>
                <a:sym typeface="Arial"/>
                <a:hlinkClick r:id="rId9"/>
              </a:rPr>
              <a:t>@rtimush</a:t>
            </a:r>
            <a:endParaRPr sz="1100" u="sng">
              <a:solidFill>
                <a:srgbClr val="1155CC"/>
              </a:solidFill>
              <a:latin typeface="Arial"/>
              <a:ea typeface="Arial"/>
              <a:cs typeface="Arial"/>
              <a:sym typeface="Arial"/>
              <a:hlinkClick r:id="rId10"/>
            </a:endParaRPr>
          </a:p>
          <a:p>
            <a:pPr indent="-298450" lvl="0" marL="596900" rtl="0" algn="l">
              <a:lnSpc>
                <a:spcPct val="115000"/>
              </a:lnSpc>
              <a:spcBef>
                <a:spcPts val="0"/>
              </a:spcBef>
              <a:spcAft>
                <a:spcPts val="0"/>
              </a:spcAft>
              <a:buClr>
                <a:srgbClr val="222222"/>
              </a:buClr>
              <a:buSzPts val="1100"/>
              <a:buChar char="●"/>
            </a:pPr>
            <a:r>
              <a:rPr lang="en-US" sz="1100">
                <a:solidFill>
                  <a:srgbClr val="222222"/>
                </a:solidFill>
                <a:latin typeface="Arial"/>
                <a:ea typeface="Arial"/>
                <a:cs typeface="Arial"/>
                <a:sym typeface="Arial"/>
              </a:rPr>
              <a:t>Commit with metadata </a:t>
            </a:r>
            <a:r>
              <a:rPr lang="en-US" sz="1100" u="sng">
                <a:solidFill>
                  <a:srgbClr val="1155CC"/>
                </a:solidFill>
                <a:latin typeface="Arial"/>
                <a:ea typeface="Arial"/>
                <a:cs typeface="Arial"/>
                <a:sym typeface="Arial"/>
                <a:hlinkClick r:id="rId11"/>
              </a:rPr>
              <a:t>#563</a:t>
            </a:r>
            <a:r>
              <a:rPr lang="en-US" sz="1100">
                <a:solidFill>
                  <a:srgbClr val="222222"/>
                </a:solidFill>
                <a:latin typeface="Arial"/>
                <a:ea typeface="Arial"/>
                <a:cs typeface="Arial"/>
                <a:sym typeface="Arial"/>
              </a:rPr>
              <a:t> and </a:t>
            </a:r>
            <a:r>
              <a:rPr lang="en-US" sz="1100" u="sng">
                <a:solidFill>
                  <a:srgbClr val="1155CC"/>
                </a:solidFill>
                <a:latin typeface="Arial"/>
                <a:ea typeface="Arial"/>
                <a:cs typeface="Arial"/>
                <a:sym typeface="Arial"/>
                <a:hlinkClick r:id="rId12"/>
              </a:rPr>
              <a:t>#579</a:t>
            </a:r>
            <a:r>
              <a:rPr lang="en-US" sz="1100">
                <a:solidFill>
                  <a:srgbClr val="222222"/>
                </a:solidFill>
                <a:latin typeface="Arial"/>
                <a:ea typeface="Arial"/>
                <a:cs typeface="Arial"/>
                <a:sym typeface="Arial"/>
              </a:rPr>
              <a:t> by </a:t>
            </a:r>
            <a:r>
              <a:rPr lang="en-US" sz="1100" u="sng">
                <a:solidFill>
                  <a:srgbClr val="1155CC"/>
                </a:solidFill>
                <a:latin typeface="Arial"/>
                <a:ea typeface="Arial"/>
                <a:cs typeface="Arial"/>
                <a:sym typeface="Arial"/>
                <a:hlinkClick r:id="rId13"/>
              </a:rPr>
              <a:t>@johnclara</a:t>
            </a:r>
            <a:endParaRPr sz="1100" u="sng">
              <a:solidFill>
                <a:srgbClr val="1155CC"/>
              </a:solidFill>
              <a:latin typeface="Arial"/>
              <a:ea typeface="Arial"/>
              <a:cs typeface="Arial"/>
              <a:sym typeface="Arial"/>
              <a:hlinkClick r:id="rId14"/>
            </a:endParaRPr>
          </a:p>
          <a:p>
            <a:pPr indent="-298450" lvl="0" marL="596900" rtl="0" algn="l">
              <a:lnSpc>
                <a:spcPct val="115000"/>
              </a:lnSpc>
              <a:spcBef>
                <a:spcPts val="0"/>
              </a:spcBef>
              <a:spcAft>
                <a:spcPts val="0"/>
              </a:spcAft>
              <a:buClr>
                <a:srgbClr val="222222"/>
              </a:buClr>
              <a:buSzPts val="1100"/>
              <a:buChar char="●"/>
            </a:pPr>
            <a:r>
              <a:rPr lang="en-US" sz="1100">
                <a:solidFill>
                  <a:srgbClr val="222222"/>
                </a:solidFill>
                <a:latin typeface="Arial"/>
                <a:ea typeface="Arial"/>
                <a:cs typeface="Arial"/>
                <a:sym typeface="Arial"/>
              </a:rPr>
              <a:t>Factored out </a:t>
            </a:r>
            <a:r>
              <a:rPr lang="en-US" sz="1100">
                <a:solidFill>
                  <a:srgbClr val="222222"/>
                </a:solidFill>
                <a:latin typeface="Courier New"/>
                <a:ea typeface="Courier New"/>
                <a:cs typeface="Courier New"/>
                <a:sym typeface="Courier New"/>
              </a:rPr>
              <a:t>akka.kafka.testkit</a:t>
            </a:r>
            <a:r>
              <a:rPr lang="en-US" sz="1100">
                <a:solidFill>
                  <a:srgbClr val="222222"/>
                </a:solidFill>
                <a:latin typeface="Arial"/>
                <a:ea typeface="Arial"/>
                <a:cs typeface="Arial"/>
                <a:sym typeface="Arial"/>
              </a:rPr>
              <a:t> for internal and external use: see </a:t>
            </a:r>
            <a:r>
              <a:rPr lang="en-US" sz="1100" u="sng">
                <a:solidFill>
                  <a:srgbClr val="1155CC"/>
                </a:solidFill>
                <a:latin typeface="Arial"/>
                <a:ea typeface="Arial"/>
                <a:cs typeface="Arial"/>
                <a:sym typeface="Arial"/>
                <a:hlinkClick r:id="rId15"/>
              </a:rPr>
              <a:t>Testing</a:t>
            </a:r>
            <a:endParaRPr sz="1100" u="sng">
              <a:solidFill>
                <a:srgbClr val="1155CC"/>
              </a:solidFill>
              <a:latin typeface="Arial"/>
              <a:ea typeface="Arial"/>
              <a:cs typeface="Arial"/>
              <a:sym typeface="Arial"/>
              <a:hlinkClick r:id="rId16"/>
            </a:endParaRPr>
          </a:p>
          <a:p>
            <a:pPr indent="-298450" lvl="0" marL="596900" rtl="0" algn="l">
              <a:lnSpc>
                <a:spcPct val="115000"/>
              </a:lnSpc>
              <a:spcBef>
                <a:spcPts val="0"/>
              </a:spcBef>
              <a:spcAft>
                <a:spcPts val="0"/>
              </a:spcAft>
              <a:buClr>
                <a:srgbClr val="222222"/>
              </a:buClr>
              <a:buSzPts val="1100"/>
              <a:buChar char="●"/>
            </a:pPr>
            <a:r>
              <a:rPr lang="en-US" sz="1100">
                <a:solidFill>
                  <a:srgbClr val="222222"/>
                </a:solidFill>
                <a:latin typeface="Arial"/>
                <a:ea typeface="Arial"/>
                <a:cs typeface="Arial"/>
                <a:sym typeface="Arial"/>
              </a:rPr>
              <a:t>Support for merging commit batches </a:t>
            </a:r>
            <a:r>
              <a:rPr lang="en-US" sz="1100" u="sng">
                <a:solidFill>
                  <a:srgbClr val="1155CC"/>
                </a:solidFill>
                <a:latin typeface="Arial"/>
                <a:ea typeface="Arial"/>
                <a:cs typeface="Arial"/>
                <a:sym typeface="Arial"/>
                <a:hlinkClick r:id="rId17"/>
              </a:rPr>
              <a:t>#584</a:t>
            </a:r>
            <a:r>
              <a:rPr lang="en-US" sz="1100">
                <a:solidFill>
                  <a:srgbClr val="222222"/>
                </a:solidFill>
                <a:latin typeface="Arial"/>
                <a:ea typeface="Arial"/>
                <a:cs typeface="Arial"/>
                <a:sym typeface="Arial"/>
              </a:rPr>
              <a:t> by </a:t>
            </a:r>
            <a:r>
              <a:rPr lang="en-US" sz="1100" u="sng">
                <a:solidFill>
                  <a:srgbClr val="1155CC"/>
                </a:solidFill>
                <a:latin typeface="Arial"/>
                <a:ea typeface="Arial"/>
                <a:cs typeface="Arial"/>
                <a:sym typeface="Arial"/>
                <a:hlinkClick r:id="rId18"/>
              </a:rPr>
              <a:t>@rtimush</a:t>
            </a:r>
            <a:endParaRPr sz="1100" u="sng">
              <a:solidFill>
                <a:srgbClr val="1155CC"/>
              </a:solidFill>
              <a:latin typeface="Arial"/>
              <a:ea typeface="Arial"/>
              <a:cs typeface="Arial"/>
              <a:sym typeface="Arial"/>
              <a:hlinkClick r:id="rId19"/>
            </a:endParaRPr>
          </a:p>
          <a:p>
            <a:pPr indent="-298450" lvl="0" marL="596900" rtl="0" algn="l">
              <a:lnSpc>
                <a:spcPct val="115000"/>
              </a:lnSpc>
              <a:spcBef>
                <a:spcPts val="0"/>
              </a:spcBef>
              <a:spcAft>
                <a:spcPts val="0"/>
              </a:spcAft>
              <a:buClr>
                <a:srgbClr val="222222"/>
              </a:buClr>
              <a:buSzPts val="1100"/>
              <a:buChar char="●"/>
            </a:pPr>
            <a:r>
              <a:rPr lang="en-US" sz="1100">
                <a:solidFill>
                  <a:srgbClr val="222222"/>
                </a:solidFill>
                <a:latin typeface="Arial"/>
                <a:ea typeface="Arial"/>
                <a:cs typeface="Arial"/>
                <a:sym typeface="Arial"/>
              </a:rPr>
              <a:t>Reduced risk of message loss for partitioned sources </a:t>
            </a:r>
            <a:r>
              <a:rPr lang="en-US" sz="1100" u="sng">
                <a:solidFill>
                  <a:srgbClr val="1155CC"/>
                </a:solidFill>
                <a:latin typeface="Arial"/>
                <a:ea typeface="Arial"/>
                <a:cs typeface="Arial"/>
                <a:sym typeface="Arial"/>
                <a:hlinkClick r:id="rId20"/>
              </a:rPr>
              <a:t>#589</a:t>
            </a:r>
            <a:endParaRPr sz="1100" u="sng">
              <a:solidFill>
                <a:srgbClr val="1155CC"/>
              </a:solidFill>
              <a:latin typeface="Arial"/>
              <a:ea typeface="Arial"/>
              <a:cs typeface="Arial"/>
              <a:sym typeface="Arial"/>
              <a:hlinkClick r:id="rId21"/>
            </a:endParaRPr>
          </a:p>
          <a:p>
            <a:pPr indent="-298450" lvl="0" marL="596900" rtl="0" algn="l">
              <a:lnSpc>
                <a:spcPct val="115000"/>
              </a:lnSpc>
              <a:spcBef>
                <a:spcPts val="0"/>
              </a:spcBef>
              <a:spcAft>
                <a:spcPts val="0"/>
              </a:spcAft>
              <a:buClr>
                <a:srgbClr val="222222"/>
              </a:buClr>
              <a:buSzPts val="1100"/>
              <a:buChar char="●"/>
            </a:pPr>
            <a:r>
              <a:rPr lang="en-US" sz="1100">
                <a:solidFill>
                  <a:srgbClr val="222222"/>
                </a:solidFill>
                <a:latin typeface="Arial"/>
                <a:ea typeface="Arial"/>
                <a:cs typeface="Arial"/>
                <a:sym typeface="Arial"/>
              </a:rPr>
              <a:t>Expose Kafka errors to stream </a:t>
            </a:r>
            <a:r>
              <a:rPr lang="en-US" sz="1100" u="sng">
                <a:solidFill>
                  <a:srgbClr val="1155CC"/>
                </a:solidFill>
                <a:latin typeface="Arial"/>
                <a:ea typeface="Arial"/>
                <a:cs typeface="Arial"/>
                <a:sym typeface="Arial"/>
                <a:hlinkClick r:id="rId22"/>
              </a:rPr>
              <a:t>#617</a:t>
            </a:r>
            <a:endParaRPr sz="1100" u="sng">
              <a:solidFill>
                <a:srgbClr val="1155CC"/>
              </a:solidFill>
              <a:latin typeface="Arial"/>
              <a:ea typeface="Arial"/>
              <a:cs typeface="Arial"/>
              <a:sym typeface="Arial"/>
              <a:hlinkClick r:id="rId23"/>
            </a:endParaRPr>
          </a:p>
          <a:p>
            <a:pPr indent="-298450" lvl="0" marL="596900" rtl="0" algn="l">
              <a:lnSpc>
                <a:spcPct val="115000"/>
              </a:lnSpc>
              <a:spcBef>
                <a:spcPts val="0"/>
              </a:spcBef>
              <a:spcAft>
                <a:spcPts val="0"/>
              </a:spcAft>
              <a:buClr>
                <a:srgbClr val="222222"/>
              </a:buClr>
              <a:buSzPts val="1100"/>
              <a:buChar char="●"/>
            </a:pPr>
            <a:r>
              <a:rPr lang="en-US" sz="1100">
                <a:solidFill>
                  <a:srgbClr val="222222"/>
                </a:solidFill>
                <a:latin typeface="Arial"/>
                <a:ea typeface="Arial"/>
                <a:cs typeface="Arial"/>
                <a:sym typeface="Arial"/>
              </a:rPr>
              <a:t>Java APIs for all settings classes </a:t>
            </a:r>
            <a:r>
              <a:rPr lang="en-US" sz="1100" u="sng">
                <a:solidFill>
                  <a:srgbClr val="1155CC"/>
                </a:solidFill>
                <a:latin typeface="Arial"/>
                <a:ea typeface="Arial"/>
                <a:cs typeface="Arial"/>
                <a:sym typeface="Arial"/>
                <a:hlinkClick r:id="rId24"/>
              </a:rPr>
              <a:t>#616</a:t>
            </a:r>
            <a:endParaRPr sz="1100" u="sng">
              <a:solidFill>
                <a:srgbClr val="1155CC"/>
              </a:solidFill>
              <a:latin typeface="Arial"/>
              <a:ea typeface="Arial"/>
              <a:cs typeface="Arial"/>
              <a:sym typeface="Arial"/>
              <a:hlinkClick r:id="rId25"/>
            </a:endParaRPr>
          </a:p>
          <a:p>
            <a:pPr indent="-298450" lvl="0" marL="596900" rtl="0" algn="l">
              <a:lnSpc>
                <a:spcPct val="115000"/>
              </a:lnSpc>
              <a:spcBef>
                <a:spcPts val="0"/>
              </a:spcBef>
              <a:spcAft>
                <a:spcPts val="0"/>
              </a:spcAft>
              <a:buClr>
                <a:srgbClr val="222222"/>
              </a:buClr>
              <a:buSzPts val="1100"/>
              <a:buChar char="●"/>
            </a:pPr>
            <a:r>
              <a:rPr lang="en-US" sz="1100">
                <a:solidFill>
                  <a:srgbClr val="222222"/>
                </a:solidFill>
                <a:latin typeface="Arial"/>
                <a:ea typeface="Arial"/>
                <a:cs typeface="Arial"/>
                <a:sym typeface="Arial"/>
              </a:rPr>
              <a:t>Much more comprehensive tests </a:t>
            </a:r>
            <a:endParaRPr sz="1100">
              <a:solidFill>
                <a:srgbClr val="222222"/>
              </a:solidFill>
              <a:latin typeface="Arial"/>
              <a:ea typeface="Arial"/>
              <a:cs typeface="Arial"/>
              <a:sym typeface="Arial"/>
            </a:endParaRPr>
          </a:p>
          <a:p>
            <a:pPr indent="0" lvl="0" marL="0" rtl="0" algn="l">
              <a:spcBef>
                <a:spcPts val="600"/>
              </a:spcBef>
              <a:spcAft>
                <a:spcPts val="0"/>
              </a:spcAft>
              <a:buNone/>
            </a:pPr>
            <a:r>
              <a:t/>
            </a:r>
            <a:endParaRPr/>
          </a:p>
        </p:txBody>
      </p:sp>
      <p:sp>
        <p:nvSpPr>
          <p:cNvPr id="1732" name="Google Shape;1732;p74"/>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7" name="Shape 1737"/>
        <p:cNvGrpSpPr/>
        <p:nvPr/>
      </p:nvGrpSpPr>
      <p:grpSpPr>
        <a:xfrm>
          <a:off x="0" y="0"/>
          <a:ext cx="0" cy="0"/>
          <a:chOff x="0" y="0"/>
          <a:chExt cx="0" cy="0"/>
        </a:xfrm>
      </p:grpSpPr>
      <p:sp>
        <p:nvSpPr>
          <p:cNvPr id="1738" name="Google Shape;1738;p75"/>
          <p:cNvSpPr txBox="1"/>
          <p:nvPr>
            <p:ph type="ctrTitle"/>
          </p:nvPr>
        </p:nvSpPr>
        <p:spPr>
          <a:xfrm>
            <a:off x="517708" y="965660"/>
            <a:ext cx="6858000" cy="76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US"/>
              <a:t>Conclusion</a:t>
            </a:r>
            <a:endParaRPr/>
          </a:p>
        </p:txBody>
      </p:sp>
      <p:sp>
        <p:nvSpPr>
          <p:cNvPr id="1739" name="Google Shape;1739;p75"/>
          <p:cNvSpPr txBox="1"/>
          <p:nvPr>
            <p:ph idx="1" type="subTitle"/>
          </p:nvPr>
        </p:nvSpPr>
        <p:spPr>
          <a:xfrm>
            <a:off x="517708" y="1843457"/>
            <a:ext cx="6858000" cy="1241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4" name="Shape 1744"/>
        <p:cNvGrpSpPr/>
        <p:nvPr/>
      </p:nvGrpSpPr>
      <p:grpSpPr>
        <a:xfrm>
          <a:off x="0" y="0"/>
          <a:ext cx="0" cy="0"/>
          <a:chOff x="0" y="0"/>
          <a:chExt cx="0" cy="0"/>
        </a:xfrm>
      </p:grpSpPr>
      <p:sp>
        <p:nvSpPr>
          <p:cNvPr id="1745" name="Google Shape;1745;p76"/>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pic>
        <p:nvPicPr>
          <p:cNvPr id="1746" name="Google Shape;1746;p76"/>
          <p:cNvPicPr preferRelativeResize="0"/>
          <p:nvPr/>
        </p:nvPicPr>
        <p:blipFill>
          <a:blip r:embed="rId3">
            <a:alphaModFix/>
          </a:blip>
          <a:stretch>
            <a:fillRect/>
          </a:stretch>
        </p:blipFill>
        <p:spPr>
          <a:xfrm>
            <a:off x="2321675" y="1624651"/>
            <a:ext cx="4500648" cy="2635300"/>
          </a:xfrm>
          <a:prstGeom prst="rect">
            <a:avLst/>
          </a:prstGeom>
          <a:noFill/>
          <a:ln>
            <a:noFill/>
          </a:ln>
        </p:spPr>
      </p:pic>
      <p:pic>
        <p:nvPicPr>
          <p:cNvPr id="1747" name="Google Shape;1747;p76"/>
          <p:cNvPicPr preferRelativeResize="0"/>
          <p:nvPr/>
        </p:nvPicPr>
        <p:blipFill>
          <a:blip r:embed="rId4">
            <a:alphaModFix/>
          </a:blip>
          <a:stretch>
            <a:fillRect/>
          </a:stretch>
        </p:blipFill>
        <p:spPr>
          <a:xfrm>
            <a:off x="2670725" y="138525"/>
            <a:ext cx="3802550" cy="1168700"/>
          </a:xfrm>
          <a:prstGeom prst="rect">
            <a:avLst/>
          </a:prstGeom>
          <a:noFill/>
          <a:ln>
            <a:noFill/>
          </a:ln>
        </p:spPr>
      </p:pic>
      <p:sp>
        <p:nvSpPr>
          <p:cNvPr id="1748" name="Google Shape;1748;p76"/>
          <p:cNvSpPr txBox="1"/>
          <p:nvPr/>
        </p:nvSpPr>
        <p:spPr>
          <a:xfrm>
            <a:off x="3736081" y="1010350"/>
            <a:ext cx="27372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1800">
                <a:solidFill>
                  <a:srgbClr val="888888"/>
                </a:solidFill>
                <a:latin typeface="Source Sans Pro"/>
                <a:ea typeface="Source Sans Pro"/>
                <a:cs typeface="Source Sans Pro"/>
                <a:sym typeface="Source Sans Pro"/>
              </a:rPr>
              <a:t>kafka connector</a:t>
            </a:r>
            <a:endParaRPr b="1" sz="1800">
              <a:solidFill>
                <a:srgbClr val="888888"/>
              </a:solidFill>
              <a:latin typeface="Source Sans Pro"/>
              <a:ea typeface="Source Sans Pro"/>
              <a:cs typeface="Source Sans Pro"/>
              <a:sym typeface="Source Sans Pro"/>
            </a:endParaRPr>
          </a:p>
        </p:txBody>
      </p:sp>
      <p:sp>
        <p:nvSpPr>
          <p:cNvPr id="1749" name="Google Shape;1749;p76"/>
          <p:cNvSpPr txBox="1"/>
          <p:nvPr/>
        </p:nvSpPr>
        <p:spPr>
          <a:xfrm>
            <a:off x="6147325" y="4172000"/>
            <a:ext cx="675000" cy="35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600" u="sng">
                <a:solidFill>
                  <a:schemeClr val="hlink"/>
                </a:solidFill>
                <a:hlinkClick r:id="rId5"/>
              </a:rPr>
              <a:t>openclipart</a:t>
            </a:r>
            <a:endParaRPr sz="6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4" name="Shape 1754"/>
        <p:cNvGrpSpPr/>
        <p:nvPr/>
      </p:nvGrpSpPr>
      <p:grpSpPr>
        <a:xfrm>
          <a:off x="0" y="0"/>
          <a:ext cx="0" cy="0"/>
          <a:chOff x="0" y="0"/>
          <a:chExt cx="0" cy="0"/>
        </a:xfrm>
      </p:grpSpPr>
      <p:sp>
        <p:nvSpPr>
          <p:cNvPr id="1755" name="Google Shape;1755;p77"/>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Lightbend Fast Data Platform</a:t>
            </a:r>
            <a:endParaRPr/>
          </a:p>
        </p:txBody>
      </p:sp>
      <p:sp>
        <p:nvSpPr>
          <p:cNvPr id="1756" name="Google Shape;1756;p77"/>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1757" name="Google Shape;1757;p77"/>
          <p:cNvSpPr txBox="1"/>
          <p:nvPr/>
        </p:nvSpPr>
        <p:spPr>
          <a:xfrm>
            <a:off x="2844050" y="4197050"/>
            <a:ext cx="3888000" cy="45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3"/>
              </a:rPr>
              <a:t>http://</a:t>
            </a:r>
            <a:r>
              <a:rPr lang="en-US" u="sng">
                <a:solidFill>
                  <a:schemeClr val="hlink"/>
                </a:solidFill>
                <a:hlinkClick r:id="rId4"/>
              </a:rPr>
              <a:t>lightbend.com/fast-data-platform</a:t>
            </a:r>
            <a:endParaRPr/>
          </a:p>
          <a:p>
            <a:pPr indent="0" lvl="0" marL="0" rtl="0" algn="l">
              <a:spcBef>
                <a:spcPts val="0"/>
              </a:spcBef>
              <a:spcAft>
                <a:spcPts val="0"/>
              </a:spcAft>
              <a:buNone/>
            </a:pPr>
            <a:r>
              <a:t/>
            </a:r>
            <a:endParaRPr/>
          </a:p>
        </p:txBody>
      </p:sp>
      <p:pic>
        <p:nvPicPr>
          <p:cNvPr id="1758" name="Google Shape;1758;p77"/>
          <p:cNvPicPr preferRelativeResize="0"/>
          <p:nvPr/>
        </p:nvPicPr>
        <p:blipFill>
          <a:blip r:embed="rId5">
            <a:alphaModFix/>
          </a:blip>
          <a:stretch>
            <a:fillRect/>
          </a:stretch>
        </p:blipFill>
        <p:spPr>
          <a:xfrm>
            <a:off x="2194325" y="978583"/>
            <a:ext cx="4755350" cy="306606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3" name="Shape 1763"/>
        <p:cNvGrpSpPr/>
        <p:nvPr/>
      </p:nvGrpSpPr>
      <p:grpSpPr>
        <a:xfrm>
          <a:off x="0" y="0"/>
          <a:ext cx="0" cy="0"/>
          <a:chOff x="0" y="0"/>
          <a:chExt cx="0" cy="0"/>
        </a:xfrm>
      </p:grpSpPr>
      <p:sp>
        <p:nvSpPr>
          <p:cNvPr id="1764" name="Google Shape;1764;p78"/>
          <p:cNvSpPr txBox="1"/>
          <p:nvPr>
            <p:ph type="ctrTitle"/>
          </p:nvPr>
        </p:nvSpPr>
        <p:spPr>
          <a:xfrm>
            <a:off x="517708" y="1256765"/>
            <a:ext cx="6858000" cy="762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US"/>
              <a:t>Thank You!</a:t>
            </a:r>
            <a:endParaRPr/>
          </a:p>
        </p:txBody>
      </p:sp>
      <p:sp>
        <p:nvSpPr>
          <p:cNvPr id="1765" name="Google Shape;1765;p78"/>
          <p:cNvSpPr txBox="1"/>
          <p:nvPr>
            <p:ph idx="1" type="subTitle"/>
          </p:nvPr>
        </p:nvSpPr>
        <p:spPr>
          <a:xfrm>
            <a:off x="517700" y="2283850"/>
            <a:ext cx="6858000" cy="138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US"/>
              <a:t>Sean Glover</a:t>
            </a:r>
            <a:endParaRPr/>
          </a:p>
          <a:p>
            <a:pPr indent="0" lvl="0" marL="0" rtl="0" algn="l">
              <a:spcBef>
                <a:spcPts val="600"/>
              </a:spcBef>
              <a:spcAft>
                <a:spcPts val="0"/>
              </a:spcAft>
              <a:buNone/>
            </a:pPr>
            <a:r>
              <a:rPr lang="en-US" u="sng">
                <a:solidFill>
                  <a:schemeClr val="hlink"/>
                </a:solidFill>
                <a:hlinkClick r:id="rId3"/>
              </a:rPr>
              <a:t>@seg1o</a:t>
            </a:r>
            <a:endParaRPr/>
          </a:p>
          <a:p>
            <a:pPr indent="0" lvl="0" marL="0" rtl="0" algn="l">
              <a:spcBef>
                <a:spcPts val="600"/>
              </a:spcBef>
              <a:spcAft>
                <a:spcPts val="0"/>
              </a:spcAft>
              <a:buNone/>
            </a:pPr>
            <a:r>
              <a:rPr lang="en-US" u="sng">
                <a:solidFill>
                  <a:schemeClr val="hlink"/>
                </a:solidFill>
                <a:hlinkClick r:id="rId4"/>
              </a:rPr>
              <a:t>in/seanaglover</a:t>
            </a:r>
            <a:endParaRPr/>
          </a:p>
          <a:p>
            <a:pPr indent="0" lvl="0" marL="0" rtl="0" algn="l">
              <a:spcBef>
                <a:spcPts val="600"/>
              </a:spcBef>
              <a:spcAft>
                <a:spcPts val="0"/>
              </a:spcAft>
              <a:buNone/>
            </a:pPr>
            <a:r>
              <a:rPr lang="en-US" u="sng">
                <a:solidFill>
                  <a:schemeClr val="hlink"/>
                </a:solidFill>
                <a:hlinkClick r:id="rId5"/>
              </a:rPr>
              <a:t>sean.glover@lightbend.com</a:t>
            </a:r>
            <a:endParaRPr/>
          </a:p>
          <a:p>
            <a:pPr indent="0" lvl="0" marL="0" rtl="0" algn="l">
              <a:spcBef>
                <a:spcPts val="600"/>
              </a:spcBef>
              <a:spcAft>
                <a:spcPts val="0"/>
              </a:spcAft>
              <a:buNone/>
            </a:pPr>
            <a:r>
              <a:t/>
            </a:r>
            <a:endParaRPr/>
          </a:p>
          <a:p>
            <a:pPr indent="0" lvl="0" marL="0" rtl="0" algn="l">
              <a:spcBef>
                <a:spcPts val="600"/>
              </a:spcBef>
              <a:spcAft>
                <a:spcPts val="0"/>
              </a:spcAft>
              <a:buNone/>
            </a:pPr>
            <a:br>
              <a:rPr lang="en-US"/>
            </a:br>
            <a:endParaRPr/>
          </a:p>
        </p:txBody>
      </p:sp>
      <p:pic>
        <p:nvPicPr>
          <p:cNvPr id="1766" name="Google Shape;1766;p78"/>
          <p:cNvPicPr preferRelativeResize="0"/>
          <p:nvPr/>
        </p:nvPicPr>
        <p:blipFill>
          <a:blip r:embed="rId6">
            <a:alphaModFix/>
          </a:blip>
          <a:stretch>
            <a:fillRect/>
          </a:stretch>
        </p:blipFill>
        <p:spPr>
          <a:xfrm>
            <a:off x="5612596" y="1520803"/>
            <a:ext cx="2245023" cy="3367595"/>
          </a:xfrm>
          <a:prstGeom prst="rect">
            <a:avLst/>
          </a:prstGeom>
          <a:noFill/>
          <a:ln cap="flat" cmpd="sng" w="9525">
            <a:solidFill>
              <a:schemeClr val="dk2"/>
            </a:solidFill>
            <a:prstDash val="solid"/>
            <a:round/>
            <a:headEnd len="sm" w="sm" type="none"/>
            <a:tailEnd len="sm" w="sm" type="none"/>
          </a:ln>
        </p:spPr>
      </p:pic>
      <p:sp>
        <p:nvSpPr>
          <p:cNvPr id="1767" name="Google Shape;1767;p78"/>
          <p:cNvSpPr txBox="1"/>
          <p:nvPr>
            <p:ph idx="1" type="subTitle"/>
          </p:nvPr>
        </p:nvSpPr>
        <p:spPr>
          <a:xfrm>
            <a:off x="5503725" y="255100"/>
            <a:ext cx="3414300" cy="1387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US" sz="2400"/>
              <a:t>Free eBook!</a:t>
            </a:r>
            <a:endParaRPr sz="2400"/>
          </a:p>
          <a:p>
            <a:pPr indent="0" lvl="0" marL="0" rtl="0" algn="l">
              <a:spcBef>
                <a:spcPts val="600"/>
              </a:spcBef>
              <a:spcAft>
                <a:spcPts val="0"/>
              </a:spcAft>
              <a:buClr>
                <a:schemeClr val="dk1"/>
              </a:buClr>
              <a:buSzPts val="1100"/>
              <a:buFont typeface="Arial"/>
              <a:buNone/>
            </a:pPr>
            <a:r>
              <a:rPr b="1" lang="en-US" sz="2400" u="sng">
                <a:solidFill>
                  <a:srgbClr val="F47B00"/>
                </a:solidFill>
                <a:hlinkClick r:id="rId7"/>
              </a:rPr>
              <a:t>https://bit.ly/2J9xmZm</a:t>
            </a:r>
            <a:endParaRPr sz="2400">
              <a:solidFill>
                <a:srgbClr val="F47B00"/>
              </a:solidFill>
            </a:endParaRPr>
          </a:p>
          <a:p>
            <a:pPr indent="0" lvl="0" marL="0" rtl="0" algn="l">
              <a:spcBef>
                <a:spcPts val="600"/>
              </a:spcBef>
              <a:spcAft>
                <a:spcPts val="0"/>
              </a:spcAft>
              <a:buNone/>
            </a:pPr>
            <a:br>
              <a:rPr lang="en-US"/>
            </a:b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17"/>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grpSp>
        <p:nvGrpSpPr>
          <p:cNvPr id="155" name="Google Shape;155;p17"/>
          <p:cNvGrpSpPr/>
          <p:nvPr/>
        </p:nvGrpSpPr>
        <p:grpSpPr>
          <a:xfrm>
            <a:off x="1624550" y="1832172"/>
            <a:ext cx="672300" cy="870300"/>
            <a:chOff x="1865025" y="3439022"/>
            <a:chExt cx="672300" cy="870300"/>
          </a:xfrm>
        </p:grpSpPr>
        <p:sp>
          <p:nvSpPr>
            <p:cNvPr id="156" name="Google Shape;156;p17"/>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7"/>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grpSp>
        <p:nvGrpSpPr>
          <p:cNvPr id="158" name="Google Shape;158;p17"/>
          <p:cNvGrpSpPr/>
          <p:nvPr/>
        </p:nvGrpSpPr>
        <p:grpSpPr>
          <a:xfrm rot="10800000">
            <a:off x="6562025" y="3317322"/>
            <a:ext cx="672300" cy="870300"/>
            <a:chOff x="1865025" y="3439022"/>
            <a:chExt cx="672300" cy="870300"/>
          </a:xfrm>
        </p:grpSpPr>
        <p:sp>
          <p:nvSpPr>
            <p:cNvPr id="159" name="Google Shape;159;p17"/>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17"/>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sp>
        <p:nvSpPr>
          <p:cNvPr id="161" name="Google Shape;161;p17"/>
          <p:cNvSpPr txBox="1"/>
          <p:nvPr/>
        </p:nvSpPr>
        <p:spPr>
          <a:xfrm>
            <a:off x="2527625" y="2206750"/>
            <a:ext cx="40344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24292E"/>
                </a:solidFill>
                <a:highlight>
                  <a:srgbClr val="FFFFFF"/>
                </a:highlight>
              </a:rPr>
              <a:t>Akka Streams is a library toolkit to provide low latency complex event processing streaming semantics using the Reactive Streams specification implemented internally with an Akka actor system.</a:t>
            </a:r>
            <a:br>
              <a:rPr i="1" lang="en-US" sz="1800">
                <a:solidFill>
                  <a:srgbClr val="24292E"/>
                </a:solidFill>
                <a:highlight>
                  <a:srgbClr val="FFFFFF"/>
                </a:highlight>
              </a:rPr>
            </a:br>
            <a:endParaRPr i="1" sz="1800"/>
          </a:p>
        </p:txBody>
      </p:sp>
      <p:pic>
        <p:nvPicPr>
          <p:cNvPr id="162" name="Google Shape;162;p17"/>
          <p:cNvPicPr preferRelativeResize="0"/>
          <p:nvPr/>
        </p:nvPicPr>
        <p:blipFill>
          <a:blip r:embed="rId3">
            <a:alphaModFix/>
          </a:blip>
          <a:stretch>
            <a:fillRect/>
          </a:stretch>
        </p:blipFill>
        <p:spPr>
          <a:xfrm>
            <a:off x="368300" y="172050"/>
            <a:ext cx="3067251" cy="1260125"/>
          </a:xfrm>
          <a:prstGeom prst="rect">
            <a:avLst/>
          </a:prstGeom>
          <a:noFill/>
          <a:ln>
            <a:noFill/>
          </a:ln>
        </p:spPr>
      </p:pic>
      <p:sp>
        <p:nvSpPr>
          <p:cNvPr id="163" name="Google Shape;163;p17"/>
          <p:cNvSpPr txBox="1"/>
          <p:nvPr/>
        </p:nvSpPr>
        <p:spPr>
          <a:xfrm>
            <a:off x="1668539" y="828786"/>
            <a:ext cx="17670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888888"/>
                </a:solidFill>
                <a:latin typeface="Source Sans Pro"/>
                <a:ea typeface="Source Sans Pro"/>
                <a:cs typeface="Source Sans Pro"/>
                <a:sym typeface="Source Sans Pro"/>
              </a:rPr>
              <a:t>streams</a:t>
            </a:r>
            <a:endParaRPr b="1" sz="3000">
              <a:solidFill>
                <a:srgbClr val="888888"/>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8"/>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sp>
        <p:nvSpPr>
          <p:cNvPr id="170" name="Google Shape;170;p18"/>
          <p:cNvSpPr/>
          <p:nvPr/>
        </p:nvSpPr>
        <p:spPr>
          <a:xfrm>
            <a:off x="1960925" y="2135100"/>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Source</a:t>
            </a:r>
            <a:endParaRPr/>
          </a:p>
        </p:txBody>
      </p:sp>
      <p:sp>
        <p:nvSpPr>
          <p:cNvPr id="171" name="Google Shape;171;p18"/>
          <p:cNvSpPr/>
          <p:nvPr/>
        </p:nvSpPr>
        <p:spPr>
          <a:xfrm>
            <a:off x="31732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8"/>
          <p:cNvSpPr/>
          <p:nvPr/>
        </p:nvSpPr>
        <p:spPr>
          <a:xfrm>
            <a:off x="3971025" y="2135100"/>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Flow</a:t>
            </a:r>
            <a:endParaRPr/>
          </a:p>
        </p:txBody>
      </p:sp>
      <p:sp>
        <p:nvSpPr>
          <p:cNvPr id="173" name="Google Shape;173;p18"/>
          <p:cNvSpPr/>
          <p:nvPr/>
        </p:nvSpPr>
        <p:spPr>
          <a:xfrm>
            <a:off x="51833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8"/>
          <p:cNvSpPr/>
          <p:nvPr/>
        </p:nvSpPr>
        <p:spPr>
          <a:xfrm>
            <a:off x="38582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8"/>
          <p:cNvSpPr/>
          <p:nvPr/>
        </p:nvSpPr>
        <p:spPr>
          <a:xfrm>
            <a:off x="5981125" y="2135075"/>
            <a:ext cx="1212300" cy="8736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Sink</a:t>
            </a:r>
            <a:endParaRPr/>
          </a:p>
        </p:txBody>
      </p:sp>
      <p:sp>
        <p:nvSpPr>
          <p:cNvPr id="176" name="Google Shape;176;p18"/>
          <p:cNvSpPr/>
          <p:nvPr/>
        </p:nvSpPr>
        <p:spPr>
          <a:xfrm>
            <a:off x="5868325" y="2400125"/>
            <a:ext cx="112800" cy="343500"/>
          </a:xfrm>
          <a:prstGeom prst="rect">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7" name="Google Shape;177;p18"/>
          <p:cNvCxnSpPr/>
          <p:nvPr/>
        </p:nvCxnSpPr>
        <p:spPr>
          <a:xfrm flipH="1" rot="10800000">
            <a:off x="1946200" y="1884825"/>
            <a:ext cx="5251500" cy="14700"/>
          </a:xfrm>
          <a:prstGeom prst="straightConnector1">
            <a:avLst/>
          </a:prstGeom>
          <a:noFill/>
          <a:ln cap="flat" cmpd="sng" w="28575">
            <a:solidFill>
              <a:srgbClr val="0000FF"/>
            </a:solidFill>
            <a:prstDash val="solid"/>
            <a:round/>
            <a:headEnd len="med" w="med" type="none"/>
            <a:tailEnd len="med" w="med" type="triangle"/>
          </a:ln>
        </p:spPr>
      </p:cxnSp>
      <p:sp>
        <p:nvSpPr>
          <p:cNvPr id="178" name="Google Shape;178;p18"/>
          <p:cNvSpPr txBox="1"/>
          <p:nvPr/>
        </p:nvSpPr>
        <p:spPr>
          <a:xfrm>
            <a:off x="2942550" y="1493650"/>
            <a:ext cx="3283200" cy="3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User Messages (flow downstream)</a:t>
            </a:r>
            <a:endParaRPr/>
          </a:p>
        </p:txBody>
      </p:sp>
      <p:cxnSp>
        <p:nvCxnSpPr>
          <p:cNvPr id="179" name="Google Shape;179;p18"/>
          <p:cNvCxnSpPr/>
          <p:nvPr/>
        </p:nvCxnSpPr>
        <p:spPr>
          <a:xfrm rot="10800000">
            <a:off x="1980450" y="3521725"/>
            <a:ext cx="5207400" cy="0"/>
          </a:xfrm>
          <a:prstGeom prst="straightConnector1">
            <a:avLst/>
          </a:prstGeom>
          <a:noFill/>
          <a:ln cap="flat" cmpd="sng" w="9525">
            <a:solidFill>
              <a:srgbClr val="FF0000"/>
            </a:solidFill>
            <a:prstDash val="dash"/>
            <a:round/>
            <a:headEnd len="med" w="med" type="none"/>
            <a:tailEnd len="med" w="med" type="triangle"/>
          </a:ln>
        </p:spPr>
      </p:cxnSp>
      <p:sp>
        <p:nvSpPr>
          <p:cNvPr id="180" name="Google Shape;180;p18"/>
          <p:cNvSpPr txBox="1"/>
          <p:nvPr/>
        </p:nvSpPr>
        <p:spPr>
          <a:xfrm>
            <a:off x="2194000" y="3126450"/>
            <a:ext cx="4755900" cy="32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t>Internal</a:t>
            </a:r>
            <a:r>
              <a:rPr lang="en-US"/>
              <a:t> Back-pressure Messages (flow upstream)</a:t>
            </a:r>
            <a:endParaRPr/>
          </a:p>
        </p:txBody>
      </p:sp>
      <p:sp>
        <p:nvSpPr>
          <p:cNvPr id="181" name="Google Shape;181;p18"/>
          <p:cNvSpPr txBox="1"/>
          <p:nvPr/>
        </p:nvSpPr>
        <p:spPr>
          <a:xfrm>
            <a:off x="3294775" y="1968225"/>
            <a:ext cx="554700" cy="2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Outlet</a:t>
            </a:r>
            <a:endParaRPr sz="1000"/>
          </a:p>
        </p:txBody>
      </p:sp>
      <p:cxnSp>
        <p:nvCxnSpPr>
          <p:cNvPr id="182" name="Google Shape;182;p18"/>
          <p:cNvCxnSpPr>
            <a:endCxn id="171" idx="0"/>
          </p:cNvCxnSpPr>
          <p:nvPr/>
        </p:nvCxnSpPr>
        <p:spPr>
          <a:xfrm flipH="1">
            <a:off x="3229625" y="2213525"/>
            <a:ext cx="137100" cy="186600"/>
          </a:xfrm>
          <a:prstGeom prst="straightConnector1">
            <a:avLst/>
          </a:prstGeom>
          <a:noFill/>
          <a:ln cap="flat" cmpd="sng" w="9525">
            <a:solidFill>
              <a:schemeClr val="dk2"/>
            </a:solidFill>
            <a:prstDash val="dot"/>
            <a:round/>
            <a:headEnd len="med" w="med" type="none"/>
            <a:tailEnd len="med" w="med" type="triangle"/>
          </a:ln>
        </p:spPr>
      </p:cxnSp>
      <p:sp>
        <p:nvSpPr>
          <p:cNvPr id="183" name="Google Shape;183;p18"/>
          <p:cNvSpPr txBox="1"/>
          <p:nvPr/>
        </p:nvSpPr>
        <p:spPr>
          <a:xfrm>
            <a:off x="3366725" y="2774075"/>
            <a:ext cx="451200" cy="28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000"/>
              <a:t>In</a:t>
            </a:r>
            <a:r>
              <a:rPr lang="en-US" sz="1000"/>
              <a:t>let</a:t>
            </a:r>
            <a:endParaRPr sz="1000"/>
          </a:p>
        </p:txBody>
      </p:sp>
      <p:cxnSp>
        <p:nvCxnSpPr>
          <p:cNvPr id="184" name="Google Shape;184;p18"/>
          <p:cNvCxnSpPr>
            <a:endCxn id="174" idx="2"/>
          </p:cNvCxnSpPr>
          <p:nvPr/>
        </p:nvCxnSpPr>
        <p:spPr>
          <a:xfrm flipH="1" rot="10800000">
            <a:off x="3721425" y="2743625"/>
            <a:ext cx="193200" cy="150900"/>
          </a:xfrm>
          <a:prstGeom prst="straightConnector1">
            <a:avLst/>
          </a:prstGeom>
          <a:noFill/>
          <a:ln cap="flat" cmpd="sng" w="9525">
            <a:solidFill>
              <a:schemeClr val="dk2"/>
            </a:solidFill>
            <a:prstDash val="dot"/>
            <a:round/>
            <a:headEnd len="med" w="med" type="none"/>
            <a:tailEnd len="med" w="med" type="triangle"/>
          </a:ln>
        </p:spPr>
      </p:cxnSp>
      <p:cxnSp>
        <p:nvCxnSpPr>
          <p:cNvPr id="185" name="Google Shape;185;p18"/>
          <p:cNvCxnSpPr>
            <a:stCxn id="171" idx="3"/>
            <a:endCxn id="174" idx="1"/>
          </p:cNvCxnSpPr>
          <p:nvPr/>
        </p:nvCxnSpPr>
        <p:spPr>
          <a:xfrm>
            <a:off x="3286025" y="2571875"/>
            <a:ext cx="572100" cy="0"/>
          </a:xfrm>
          <a:prstGeom prst="straightConnector1">
            <a:avLst/>
          </a:prstGeom>
          <a:noFill/>
          <a:ln cap="flat" cmpd="sng" w="9525">
            <a:solidFill>
              <a:schemeClr val="dk2"/>
            </a:solidFill>
            <a:prstDash val="solid"/>
            <a:round/>
            <a:headEnd len="med" w="med" type="none"/>
            <a:tailEnd len="med" w="med" type="none"/>
          </a:ln>
        </p:spPr>
      </p:cxnSp>
      <p:cxnSp>
        <p:nvCxnSpPr>
          <p:cNvPr id="186" name="Google Shape;186;p18"/>
          <p:cNvCxnSpPr>
            <a:stCxn id="173" idx="3"/>
            <a:endCxn id="176" idx="1"/>
          </p:cNvCxnSpPr>
          <p:nvPr/>
        </p:nvCxnSpPr>
        <p:spPr>
          <a:xfrm>
            <a:off x="5296125" y="2571875"/>
            <a:ext cx="572100" cy="0"/>
          </a:xfrm>
          <a:prstGeom prst="straightConnector1">
            <a:avLst/>
          </a:prstGeom>
          <a:noFill/>
          <a:ln cap="flat" cmpd="sng" w="9525">
            <a:solidFill>
              <a:schemeClr val="dk2"/>
            </a:solidFill>
            <a:prstDash val="solid"/>
            <a:round/>
            <a:headEnd len="med" w="med" type="none"/>
            <a:tailEnd len="med" w="med" type="none"/>
          </a:ln>
        </p:spPr>
      </p:cxnSp>
      <p:pic>
        <p:nvPicPr>
          <p:cNvPr id="187" name="Google Shape;187;p18"/>
          <p:cNvPicPr preferRelativeResize="0"/>
          <p:nvPr/>
        </p:nvPicPr>
        <p:blipFill>
          <a:blip r:embed="rId3">
            <a:alphaModFix/>
          </a:blip>
          <a:stretch>
            <a:fillRect/>
          </a:stretch>
        </p:blipFill>
        <p:spPr>
          <a:xfrm>
            <a:off x="368300" y="172050"/>
            <a:ext cx="3067251" cy="1260125"/>
          </a:xfrm>
          <a:prstGeom prst="rect">
            <a:avLst/>
          </a:prstGeom>
          <a:noFill/>
          <a:ln>
            <a:noFill/>
          </a:ln>
        </p:spPr>
      </p:pic>
      <p:sp>
        <p:nvSpPr>
          <p:cNvPr id="188" name="Google Shape;188;p18"/>
          <p:cNvSpPr txBox="1"/>
          <p:nvPr/>
        </p:nvSpPr>
        <p:spPr>
          <a:xfrm>
            <a:off x="1668539" y="828786"/>
            <a:ext cx="1767000" cy="27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000">
                <a:solidFill>
                  <a:srgbClr val="888888"/>
                </a:solidFill>
                <a:latin typeface="Source Sans Pro"/>
                <a:ea typeface="Source Sans Pro"/>
                <a:cs typeface="Source Sans Pro"/>
                <a:sym typeface="Source Sans Pro"/>
              </a:rPr>
              <a:t>streams</a:t>
            </a:r>
            <a:endParaRPr b="1" sz="3000">
              <a:solidFill>
                <a:srgbClr val="888888"/>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19"/>
          <p:cNvSpPr txBox="1"/>
          <p:nvPr>
            <p:ph type="title"/>
          </p:nvPr>
        </p:nvSpPr>
        <p:spPr>
          <a:xfrm>
            <a:off x="439048" y="230683"/>
            <a:ext cx="8265900" cy="5955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US"/>
              <a:t>Reactive Streams Specification</a:t>
            </a:r>
            <a:endParaRPr/>
          </a:p>
        </p:txBody>
      </p:sp>
      <p:sp>
        <p:nvSpPr>
          <p:cNvPr id="195" name="Google Shape;195;p19"/>
          <p:cNvSpPr txBox="1"/>
          <p:nvPr>
            <p:ph idx="12" type="sldNum"/>
          </p:nvPr>
        </p:nvSpPr>
        <p:spPr>
          <a:xfrm>
            <a:off x="6647550" y="4767263"/>
            <a:ext cx="2057400" cy="273900"/>
          </a:xfrm>
          <a:prstGeom prst="rect">
            <a:avLst/>
          </a:prstGeom>
        </p:spPr>
        <p:txBody>
          <a:bodyPr anchorCtr="0" anchor="ctr" bIns="0" lIns="0" spcFirstLastPara="1" rIns="0" wrap="square" tIns="0">
            <a:noAutofit/>
          </a:bodyPr>
          <a:lstStyle/>
          <a:p>
            <a:pPr indent="0" lvl="0" marL="0" rtl="0" algn="r">
              <a:spcBef>
                <a:spcPts val="0"/>
              </a:spcBef>
              <a:spcAft>
                <a:spcPts val="0"/>
              </a:spcAft>
              <a:buClr>
                <a:schemeClr val="lt1"/>
              </a:buClr>
              <a:buSzPts val="1050"/>
              <a:buFont typeface="Source Sans Pro"/>
              <a:buNone/>
            </a:pPr>
            <a:fld id="{00000000-1234-1234-1234-123412341234}" type="slidenum">
              <a:rPr lang="en-US"/>
              <a:t>‹#›</a:t>
            </a:fld>
            <a:endParaRPr/>
          </a:p>
        </p:txBody>
      </p:sp>
      <p:grpSp>
        <p:nvGrpSpPr>
          <p:cNvPr id="196" name="Google Shape;196;p19"/>
          <p:cNvGrpSpPr/>
          <p:nvPr/>
        </p:nvGrpSpPr>
        <p:grpSpPr>
          <a:xfrm>
            <a:off x="1586450" y="1438472"/>
            <a:ext cx="672300" cy="870300"/>
            <a:chOff x="1865025" y="3439022"/>
            <a:chExt cx="672300" cy="870300"/>
          </a:xfrm>
        </p:grpSpPr>
        <p:sp>
          <p:nvSpPr>
            <p:cNvPr id="197" name="Google Shape;197;p19"/>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19"/>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grpSp>
        <p:nvGrpSpPr>
          <p:cNvPr id="199" name="Google Shape;199;p19"/>
          <p:cNvGrpSpPr/>
          <p:nvPr/>
        </p:nvGrpSpPr>
        <p:grpSpPr>
          <a:xfrm rot="10800000">
            <a:off x="6523925" y="2479122"/>
            <a:ext cx="672300" cy="870300"/>
            <a:chOff x="1865025" y="3439022"/>
            <a:chExt cx="672300" cy="870300"/>
          </a:xfrm>
        </p:grpSpPr>
        <p:sp>
          <p:nvSpPr>
            <p:cNvPr id="200" name="Google Shape;200;p19"/>
            <p:cNvSpPr/>
            <p:nvPr/>
          </p:nvSpPr>
          <p:spPr>
            <a:xfrm>
              <a:off x="1865025" y="3558400"/>
              <a:ext cx="672300" cy="672300"/>
            </a:xfrm>
            <a:prstGeom prst="ellipse">
              <a:avLst/>
            </a:prstGeom>
            <a:solidFill>
              <a:srgbClr val="F47B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
            <p:cNvSpPr txBox="1"/>
            <p:nvPr/>
          </p:nvSpPr>
          <p:spPr>
            <a:xfrm>
              <a:off x="1960035" y="3439022"/>
              <a:ext cx="4332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7200">
                  <a:solidFill>
                    <a:srgbClr val="FFFFFF"/>
                  </a:solidFill>
                </a:rPr>
                <a:t>“</a:t>
              </a:r>
              <a:endParaRPr sz="7200">
                <a:solidFill>
                  <a:srgbClr val="FFFFFF"/>
                </a:solidFill>
              </a:endParaRPr>
            </a:p>
          </p:txBody>
        </p:sp>
      </p:grpSp>
      <p:sp>
        <p:nvSpPr>
          <p:cNvPr id="202" name="Google Shape;202;p19"/>
          <p:cNvSpPr txBox="1"/>
          <p:nvPr/>
        </p:nvSpPr>
        <p:spPr>
          <a:xfrm>
            <a:off x="2489525" y="1813050"/>
            <a:ext cx="4034400" cy="87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US" sz="1800">
                <a:solidFill>
                  <a:srgbClr val="24292E"/>
                </a:solidFill>
                <a:highlight>
                  <a:srgbClr val="FFFFFF"/>
                </a:highlight>
              </a:rPr>
              <a:t>Reactive Streams is an initiative to provide a standard for asynchronous stream processing with non-blocking back pressure.</a:t>
            </a:r>
            <a:br>
              <a:rPr i="1" lang="en-US" sz="1800">
                <a:solidFill>
                  <a:srgbClr val="24292E"/>
                </a:solidFill>
                <a:highlight>
                  <a:srgbClr val="FFFFFF"/>
                </a:highlight>
              </a:rPr>
            </a:br>
            <a:endParaRPr i="1" sz="1800"/>
          </a:p>
        </p:txBody>
      </p:sp>
      <p:sp>
        <p:nvSpPr>
          <p:cNvPr id="203" name="Google Shape;203;p19"/>
          <p:cNvSpPr txBox="1"/>
          <p:nvPr/>
        </p:nvSpPr>
        <p:spPr>
          <a:xfrm>
            <a:off x="2792625" y="3185400"/>
            <a:ext cx="2826900" cy="32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u="sng">
                <a:solidFill>
                  <a:schemeClr val="hlink"/>
                </a:solidFill>
                <a:hlinkClick r:id="rId3"/>
              </a:rPr>
              <a:t>http://www.reactive-streams.org/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6">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931E"/>
      </a:hlink>
      <a:folHlink>
        <a:srgbClr val="FF931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