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5143500" cx="9144000"/>
  <p:notesSz cx="6858000" cy="9144000"/>
  <p:embeddedFontLst>
    <p:embeddedFont>
      <p:font typeface="Roboto Slab"/>
      <p:regular r:id="rId37"/>
      <p:bold r:id="rId38"/>
    </p:embeddedFont>
    <p:embeddedFont>
      <p:font typeface="Economica"/>
      <p:regular r:id="rId39"/>
      <p:bold r:id="rId40"/>
      <p:italic r:id="rId41"/>
      <p:boldItalic r:id="rId42"/>
    </p:embeddedFont>
    <p:embeddedFont>
      <p:font typeface="Libre Baskerville"/>
      <p:regular r:id="rId43"/>
      <p:bold r:id="rId44"/>
      <p:italic r:id="rId45"/>
    </p:embeddedFont>
    <p:embeddedFont>
      <p:font typeface="Helvetica Neue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27CAE67-5F0F-40FF-B1F1-1987D0B103F2}">
  <a:tblStyle styleId="{927CAE67-5F0F-40FF-B1F1-1987D0B103F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conomica-bold.fntdata"/><Relationship Id="rId42" Type="http://schemas.openxmlformats.org/officeDocument/2006/relationships/font" Target="fonts/Economica-boldItalic.fntdata"/><Relationship Id="rId41" Type="http://schemas.openxmlformats.org/officeDocument/2006/relationships/font" Target="fonts/Economica-italic.fntdata"/><Relationship Id="rId44" Type="http://schemas.openxmlformats.org/officeDocument/2006/relationships/font" Target="fonts/LibreBaskerville-bold.fntdata"/><Relationship Id="rId43" Type="http://schemas.openxmlformats.org/officeDocument/2006/relationships/font" Target="fonts/LibreBaskerville-regular.fntdata"/><Relationship Id="rId46" Type="http://schemas.openxmlformats.org/officeDocument/2006/relationships/font" Target="fonts/HelveticaNeue-regular.fntdata"/><Relationship Id="rId45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RobotoSlab-regular.fntdata"/><Relationship Id="rId36" Type="http://schemas.openxmlformats.org/officeDocument/2006/relationships/slide" Target="slides/slide30.xml"/><Relationship Id="rId39" Type="http://schemas.openxmlformats.org/officeDocument/2006/relationships/font" Target="fonts/Economica-regular.fntdata"/><Relationship Id="rId38" Type="http://schemas.openxmlformats.org/officeDocument/2006/relationships/font" Target="fonts/RobotoSlab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5" name="Google Shape;22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0" name="Google Shape;240;p16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5" name="Google Shape;24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3" name="Google Shape;14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4" name="Google Shape;264;p20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11" name="Google Shape;31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20" name="Google Shape;32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330" name="Google Shape;33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38099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>
  <p:cSld name="Blank 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 column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 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 title and 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 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899160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0" y="0"/>
            <a:ext cx="152399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146304" y="4793742"/>
            <a:ext cx="8833103" cy="232171"/>
          </a:xfrm>
          <a:prstGeom prst="rect">
            <a:avLst/>
          </a:prstGeom>
          <a:solidFill>
            <a:srgbClr val="B9090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8"/>
          <p:cNvSpPr/>
          <p:nvPr/>
        </p:nvSpPr>
        <p:spPr>
          <a:xfrm>
            <a:off x="152400" y="118871"/>
            <a:ext cx="8833103" cy="4910327"/>
          </a:xfrm>
          <a:prstGeom prst="rect">
            <a:avLst/>
          </a:prstGeom>
          <a:noFill/>
          <a:ln cap="flat" cmpd="sng" w="9525">
            <a:solidFill>
              <a:srgbClr val="C95E6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8156447" y="4803737"/>
            <a:ext cx="835152" cy="206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457200" y="4808135"/>
            <a:ext cx="3581399" cy="202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type="title"/>
          </p:nvPr>
        </p:nvSpPr>
        <p:spPr>
          <a:xfrm>
            <a:off x="301752" y="171450"/>
            <a:ext cx="8534399" cy="56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  <a:defRPr b="0" i="0" sz="3300" u="none" cap="none" strike="noStrike">
                <a:solidFill>
                  <a:srgbClr val="B9090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92968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92968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2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9250" lvl="5" marL="27432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9250" lvl="6" marL="32004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9250" lvl="7" marL="36576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9250" lvl="8" marL="4114800" marR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Helvetica Neue"/>
              <a:buChar char="•"/>
              <a:defRPr b="0" i="0" sz="2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4437983" y="4878958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725" lIns="35725" spcFirstLastPara="1" rIns="35725" wrap="square" tIns="357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b="0" i="0" sz="13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0" name="Google Shape;90;p2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1" name="Google Shape;91;p2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6" name="Google Shape;96;p2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97" name="Google Shape;97;p2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2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2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30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nd text">
  <p:cSld name="image and text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idx="1" type="body"/>
          </p:nvPr>
        </p:nvSpPr>
        <p:spPr>
          <a:xfrm>
            <a:off x="301752" y="1028700"/>
            <a:ext cx="2974848" cy="35112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5755" lvl="0" marL="457200" marR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530"/>
              <a:buFont typeface="Noto Sans Symbols"/>
              <a:buChar char="●"/>
              <a:defRPr b="0" i="0" sz="18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2970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DA05F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9EB2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" name="Google Shape;19;p5"/>
          <p:cNvSpPr/>
          <p:nvPr>
            <p:ph idx="2" type="pic"/>
          </p:nvPr>
        </p:nvSpPr>
        <p:spPr>
          <a:xfrm>
            <a:off x="3429000" y="1047750"/>
            <a:ext cx="54102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333336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2970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DA05F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9EB2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301752" y="171450"/>
            <a:ext cx="8534399" cy="56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  <a:defRPr b="0" i="0" sz="3300" u="none" cap="none" strike="noStrike">
                <a:solidFill>
                  <a:srgbClr val="B9090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762000" y="4808135"/>
            <a:ext cx="3581399" cy="2020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382000" y="4781550"/>
            <a:ext cx="609599" cy="254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  <a:defRPr b="0" i="0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01752" y="171450"/>
            <a:ext cx="8534399" cy="56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  <a:defRPr b="0" i="0" sz="3300" u="none" cap="none" strike="noStrike">
                <a:solidFill>
                  <a:srgbClr val="B9090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01752" y="1145286"/>
            <a:ext cx="850392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4332" lvl="0" marL="457200" marR="0" algn="l">
              <a:lnSpc>
                <a:spcPct val="115000"/>
              </a:lnSpc>
              <a:spcBef>
                <a:spcPts val="540"/>
              </a:spcBef>
              <a:spcAft>
                <a:spcPts val="0"/>
              </a:spcAft>
              <a:buClr>
                <a:srgbClr val="333336"/>
              </a:buClr>
              <a:buSzPts val="2295"/>
              <a:buFont typeface="Noto Sans Symbols"/>
              <a:buChar char="●"/>
              <a:defRPr b="0" i="0" sz="27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40"/>
              <a:buFont typeface="Noto Sans Symbols"/>
              <a:buChar char="○"/>
              <a:defRPr b="0" i="0" sz="22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5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400"/>
              <a:buFont typeface="Noto Sans Symbols"/>
              <a:buChar char="•"/>
              <a:defRPr b="0" i="0" sz="20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33336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rgbClr val="333336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2970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DA05F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49EB2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01752" y="171450"/>
            <a:ext cx="8534399" cy="56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  <a:defRPr b="0" i="0" sz="3300" u="none" cap="none" strike="noStrike">
                <a:solidFill>
                  <a:srgbClr val="B9090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8"/>
          <p:cNvSpPr txBox="1"/>
          <p:nvPr>
            <p:ph idx="10" type="dt"/>
          </p:nvPr>
        </p:nvSpPr>
        <p:spPr>
          <a:xfrm>
            <a:off x="5791200" y="4803737"/>
            <a:ext cx="3044952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b="0" i="0" sz="105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1" type="ftr"/>
          </p:nvPr>
        </p:nvSpPr>
        <p:spPr>
          <a:xfrm>
            <a:off x="304800" y="4808135"/>
            <a:ext cx="3581399" cy="274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None/>
              <a:defRPr b="0" i="0" sz="105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b="0" i="0" sz="1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 amt="29720"/>
          </a:blip>
          <a:srcRect b="0" l="0" r="0" t="0"/>
          <a:stretch/>
        </p:blipFill>
        <p:spPr>
          <a:xfrm>
            <a:off x="5313400" y="-271349"/>
            <a:ext cx="5686200" cy="56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50" y="354400"/>
            <a:ext cx="1964400" cy="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1"/>
          <p:cNvSpPr/>
          <p:nvPr/>
        </p:nvSpPr>
        <p:spPr>
          <a:xfrm>
            <a:off x="437550" y="-6700"/>
            <a:ext cx="1964400" cy="122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Helvetica Neue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435950" y="1954968"/>
            <a:ext cx="52896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B605C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Evolving Stitch Fix’s Data Platform for Data Lineage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B605C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B605C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435950" y="3512726"/>
            <a:ext cx="39501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800"/>
              <a:buFont typeface="Arial"/>
              <a:buNone/>
            </a:pPr>
            <a:r>
              <a:rPr lang="en" sz="2400">
                <a:solidFill>
                  <a:srgbClr val="6B605C"/>
                </a:solidFill>
                <a:latin typeface="Roboto Slab"/>
                <a:ea typeface="Roboto Slab"/>
                <a:cs typeface="Roboto Slab"/>
                <a:sym typeface="Roboto Slab"/>
              </a:rPr>
              <a:t>Neelesh Srinivas Salian</a:t>
            </a:r>
            <a:endParaRPr sz="2400">
              <a:solidFill>
                <a:srgbClr val="6B60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B605C"/>
                </a:solidFill>
                <a:latin typeface="Roboto Slab"/>
                <a:ea typeface="Roboto Slab"/>
                <a:cs typeface="Roboto Slab"/>
                <a:sym typeface="Roboto Slab"/>
              </a:rPr>
              <a:t>DataEngConf, New York </a:t>
            </a:r>
            <a:endParaRPr b="0" i="0" sz="1800" u="none" cap="none" strike="noStrike">
              <a:solidFill>
                <a:srgbClr val="6B60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6B605C"/>
                </a:solidFill>
                <a:latin typeface="Roboto Slab"/>
                <a:ea typeface="Roboto Slab"/>
                <a:cs typeface="Roboto Slab"/>
                <a:sym typeface="Roboto Slab"/>
              </a:rPr>
              <a:t>November 9, 2018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909511" y="573074"/>
            <a:ext cx="5820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Need and 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D9EEE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05" name="Google Shape;205;p41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Key Terminology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6" name="Google Shape;206;p41"/>
          <p:cNvSpPr txBox="1"/>
          <p:nvPr>
            <p:ph idx="1" type="body"/>
          </p:nvPr>
        </p:nvSpPr>
        <p:spPr>
          <a:xfrm>
            <a:off x="301750" y="1313500"/>
            <a:ext cx="3919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Resource                    	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Structured Data - Hive Table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Postgres Database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ID - Unique identifier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Service generated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Synthesised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7" name="Google Shape;207;p41"/>
          <p:cNvSpPr txBox="1"/>
          <p:nvPr>
            <p:ph idx="1" type="body"/>
          </p:nvPr>
        </p:nvSpPr>
        <p:spPr>
          <a:xfrm>
            <a:off x="4741575" y="1456425"/>
            <a:ext cx="3919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Job                    	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Service defined batch jobs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Performs read/write on resources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Event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Read Resource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Write Resource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idx="1" type="body"/>
          </p:nvPr>
        </p:nvSpPr>
        <p:spPr>
          <a:xfrm>
            <a:off x="301750" y="1313500"/>
            <a:ext cx="7960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Visibility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- Data Scientists need to know what could break.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Upstream and Downstream to a Resource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Effects of Change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- If a resource is modified what does it affect?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Schema change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Data type modification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Tracing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- How did we get to this resource - source to destination?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Journey of a resource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Debugging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 - How can you reliably debug a large pipeline?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b="1"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History</a:t>
            </a: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- What has been writing to this resource?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Historical view of a resource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13" name="Google Shape;213;p42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14" name="Google Shape;214;p42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Managing a Resource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type="title"/>
          </p:nvPr>
        </p:nvSpPr>
        <p:spPr>
          <a:xfrm>
            <a:off x="585800" y="299250"/>
            <a:ext cx="806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Upstream and Downstream</a:t>
            </a:r>
            <a:endParaRPr/>
          </a:p>
        </p:txBody>
      </p:sp>
      <p:cxnSp>
        <p:nvCxnSpPr>
          <p:cNvPr id="220" name="Google Shape;220;p43"/>
          <p:cNvCxnSpPr/>
          <p:nvPr/>
        </p:nvCxnSpPr>
        <p:spPr>
          <a:xfrm>
            <a:off x="585787" y="705579"/>
            <a:ext cx="7934100" cy="15000"/>
          </a:xfrm>
          <a:prstGeom prst="straightConnector1">
            <a:avLst/>
          </a:prstGeom>
          <a:noFill/>
          <a:ln cap="flat" cmpd="sng" w="19050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1" name="Google Shape;221;p43"/>
          <p:cNvCxnSpPr/>
          <p:nvPr/>
        </p:nvCxnSpPr>
        <p:spPr>
          <a:xfrm>
            <a:off x="585787" y="4926832"/>
            <a:ext cx="7934100" cy="15000"/>
          </a:xfrm>
          <a:prstGeom prst="straightConnector1">
            <a:avLst/>
          </a:prstGeom>
          <a:noFill/>
          <a:ln cap="flat" cmpd="sng" w="9525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22" name="Google Shape;22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775" y="853525"/>
            <a:ext cx="5518074" cy="407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/>
          <p:nvPr>
            <p:ph type="title"/>
          </p:nvPr>
        </p:nvSpPr>
        <p:spPr>
          <a:xfrm>
            <a:off x="585800" y="299250"/>
            <a:ext cx="806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Traceability</a:t>
            </a:r>
            <a:endParaRPr/>
          </a:p>
        </p:txBody>
      </p:sp>
      <p:cxnSp>
        <p:nvCxnSpPr>
          <p:cNvPr id="228" name="Google Shape;228;p44"/>
          <p:cNvCxnSpPr/>
          <p:nvPr/>
        </p:nvCxnSpPr>
        <p:spPr>
          <a:xfrm>
            <a:off x="585787" y="705579"/>
            <a:ext cx="7934100" cy="15000"/>
          </a:xfrm>
          <a:prstGeom prst="straightConnector1">
            <a:avLst/>
          </a:prstGeom>
          <a:noFill/>
          <a:ln cap="flat" cmpd="sng" w="19050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29" name="Google Shape;229;p44"/>
          <p:cNvCxnSpPr/>
          <p:nvPr/>
        </p:nvCxnSpPr>
        <p:spPr>
          <a:xfrm>
            <a:off x="585787" y="4926832"/>
            <a:ext cx="7934100" cy="15000"/>
          </a:xfrm>
          <a:prstGeom prst="straightConnector1">
            <a:avLst/>
          </a:prstGeom>
          <a:noFill/>
          <a:ln cap="flat" cmpd="sng" w="9525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230" name="Google Shape;2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6100" y="815575"/>
            <a:ext cx="6860301" cy="402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idx="1" type="body"/>
          </p:nvPr>
        </p:nvSpPr>
        <p:spPr>
          <a:xfrm>
            <a:off x="301750" y="1313500"/>
            <a:ext cx="456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Multiple services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Char char="●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Different Job Representations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Char char="●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Different points of concern</a:t>
            </a:r>
            <a:endParaRPr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Baskerville"/>
              <a:buChar char="●"/>
            </a:pPr>
            <a:r>
              <a:rPr lang="en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Extractable information needs to be identified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6" name="Google Shape;236;p45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37" name="Google Shape;237;p45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Challenges - Consistency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/>
          <p:nvPr/>
        </p:nvSpPr>
        <p:spPr>
          <a:xfrm>
            <a:off x="909511" y="573074"/>
            <a:ext cx="5820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Evolution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D9EEE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48" name="Google Shape;248;p47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Simplifying the Data Model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249" name="Google Shape;249;p47"/>
          <p:cNvGraphicFramePr/>
          <p:nvPr/>
        </p:nvGraphicFramePr>
        <p:xfrm>
          <a:off x="768875" y="15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{927CAE67-5F0F-40FF-B1F1-1987D0B103F2}</a:tableStyleId>
              </a:tblPr>
              <a:tblGrid>
                <a:gridCol w="4034150"/>
              </a:tblGrid>
              <a:tr h="594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Owner (User/ Team)</a:t>
                      </a:r>
                      <a:endParaRPr sz="1600" u="none" cap="none" strike="noStrik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/>
                </a:tc>
              </a:tr>
              <a:tr h="594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Job</a:t>
                      </a:r>
                      <a:endParaRPr sz="1600" u="none" cap="none" strike="noStrik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/>
                </a:tc>
              </a:tr>
              <a:tr h="594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Parent Job</a:t>
                      </a:r>
                      <a:endParaRPr sz="1600" u="none" cap="none" strike="noStrik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/>
                </a:tc>
              </a:tr>
              <a:tr h="88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Read Resource / Write Resource</a:t>
                      </a:r>
                      <a:endParaRPr sz="1600" u="none" cap="none" strike="noStrike">
                        <a:latin typeface="Libre Baskerville"/>
                        <a:ea typeface="Libre Baskerville"/>
                        <a:cs typeface="Libre Baskerville"/>
                        <a:sym typeface="Libre Baskervill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8950" y="152400"/>
            <a:ext cx="600430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 txBox="1"/>
          <p:nvPr>
            <p:ph idx="1" type="body"/>
          </p:nvPr>
        </p:nvSpPr>
        <p:spPr>
          <a:xfrm>
            <a:off x="301750" y="1313500"/>
            <a:ext cx="456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Avoid breaking API Changes 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If any, there needs to be better communication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Augment with necessary information to pass to Data Ingestion pipeline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Most of the changes are backend libraries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Idempotency in workflows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Behavior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Function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0" name="Google Shape;260;p49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61" name="Google Shape;261;p49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Augmenting Code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type="title"/>
          </p:nvPr>
        </p:nvSpPr>
        <p:spPr>
          <a:xfrm>
            <a:off x="585800" y="299250"/>
            <a:ext cx="806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400"/>
              <a:buFont typeface="Arial"/>
              <a:buNone/>
            </a:pPr>
            <a:r>
              <a:rPr b="0" i="0" lang="en" sz="2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Stit</a:t>
            </a:r>
            <a:r>
              <a:rPr lang="en" sz="2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 Fix</a:t>
            </a:r>
            <a:endParaRPr/>
          </a:p>
        </p:txBody>
      </p:sp>
      <p:cxnSp>
        <p:nvCxnSpPr>
          <p:cNvPr id="146" name="Google Shape;146;p32"/>
          <p:cNvCxnSpPr/>
          <p:nvPr/>
        </p:nvCxnSpPr>
        <p:spPr>
          <a:xfrm>
            <a:off x="585787" y="705579"/>
            <a:ext cx="7934100" cy="15000"/>
          </a:xfrm>
          <a:prstGeom prst="straightConnector1">
            <a:avLst/>
          </a:prstGeom>
          <a:noFill/>
          <a:ln cap="flat" cmpd="sng" w="19050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7" name="Google Shape;147;p32"/>
          <p:cNvCxnSpPr/>
          <p:nvPr/>
        </p:nvCxnSpPr>
        <p:spPr>
          <a:xfrm>
            <a:off x="585787" y="4926832"/>
            <a:ext cx="7934100" cy="15000"/>
          </a:xfrm>
          <a:prstGeom prst="straightConnector1">
            <a:avLst/>
          </a:prstGeom>
          <a:noFill/>
          <a:ln cap="flat" cmpd="sng" w="9525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8" name="Google Shape;148;p32"/>
          <p:cNvSpPr txBox="1"/>
          <p:nvPr/>
        </p:nvSpPr>
        <p:spPr>
          <a:xfrm>
            <a:off x="557225" y="994538"/>
            <a:ext cx="5564100" cy="3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Personalized styling service serving Men, Women, and Kids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Founded in 2011, Led by CEO &amp; Founder, Katrina Lake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Employ more than 5,800 nationwide (USA)</a:t>
            </a:r>
            <a:endParaRPr b="0" i="0" sz="18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Algorithms + Humans</a:t>
            </a:r>
            <a:endParaRPr b="0" i="0" sz="14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188" y="1806163"/>
            <a:ext cx="21431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0"/>
          <p:cNvSpPr/>
          <p:nvPr/>
        </p:nvSpPr>
        <p:spPr>
          <a:xfrm>
            <a:off x="909511" y="573074"/>
            <a:ext cx="5820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D9EEE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775" y="108200"/>
            <a:ext cx="8760650" cy="48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/>
          <p:nvPr/>
        </p:nvSpPr>
        <p:spPr>
          <a:xfrm>
            <a:off x="3277850" y="785000"/>
            <a:ext cx="33375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813" y="213000"/>
            <a:ext cx="8842277" cy="47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3"/>
          <p:cNvSpPr txBox="1"/>
          <p:nvPr>
            <p:ph idx="1" type="body"/>
          </p:nvPr>
        </p:nvSpPr>
        <p:spPr>
          <a:xfrm>
            <a:off x="301750" y="1313500"/>
            <a:ext cx="39762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Event Driven                	 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Using the Data Ingestion pipeline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 Custom S3 Sink to write to Hive table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Clients can send lineage information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3" name="Google Shape;283;p53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84" name="Google Shape;284;p53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</a:t>
            </a: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Acquisition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5" name="Google Shape;285;p53"/>
          <p:cNvSpPr txBox="1"/>
          <p:nvPr/>
        </p:nvSpPr>
        <p:spPr>
          <a:xfrm>
            <a:off x="4879825" y="1313500"/>
            <a:ext cx="3999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bre Baskerville"/>
              <a:buChar char="●"/>
            </a:pPr>
            <a:r>
              <a:rPr b="0" i="0" lang="en" sz="1600" u="none" cap="none" strike="noStrike">
                <a:solidFill>
                  <a:srgbClr val="333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Scheduled</a:t>
            </a:r>
            <a:endParaRPr b="0" i="0" sz="16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○"/>
            </a:pPr>
            <a:r>
              <a:rPr b="0" i="0" lang="en" sz="1600" u="none" cap="none" strike="noStrike">
                <a:solidFill>
                  <a:srgbClr val="333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Ad-hoc usage</a:t>
            </a:r>
            <a:endParaRPr b="0" i="0" sz="1600" u="none" cap="none" strike="noStrike">
              <a:solidFill>
                <a:srgbClr val="333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○"/>
            </a:pPr>
            <a:r>
              <a:rPr b="0" i="0" lang="en" sz="1600" u="none" cap="none" strike="noStrike">
                <a:solidFill>
                  <a:srgbClr val="333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 only if additional information is needed</a:t>
            </a:r>
            <a:endParaRPr b="0" i="0" sz="1600" u="none" cap="none" strike="noStrike">
              <a:solidFill>
                <a:srgbClr val="333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○"/>
            </a:pPr>
            <a:r>
              <a:rPr b="0" i="0" lang="en" sz="1600" u="none" cap="none" strike="noStrike">
                <a:solidFill>
                  <a:srgbClr val="333336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Harder to maintain</a:t>
            </a:r>
            <a:endParaRPr b="0" i="0" sz="1600" u="none" cap="none" strike="noStrike">
              <a:solidFill>
                <a:srgbClr val="333336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300" y="319250"/>
            <a:ext cx="8670800" cy="45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4"/>
          <p:cNvSpPr txBox="1"/>
          <p:nvPr>
            <p:ph idx="4294967295"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42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42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4200"/>
              <a:buFont typeface="Georgia"/>
              <a:buNone/>
            </a:pPr>
            <a:r>
              <a:rPr lang="en" sz="30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Event Driven</a:t>
            </a:r>
            <a:endParaRPr b="0" i="0" sz="30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42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5"/>
          <p:cNvSpPr txBox="1"/>
          <p:nvPr>
            <p:ph idx="1" type="body"/>
          </p:nvPr>
        </p:nvSpPr>
        <p:spPr>
          <a:xfrm>
            <a:off x="301750" y="1316400"/>
            <a:ext cx="33501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Resource Attributes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database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table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batchId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7" name="Google Shape;297;p55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298" name="Google Shape;298;p55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Intermediate D</a:t>
            </a:r>
            <a:r>
              <a:rPr b="0" i="0" lang="en" sz="36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ata </a:t>
            </a: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Collection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9" name="Google Shape;299;p55"/>
          <p:cNvSpPr txBox="1"/>
          <p:nvPr>
            <p:ph idx="1" type="body"/>
          </p:nvPr>
        </p:nvSpPr>
        <p:spPr>
          <a:xfrm>
            <a:off x="4656225" y="1313500"/>
            <a:ext cx="3350100" cy="2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Service Data Attributes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owner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685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Libre Baskerville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jobId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685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Libre Baskerville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serviceName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685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600"/>
              <a:buFont typeface="Libre Baskerville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parentId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0" name="Google Shape;300;p55"/>
          <p:cNvSpPr/>
          <p:nvPr/>
        </p:nvSpPr>
        <p:spPr>
          <a:xfrm>
            <a:off x="2380100" y="3225525"/>
            <a:ext cx="1736700" cy="1471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D2E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Hive Tables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6"/>
          <p:cNvSpPr txBox="1"/>
          <p:nvPr>
            <p:ph idx="1" type="body"/>
          </p:nvPr>
        </p:nvSpPr>
        <p:spPr>
          <a:xfrm>
            <a:off x="301750" y="1313500"/>
            <a:ext cx="39639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Extract information from Queries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Currently implemented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Missing pieces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Parent- Child relationship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Augmenting various clients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06" name="Google Shape;306;p56"/>
          <p:cNvSpPr txBox="1"/>
          <p:nvPr>
            <p:ph idx="12" type="sldNum"/>
          </p:nvPr>
        </p:nvSpPr>
        <p:spPr>
          <a:xfrm>
            <a:off x="8382000" y="4781550"/>
            <a:ext cx="609599" cy="254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307" name="Google Shape;307;p56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b="0" i="0" lang="en" sz="36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Presto Data Lineage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08" name="Google Shape;3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3675" y="2186287"/>
            <a:ext cx="3587225" cy="165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 txBox="1"/>
          <p:nvPr>
            <p:ph idx="1" type="body"/>
          </p:nvPr>
        </p:nvSpPr>
        <p:spPr>
          <a:xfrm>
            <a:off x="301750" y="1313500"/>
            <a:ext cx="456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Changing the execution and deployment of Spark jobs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Adding ability to log reads and writes as the happen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Move over to Parquet as the default FileFormat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Augmenting library + clients to pass parentage information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4" name="Google Shape;314;p57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315" name="Google Shape;315;p57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Spark</a:t>
            </a:r>
            <a:r>
              <a:rPr b="0" i="0" lang="en" sz="36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Data Lineage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16" name="Google Shape;31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6250" y="1067925"/>
            <a:ext cx="2714550" cy="20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81775" y="3129250"/>
            <a:ext cx="2452200" cy="183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8"/>
          <p:cNvSpPr txBox="1"/>
          <p:nvPr>
            <p:ph idx="1" type="body"/>
          </p:nvPr>
        </p:nvSpPr>
        <p:spPr>
          <a:xfrm>
            <a:off x="301750" y="1313500"/>
            <a:ext cx="456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Regular cadence of ETLs extracting Lineage information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Output into clean Postgres Tables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ETLs for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Aggregated Metric Extraction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Resource Relationships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3" name="Google Shape;323;p58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324" name="Google Shape;324;p58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Refinement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25" name="Google Shape;325;p58"/>
          <p:cNvSpPr/>
          <p:nvPr/>
        </p:nvSpPr>
        <p:spPr>
          <a:xfrm>
            <a:off x="4866250" y="1195500"/>
            <a:ext cx="1792500" cy="1826100"/>
          </a:xfrm>
          <a:prstGeom prst="diamond">
            <a:avLst/>
          </a:prstGeom>
          <a:solidFill>
            <a:srgbClr val="CFE2F3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ETL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8"/>
          <p:cNvSpPr/>
          <p:nvPr/>
        </p:nvSpPr>
        <p:spPr>
          <a:xfrm>
            <a:off x="7099125" y="2835625"/>
            <a:ext cx="1485600" cy="1757700"/>
          </a:xfrm>
          <a:prstGeom prst="can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Postgres DB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58"/>
          <p:cNvCxnSpPr/>
          <p:nvPr/>
        </p:nvCxnSpPr>
        <p:spPr>
          <a:xfrm>
            <a:off x="6227325" y="2560600"/>
            <a:ext cx="871800" cy="14370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9"/>
          <p:cNvSpPr txBox="1"/>
          <p:nvPr>
            <p:ph idx="1" type="body"/>
          </p:nvPr>
        </p:nvSpPr>
        <p:spPr>
          <a:xfrm>
            <a:off x="301750" y="1313500"/>
            <a:ext cx="45645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 Dashboards for Resource Views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Showing Upstream and Downstream dependencies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Static Views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Metrics from the Warehouse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Dynamic Views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93040" lvl="1" marL="54864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40"/>
              <a:buChar char="○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In-flux changes to Resources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33336"/>
              </a:buClr>
              <a:buSzPts val="1600"/>
              <a:buFont typeface="Libre Baskerville"/>
              <a:buChar char="●"/>
            </a:pPr>
            <a:r>
              <a:rPr lang="en" sz="1600">
                <a:latin typeface="Libre Baskerville"/>
                <a:ea typeface="Libre Baskerville"/>
                <a:cs typeface="Libre Baskerville"/>
                <a:sym typeface="Libre Baskerville"/>
              </a:rPr>
              <a:t>Custom dashboards can be built</a:t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27432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t/>
            </a:r>
            <a:endParaRPr sz="1600"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3" name="Google Shape;333;p59"/>
          <p:cNvSpPr txBox="1"/>
          <p:nvPr>
            <p:ph idx="12" type="sldNum"/>
          </p:nvPr>
        </p:nvSpPr>
        <p:spPr>
          <a:xfrm>
            <a:off x="8382000" y="4781550"/>
            <a:ext cx="6096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Georgia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/>
          </a:p>
        </p:txBody>
      </p:sp>
      <p:sp>
        <p:nvSpPr>
          <p:cNvPr id="334" name="Google Shape;334;p59"/>
          <p:cNvSpPr txBox="1"/>
          <p:nvPr>
            <p:ph type="title"/>
          </p:nvPr>
        </p:nvSpPr>
        <p:spPr>
          <a:xfrm>
            <a:off x="301750" y="323850"/>
            <a:ext cx="85344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rPr lang="en" sz="36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User Interaction</a:t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090B"/>
              </a:buClr>
              <a:buSzPts val="1400"/>
              <a:buFont typeface="Georgia"/>
              <a:buNone/>
            </a:pPr>
            <a:r>
              <a:t/>
            </a:r>
            <a:endParaRPr sz="36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585800" y="299250"/>
            <a:ext cx="80679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4275" lIns="64275" spcFirstLastPara="1" rIns="64275" wrap="square" tIns="6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605C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About Me</a:t>
            </a:r>
            <a:endParaRPr/>
          </a:p>
        </p:txBody>
      </p:sp>
      <p:cxnSp>
        <p:nvCxnSpPr>
          <p:cNvPr id="155" name="Google Shape;155;p33"/>
          <p:cNvCxnSpPr/>
          <p:nvPr/>
        </p:nvCxnSpPr>
        <p:spPr>
          <a:xfrm>
            <a:off x="585787" y="705579"/>
            <a:ext cx="7934100" cy="15000"/>
          </a:xfrm>
          <a:prstGeom prst="straightConnector1">
            <a:avLst/>
          </a:prstGeom>
          <a:noFill/>
          <a:ln cap="flat" cmpd="sng" w="19050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56" name="Google Shape;156;p33"/>
          <p:cNvCxnSpPr/>
          <p:nvPr/>
        </p:nvCxnSpPr>
        <p:spPr>
          <a:xfrm>
            <a:off x="585787" y="4926832"/>
            <a:ext cx="7934100" cy="15000"/>
          </a:xfrm>
          <a:prstGeom prst="straightConnector1">
            <a:avLst/>
          </a:prstGeom>
          <a:noFill/>
          <a:ln cap="flat" cmpd="sng" w="9525">
            <a:solidFill>
              <a:srgbClr val="82C7B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7" name="Google Shape;1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675" y="747700"/>
            <a:ext cx="3027965" cy="18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8275" y="1554000"/>
            <a:ext cx="2090675" cy="58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8575" y="1341625"/>
            <a:ext cx="2940378" cy="100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7700" y="3133600"/>
            <a:ext cx="2005100" cy="15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7417" y="3120000"/>
            <a:ext cx="1880633" cy="14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8450" y="3229167"/>
            <a:ext cx="1910325" cy="14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Thank you!</a:t>
            </a:r>
            <a:endParaRPr sz="3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https://multithreaded.stitchfix.com/</a:t>
            </a:r>
            <a:endParaRPr sz="3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bre Baskerville"/>
              <a:buNone/>
            </a:pPr>
            <a:r>
              <a:t/>
            </a:r>
            <a:endParaRPr sz="4000">
              <a:solidFill>
                <a:srgbClr val="43434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40" name="Google Shape;34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175" y="2950075"/>
            <a:ext cx="1922050" cy="19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/>
          <p:nvPr/>
        </p:nvSpPr>
        <p:spPr>
          <a:xfrm>
            <a:off x="852786" y="611306"/>
            <a:ext cx="53919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This talk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4"/>
          <p:cNvSpPr txBox="1"/>
          <p:nvPr/>
        </p:nvSpPr>
        <p:spPr>
          <a:xfrm>
            <a:off x="784200" y="2249850"/>
            <a:ext cx="4499100" cy="118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Ecosystem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Lineage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Our Need and Challenges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Evolution 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Architecture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bre Baskerville"/>
              <a:buChar char="●"/>
            </a:pPr>
            <a:r>
              <a:rPr b="0" i="0" lang="en" sz="22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Questions</a:t>
            </a:r>
            <a:endParaRPr b="0" i="0" sz="22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/>
          <p:nvPr/>
        </p:nvSpPr>
        <p:spPr>
          <a:xfrm>
            <a:off x="909511" y="573074"/>
            <a:ext cx="5820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Ecosystem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D9EEE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363" y="152400"/>
            <a:ext cx="65352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82C7B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/>
          <p:nvPr/>
        </p:nvSpPr>
        <p:spPr>
          <a:xfrm>
            <a:off x="909511" y="573074"/>
            <a:ext cx="5820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25" lIns="35725" spcFirstLastPara="1" rIns="35725" wrap="square" tIns="3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Data Lineage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EEEC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D9EEEC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68700"/>
            <a:ext cx="3875252" cy="496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5400" y="68700"/>
            <a:ext cx="3353050" cy="500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6925" y="161813"/>
            <a:ext cx="6610149" cy="48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