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13716000" cx="24384000"/>
  <p:notesSz cx="6858000" cy="9144000"/>
  <p:embeddedFontLst>
    <p:embeddedFont>
      <p:font typeface="Roboto"/>
      <p:regular r:id="rId49"/>
      <p:bold r:id="rId50"/>
      <p:italic r:id="rId51"/>
      <p:boldItalic r:id="rId52"/>
    </p:embeddedFont>
    <p:embeddedFont>
      <p:font typeface="Helvetica Neue"/>
      <p:regular r:id="rId53"/>
      <p:bold r:id="rId54"/>
      <p:italic r:id="rId55"/>
      <p:boldItalic r:id="rId56"/>
    </p:embeddedFon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070EB83-06CD-4AF7-B047-F48D45AE9E47}">
  <a:tblStyle styleId="{9070EB83-06CD-4AF7-B047-F48D45AE9E4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HelveticaNeue-regular.fntdata"/><Relationship Id="rId52" Type="http://schemas.openxmlformats.org/officeDocument/2006/relationships/font" Target="fonts/Roboto-boldItalic.fntdata"/><Relationship Id="rId11" Type="http://schemas.openxmlformats.org/officeDocument/2006/relationships/slide" Target="slides/slide6.xml"/><Relationship Id="rId55" Type="http://schemas.openxmlformats.org/officeDocument/2006/relationships/font" Target="fonts/HelveticaNeue-italic.fntdata"/><Relationship Id="rId10" Type="http://schemas.openxmlformats.org/officeDocument/2006/relationships/slide" Target="slides/slide5.xml"/><Relationship Id="rId54" Type="http://schemas.openxmlformats.org/officeDocument/2006/relationships/font" Target="fonts/HelveticaNeue-bold.fntdata"/><Relationship Id="rId13" Type="http://schemas.openxmlformats.org/officeDocument/2006/relationships/slide" Target="slides/slide8.xml"/><Relationship Id="rId57" Type="http://schemas.openxmlformats.org/officeDocument/2006/relationships/font" Target="fonts/OpenSans-regular.fntdata"/><Relationship Id="rId12" Type="http://schemas.openxmlformats.org/officeDocument/2006/relationships/slide" Target="slides/slide7.xml"/><Relationship Id="rId56" Type="http://schemas.openxmlformats.org/officeDocument/2006/relationships/font" Target="fonts/HelveticaNeue-boldItalic.fntdata"/><Relationship Id="rId15" Type="http://schemas.openxmlformats.org/officeDocument/2006/relationships/slide" Target="slides/slide10.xml"/><Relationship Id="rId59" Type="http://schemas.openxmlformats.org/officeDocument/2006/relationships/font" Target="fonts/OpenSans-italic.fntdata"/><Relationship Id="rId14" Type="http://schemas.openxmlformats.org/officeDocument/2006/relationships/slide" Target="slides/slide9.xml"/><Relationship Id="rId58"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lstStyle>
            <a:lvl1pPr indent="-228600" lvl="0" marL="457200" marR="0" rtl="0" algn="l">
              <a:lnSpc>
                <a:spcPct val="116999"/>
              </a:lnSpc>
              <a:spcBef>
                <a:spcPts val="0"/>
              </a:spcBef>
              <a:spcAft>
                <a:spcPts val="0"/>
              </a:spcAft>
              <a:buSzPts val="1400"/>
              <a:buNone/>
              <a:defRPr b="0" i="0" sz="4600" u="none" cap="none" strike="noStrike">
                <a:latin typeface="Helvetica Neue"/>
                <a:ea typeface="Helvetica Neue"/>
                <a:cs typeface="Helvetica Neue"/>
                <a:sym typeface="Helvetica Neue"/>
              </a:defRPr>
            </a:lvl1pPr>
            <a:lvl2pPr indent="-228600" lvl="1" marL="914400" marR="0" rtl="0" algn="l">
              <a:lnSpc>
                <a:spcPct val="116999"/>
              </a:lnSpc>
              <a:spcBef>
                <a:spcPts val="0"/>
              </a:spcBef>
              <a:spcAft>
                <a:spcPts val="0"/>
              </a:spcAft>
              <a:buSzPts val="1400"/>
              <a:buNone/>
              <a:defRPr b="0" i="0" sz="4600" u="none" cap="none" strike="noStrike">
                <a:latin typeface="Helvetica Neue"/>
                <a:ea typeface="Helvetica Neue"/>
                <a:cs typeface="Helvetica Neue"/>
                <a:sym typeface="Helvetica Neue"/>
              </a:defRPr>
            </a:lvl2pPr>
            <a:lvl3pPr indent="-228600" lvl="2" marL="1371600" marR="0" rtl="0" algn="l">
              <a:lnSpc>
                <a:spcPct val="116999"/>
              </a:lnSpc>
              <a:spcBef>
                <a:spcPts val="0"/>
              </a:spcBef>
              <a:spcAft>
                <a:spcPts val="0"/>
              </a:spcAft>
              <a:buSzPts val="1400"/>
              <a:buNone/>
              <a:defRPr b="0" i="0" sz="4600" u="none" cap="none" strike="noStrike">
                <a:latin typeface="Helvetica Neue"/>
                <a:ea typeface="Helvetica Neue"/>
                <a:cs typeface="Helvetica Neue"/>
                <a:sym typeface="Helvetica Neue"/>
              </a:defRPr>
            </a:lvl3pPr>
            <a:lvl4pPr indent="-228600" lvl="3" marL="1828800" marR="0" rtl="0" algn="l">
              <a:lnSpc>
                <a:spcPct val="116999"/>
              </a:lnSpc>
              <a:spcBef>
                <a:spcPts val="0"/>
              </a:spcBef>
              <a:spcAft>
                <a:spcPts val="0"/>
              </a:spcAft>
              <a:buSzPts val="1400"/>
              <a:buNone/>
              <a:defRPr b="0" i="0" sz="4600" u="none" cap="none" strike="noStrike">
                <a:latin typeface="Helvetica Neue"/>
                <a:ea typeface="Helvetica Neue"/>
                <a:cs typeface="Helvetica Neue"/>
                <a:sym typeface="Helvetica Neue"/>
              </a:defRPr>
            </a:lvl4pPr>
            <a:lvl5pPr indent="-228600" lvl="4" marL="2286000" marR="0" rtl="0" algn="l">
              <a:lnSpc>
                <a:spcPct val="116999"/>
              </a:lnSpc>
              <a:spcBef>
                <a:spcPts val="0"/>
              </a:spcBef>
              <a:spcAft>
                <a:spcPts val="0"/>
              </a:spcAft>
              <a:buSzPts val="1400"/>
              <a:buNone/>
              <a:defRPr b="0" i="0" sz="4600" u="none" cap="none" strike="noStrike">
                <a:latin typeface="Helvetica Neue"/>
                <a:ea typeface="Helvetica Neue"/>
                <a:cs typeface="Helvetica Neue"/>
                <a:sym typeface="Helvetica Neue"/>
              </a:defRPr>
            </a:lvl5pPr>
            <a:lvl6pPr indent="-228600" lvl="5" marL="2743200" marR="0" rtl="0" algn="l">
              <a:lnSpc>
                <a:spcPct val="116999"/>
              </a:lnSpc>
              <a:spcBef>
                <a:spcPts val="0"/>
              </a:spcBef>
              <a:spcAft>
                <a:spcPts val="0"/>
              </a:spcAft>
              <a:buSzPts val="1400"/>
              <a:buNone/>
              <a:defRPr b="0" i="0" sz="4600" u="none" cap="none" strike="noStrike">
                <a:latin typeface="Helvetica Neue"/>
                <a:ea typeface="Helvetica Neue"/>
                <a:cs typeface="Helvetica Neue"/>
                <a:sym typeface="Helvetica Neue"/>
              </a:defRPr>
            </a:lvl6pPr>
            <a:lvl7pPr indent="-228600" lvl="6" marL="3200400" marR="0" rtl="0" algn="l">
              <a:lnSpc>
                <a:spcPct val="116999"/>
              </a:lnSpc>
              <a:spcBef>
                <a:spcPts val="0"/>
              </a:spcBef>
              <a:spcAft>
                <a:spcPts val="0"/>
              </a:spcAft>
              <a:buSzPts val="1400"/>
              <a:buNone/>
              <a:defRPr b="0" i="0" sz="4600" u="none" cap="none" strike="noStrike">
                <a:latin typeface="Helvetica Neue"/>
                <a:ea typeface="Helvetica Neue"/>
                <a:cs typeface="Helvetica Neue"/>
                <a:sym typeface="Helvetica Neue"/>
              </a:defRPr>
            </a:lvl7pPr>
            <a:lvl8pPr indent="-228600" lvl="7" marL="3657600" marR="0" rtl="0" algn="l">
              <a:lnSpc>
                <a:spcPct val="116999"/>
              </a:lnSpc>
              <a:spcBef>
                <a:spcPts val="0"/>
              </a:spcBef>
              <a:spcAft>
                <a:spcPts val="0"/>
              </a:spcAft>
              <a:buSzPts val="1400"/>
              <a:buNone/>
              <a:defRPr b="0" i="0" sz="4600" u="none" cap="none" strike="noStrike">
                <a:latin typeface="Helvetica Neue"/>
                <a:ea typeface="Helvetica Neue"/>
                <a:cs typeface="Helvetica Neue"/>
                <a:sym typeface="Helvetica Neue"/>
              </a:defRPr>
            </a:lvl8pPr>
            <a:lvl9pPr indent="-228600" lvl="8" marL="4114800" marR="0" rtl="0" algn="l">
              <a:lnSpc>
                <a:spcPct val="116999"/>
              </a:lnSpc>
              <a:spcBef>
                <a:spcPts val="0"/>
              </a:spcBef>
              <a:spcAft>
                <a:spcPts val="0"/>
              </a:spcAft>
              <a:buSzPts val="1400"/>
              <a:buNone/>
              <a:defRPr b="0" i="0" sz="46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p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Hello. My name is Mark Weiss and I'm a senior engineer at Beeswax, an online advertising company here in New York. I've been focused on our data pipeline platform for about the last year and a half, and have a background in ETL and data-focused applications for the last 12 years or so.</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(Quick show of hands …)</a:t>
            </a:r>
            <a:endParaRPr sz="1200"/>
          </a:p>
        </p:txBody>
      </p:sp>
      <p:sp>
        <p:nvSpPr>
          <p:cNvPr id="43" name="Google Shape;4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69575aafb_0_3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69575aafb_0_36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W</a:t>
            </a:r>
            <a:r>
              <a:rPr lang="en-US" sz="1200">
                <a:solidFill>
                  <a:schemeClr val="dk1"/>
                </a:solidFill>
                <a:latin typeface="Arial"/>
                <a:ea typeface="Arial"/>
                <a:cs typeface="Arial"/>
                <a:sym typeface="Arial"/>
              </a:rPr>
              <a:t>e must build a pipeline to periodically extract new data from the Redshift data warehouse to a Datalake created in Hive over S3</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The diagram shows two paths to achieving the same goal, using two different pipeline frameworks, Airflow and AWS Data Pipeline</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Hopefully this is a typical enough use case hat you can relate it to your situation</a:t>
            </a:r>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46cc5f52ca_0_4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6cc5f52ca_0_4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US" sz="1200">
                <a:solidFill>
                  <a:schemeClr val="dk1"/>
                </a:solidFill>
              </a:rPr>
              <a:t>Example is drawn from our actual experience</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We compared the approaches and features sets of various data pipeline frameworks</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Decision narrowed down to AWS Data Pipeline, which we know now to operate but we were not particularly happy with, and Airflow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Data Pipeline is a typical first-generation AWS service:</a:t>
            </a:r>
            <a:endParaRPr sz="1200">
              <a:solidFill>
                <a:schemeClr val="dk1"/>
              </a:solidFill>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utilitarian</a:t>
            </a:r>
            <a:endParaRPr sz="1200">
              <a:solidFill>
                <a:schemeClr val="dk1"/>
              </a:solidFill>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integrated with other AWS services</a:t>
            </a:r>
            <a:endParaRPr sz="1200">
              <a:solidFill>
                <a:schemeClr val="dk1"/>
              </a:solidFill>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painful APIs</a:t>
            </a:r>
            <a:endParaRPr sz="1200">
              <a:solidFill>
                <a:schemeClr val="dk1"/>
              </a:solidFill>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terrible UI</a:t>
            </a:r>
            <a:endParaRPr sz="12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Data Pipeline is a managed service, taking care of a range of operational responsibilities for us.</a:t>
            </a:r>
            <a:endParaRPr sz="1200">
              <a:solidFill>
                <a:schemeClr val="dk1"/>
              </a:solidFill>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Airflow:</a:t>
            </a:r>
            <a:endParaRPr sz="1200">
              <a:solidFill>
                <a:schemeClr val="dk1"/>
              </a:solidFill>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shiny new object</a:t>
            </a:r>
            <a:endParaRPr sz="1200">
              <a:solidFill>
                <a:schemeClr val="dk1"/>
              </a:solidFill>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the de facto winner of the current generation of open source pipeline frameworks, adopted as an Apache Incubator project</a:t>
            </a:r>
            <a:endParaRPr sz="1200">
              <a:solidFill>
                <a:schemeClr val="dk1"/>
              </a:solidFill>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a code framework only not a service</a:t>
            </a:r>
            <a:endParaRPr sz="1200">
              <a:solidFill>
                <a:schemeClr val="dk1"/>
              </a:solidFill>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it provides many more operators than Data Pipeline and is more agnostic</a:t>
            </a:r>
            <a:endParaRPr sz="1200">
              <a:solidFill>
                <a:schemeClr val="dk1"/>
              </a:solidFill>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very nice UI</a:t>
            </a: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6cc5f52ca_0_3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6cc5f52ca_0_36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marR="0" rtl="0" algn="l">
              <a:lnSpc>
                <a:spcPct val="116999"/>
              </a:lnSpc>
              <a:spcBef>
                <a:spcPts val="0"/>
              </a:spcBef>
              <a:spcAft>
                <a:spcPts val="0"/>
              </a:spcAft>
              <a:buNone/>
            </a:pPr>
            <a:r>
              <a:rPr lang="en-US" sz="1200">
                <a:solidFill>
                  <a:schemeClr val="dk1"/>
                </a:solidFill>
                <a:highlight>
                  <a:srgbClr val="FFFFFF"/>
                </a:highlight>
                <a:latin typeface="Arial"/>
                <a:ea typeface="Arial"/>
                <a:cs typeface="Arial"/>
                <a:sym typeface="Arial"/>
              </a:rPr>
              <a:t>The decision feels a little bit like this …</a:t>
            </a:r>
            <a:endParaRPr sz="1200">
              <a:solidFill>
                <a:schemeClr val="dk1"/>
              </a:solidFill>
              <a:highlight>
                <a:srgbClr val="FFFFFF"/>
              </a:highlight>
              <a:latin typeface="Arial"/>
              <a:ea typeface="Arial"/>
              <a:cs typeface="Arial"/>
              <a:sym typeface="Arial"/>
            </a:endParaRPr>
          </a:p>
          <a:p>
            <a:pPr indent="0" lvl="0" marL="0" marR="0" rtl="0" algn="l">
              <a:lnSpc>
                <a:spcPct val="116999"/>
              </a:lnSpc>
              <a:spcBef>
                <a:spcPts val="0"/>
              </a:spcBef>
              <a:spcAft>
                <a:spcPts val="0"/>
              </a:spcAft>
              <a:buNone/>
            </a:pPr>
            <a:r>
              <a:t/>
            </a:r>
            <a:endParaRPr sz="1200">
              <a:solidFill>
                <a:schemeClr val="dk1"/>
              </a:solidFill>
              <a:highlight>
                <a:srgbClr val="FFFFFF"/>
              </a:highlight>
              <a:latin typeface="Arial"/>
              <a:ea typeface="Arial"/>
              <a:cs typeface="Arial"/>
              <a:sym typeface="Arial"/>
            </a:endParaRPr>
          </a:p>
          <a:p>
            <a:pPr indent="0" lvl="0" marL="0" marR="0" rtl="0" algn="l">
              <a:lnSpc>
                <a:spcPct val="116999"/>
              </a:lnSpc>
              <a:spcBef>
                <a:spcPts val="0"/>
              </a:spcBef>
              <a:spcAft>
                <a:spcPts val="0"/>
              </a:spcAft>
              <a:buNone/>
            </a:pPr>
            <a:r>
              <a:rPr lang="en-US" sz="1200">
                <a:solidFill>
                  <a:schemeClr val="dk1"/>
                </a:solidFill>
                <a:highlight>
                  <a:srgbClr val="FFFFFF"/>
                </a:highlight>
                <a:latin typeface="Arial"/>
                <a:ea typeface="Arial"/>
                <a:cs typeface="Arial"/>
                <a:sym typeface="Arial"/>
              </a:rPr>
              <a:t>We already know how to type with Data Pipeline, and we can just start typing. But no matter what we do, AWS Data Pipeline can only do so much, and we've been working with it for a while, so we are familiar with its limitations.</a:t>
            </a:r>
            <a:endParaRPr sz="1200">
              <a:solidFill>
                <a:schemeClr val="dk1"/>
              </a:solidFill>
              <a:highlight>
                <a:srgbClr val="FFFFFF"/>
              </a:highlight>
              <a:latin typeface="Arial"/>
              <a:ea typeface="Arial"/>
              <a:cs typeface="Arial"/>
              <a:sym typeface="Arial"/>
            </a:endParaRPr>
          </a:p>
          <a:p>
            <a:pPr indent="0" lvl="0" marL="0" marR="0" rtl="0" algn="l">
              <a:lnSpc>
                <a:spcPct val="116999"/>
              </a:lnSpc>
              <a:spcBef>
                <a:spcPts val="0"/>
              </a:spcBef>
              <a:spcAft>
                <a:spcPts val="0"/>
              </a:spcAft>
              <a:buNone/>
            </a:pPr>
            <a:r>
              <a:t/>
            </a:r>
            <a:endParaRPr sz="1200">
              <a:solidFill>
                <a:schemeClr val="dk1"/>
              </a:solidFill>
              <a:highlight>
                <a:srgbClr val="FFFFFF"/>
              </a:highlight>
              <a:latin typeface="Arial"/>
              <a:ea typeface="Arial"/>
              <a:cs typeface="Arial"/>
              <a:sym typeface="Arial"/>
            </a:endParaRPr>
          </a:p>
          <a:p>
            <a:pPr indent="0" lvl="0" marL="0" marR="0" rtl="0" algn="l">
              <a:lnSpc>
                <a:spcPct val="116999"/>
              </a:lnSpc>
              <a:spcBef>
                <a:spcPts val="0"/>
              </a:spcBef>
              <a:spcAft>
                <a:spcPts val="0"/>
              </a:spcAft>
              <a:buNone/>
            </a:pPr>
            <a:r>
              <a:rPr lang="en-US" sz="1200">
                <a:solidFill>
                  <a:schemeClr val="dk1"/>
                </a:solidFill>
                <a:highlight>
                  <a:srgbClr val="FFFFFF"/>
                </a:highlight>
                <a:latin typeface="Arial"/>
                <a:ea typeface="Arial"/>
                <a:cs typeface="Arial"/>
                <a:sym typeface="Arial"/>
              </a:rPr>
              <a:t>On the other hand Airflow looks like it could be much more powerful and nicer to work with … if we climb the learning curve we need to actually have it running in production. But if we do the hope is that we'll have a powerful general-purpose platform for running our pipelines.</a:t>
            </a:r>
            <a:endParaRPr sz="1200">
              <a:solidFill>
                <a:schemeClr val="dk1"/>
              </a:solidFill>
              <a:highlight>
                <a:srgbClr val="FFFFFF"/>
              </a:highlight>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46cc5f52ca_0_4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6cc5f52ca_0_4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highlight>
                  <a:schemeClr val="lt1"/>
                </a:highlight>
                <a:latin typeface="Roboto"/>
                <a:ea typeface="Roboto"/>
                <a:cs typeface="Roboto"/>
                <a:sym typeface="Roboto"/>
              </a:rPr>
              <a:t>So we start evaluating both frameworks as tools to build our pipeline.</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We need to unload data from Redshift to S3</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We need to load that data into a table in Hive over S3</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 We need operators to perform these steps</a:t>
            </a:r>
            <a:endParaRPr sz="12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So the first question we want to answer is:</a:t>
            </a:r>
            <a:endParaRPr sz="1200">
              <a:solidFill>
                <a:schemeClr val="dk1"/>
              </a:solidFill>
              <a:highlight>
                <a:schemeClr val="lt1"/>
              </a:highlight>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Do the frameworks deliver on their promise of providing pre-built operators we can use?</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6cc5f52ca_0_4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6cc5f52ca_0_47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highlight>
                  <a:schemeClr val="lt1"/>
                </a:highlight>
                <a:latin typeface="Roboto"/>
                <a:ea typeface="Roboto"/>
                <a:cs typeface="Roboto"/>
                <a:sym typeface="Roboto"/>
              </a:rPr>
              <a:t>Let's look at Airflow first</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46cc5f52ca_0_4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46cc5f52ca_0_49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highlight>
                  <a:schemeClr val="lt1"/>
                </a:highlight>
                <a:latin typeface="Roboto"/>
                <a:ea typeface="Roboto"/>
                <a:cs typeface="Roboto"/>
                <a:sym typeface="Roboto"/>
              </a:rPr>
              <a:t>Let's look at Airflow first.</a:t>
            </a:r>
            <a:endParaRPr sz="12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They appear to have the exact operator we are looking for, "RedshiftToS3Operator."</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And the code is open source so we can look at exactly how it works and what arguments we can pass to control its behavior. Great!</a:t>
            </a:r>
            <a:endParaRPr sz="12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None/>
            </a:pPr>
            <a:r>
              <a:rPr lang="en-US" sz="1200">
                <a:solidFill>
                  <a:schemeClr val="dk1"/>
                </a:solidFill>
                <a:highlight>
                  <a:schemeClr val="lt1"/>
                </a:highlight>
                <a:latin typeface="Roboto"/>
                <a:ea typeface="Roboto"/>
                <a:cs typeface="Roboto"/>
                <a:sym typeface="Roboto"/>
              </a:rPr>
              <a:t>But when we read the code we see that:</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latin typeface="Arial"/>
                <a:ea typeface="Arial"/>
                <a:cs typeface="Arial"/>
                <a:sym typeface="Arial"/>
              </a:rPr>
              <a:t>It doesn't support retrieving credentials through SSM, our required method</a:t>
            </a:r>
            <a:endParaRPr sz="12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latin typeface="Arial"/>
                <a:ea typeface="Arial"/>
                <a:cs typeface="Arial"/>
                <a:sym typeface="Arial"/>
              </a:rPr>
              <a:t>We can't use this Operator code without forking, modifying and maintaining our own version</a:t>
            </a:r>
            <a:endParaRPr sz="12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Furthermore, although this has been fixed since, at the time of our evaluation the operator didn't support configuring extracting data to CSV with or without headers. This is a small but obvious example of how brittle it is to rely on pre-built operators.</a:t>
            </a:r>
            <a:endParaRPr sz="1200">
              <a:solidFill>
                <a:schemeClr val="dk1"/>
              </a:solidFill>
              <a:highlight>
                <a:schemeClr val="lt1"/>
              </a:highlight>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46cc5f52ca_0_5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46cc5f52ca_0_53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None/>
            </a:pPr>
            <a:r>
              <a:rPr lang="en-US" sz="1200">
                <a:solidFill>
                  <a:schemeClr val="dk1"/>
                </a:solidFill>
                <a:highlight>
                  <a:schemeClr val="lt1"/>
                </a:highlight>
                <a:latin typeface="Arial"/>
                <a:ea typeface="Arial"/>
                <a:cs typeface="Arial"/>
                <a:sym typeface="Arial"/>
              </a:rPr>
              <a:t>Now we look at the Data Pipeline SQL Operator.</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46c3899ce2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46c3899ce2_0_6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Using the UI to build pipelines is painful. We can paste SQL in directly, which is only suitable for prototyping, if that</a:t>
            </a:r>
            <a:endParaRPr sz="12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We can point to a SQL script file on S3, so if we want to deploy versioned code we would have to build tooling to pull versioned coded from our repo to S3 location</a:t>
            </a:r>
            <a:endParaRPr sz="12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highlight>
                  <a:schemeClr val="lt1"/>
                </a:highlight>
                <a:latin typeface="Arial"/>
                <a:ea typeface="Arial"/>
                <a:cs typeface="Arial"/>
                <a:sym typeface="Arial"/>
              </a:rPr>
              <a:t>So for anything non-trivial we need to write custom shell activities that implement the Data Pipeline API</a:t>
            </a:r>
            <a:endParaRPr sz="1200">
              <a:solidFill>
                <a:schemeClr val="dk1"/>
              </a:solidFill>
              <a:highlight>
                <a:srgbClr val="FFFFFF"/>
              </a:highlight>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46cc5f52ca_0_5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46cc5f52ca_0_56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highlight>
                  <a:schemeClr val="lt1"/>
                </a:highlight>
                <a:latin typeface="Roboto"/>
                <a:ea typeface="Roboto"/>
                <a:cs typeface="Roboto"/>
                <a:sym typeface="Roboto"/>
              </a:rPr>
              <a:t>So the first thing we realize is that we are not going to be able to use the pre-implemented operators "off the shelf."</a:t>
            </a:r>
            <a:endParaRPr sz="12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highlight>
                  <a:schemeClr val="lt1"/>
                </a:highlight>
                <a:latin typeface="Roboto"/>
                <a:ea typeface="Roboto"/>
                <a:cs typeface="Roboto"/>
                <a:sym typeface="Roboto"/>
              </a:rPr>
              <a:t>The more we dig into our requirements, the more we see that this is true.</a:t>
            </a:r>
            <a:endParaRPr sz="12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46cc5f52ca_0_1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46cc5f52ca_0_112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g469575aafb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469575aafb_0_6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highlight>
                  <a:srgbClr val="FFFFFF"/>
                </a:highlight>
                <a:latin typeface="Arial"/>
                <a:ea typeface="Arial"/>
                <a:cs typeface="Arial"/>
                <a:sym typeface="Arial"/>
              </a:rPr>
              <a:t>So here is a more detailed overview of the talk.</a:t>
            </a:r>
            <a:endParaRPr sz="12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highlight>
                  <a:srgbClr val="FFFFFF"/>
                </a:highlight>
                <a:latin typeface="Arial"/>
                <a:ea typeface="Arial"/>
                <a:cs typeface="Arial"/>
                <a:sym typeface="Arial"/>
              </a:rPr>
              <a:t>I'm going to start with a quick overview of Beeswax' business and our current data pipelines.</a:t>
            </a:r>
            <a:endParaRPr sz="12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200">
                <a:solidFill>
                  <a:schemeClr val="dk1"/>
                </a:solidFill>
                <a:highlight>
                  <a:srgbClr val="FFFFFF"/>
                </a:highlight>
                <a:latin typeface="Arial"/>
                <a:ea typeface="Arial"/>
                <a:cs typeface="Arial"/>
                <a:sym typeface="Arial"/>
              </a:rPr>
              <a:t>Then we'll introduce our example pipeline, and dig into issues we face implementing it with two different pipeline frameworks, AWS Data Pipeline and Airflow.</a:t>
            </a:r>
            <a:endParaRPr sz="12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highlight>
                  <a:srgbClr val="FFFFFF"/>
                </a:highlight>
                <a:latin typeface="Arial"/>
                <a:ea typeface="Arial"/>
                <a:cs typeface="Arial"/>
                <a:sym typeface="Arial"/>
              </a:rPr>
              <a:t>I'll talk about a couple of Reality Checks. These are issues you are going to face whatever pipeline framework you choose because they are just part of the solution you need that no framework is going to fully address.</a:t>
            </a:r>
            <a:endParaRPr sz="1200">
              <a:solidFill>
                <a:schemeClr val="dk1"/>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200">
                <a:solidFill>
                  <a:schemeClr val="dk1"/>
                </a:solidFill>
              </a:rPr>
              <a:t>Then we'll talk about why it's still worth picking a framework and building out a pipeline solution and what you get from having one. What you get is, of course, that you are living the Dream.</a:t>
            </a:r>
            <a:endParaRPr sz="1200">
              <a:solidFill>
                <a:schemeClr val="dk1"/>
              </a:solidFill>
              <a:highlight>
                <a:srgbClr val="FFFFFF"/>
              </a:highlight>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46cc5f52ca_0_6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46cc5f52ca_0_6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The more we dig into our requirements, the more we see blocking issues with using the pre-implemented operators</a:t>
            </a:r>
            <a:endParaRPr sz="12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For example at Beeswax we are very focused on collecting metrics from our applications</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We want to emit metrics on every step in a job:</a:t>
            </a:r>
            <a:endParaRPr sz="1200">
              <a:solidFill>
                <a:schemeClr val="dk1"/>
              </a:solidFill>
              <a:highlight>
                <a:schemeClr val="lt1"/>
              </a:highlight>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how long the step took to run</a:t>
            </a:r>
            <a:endParaRPr sz="1200">
              <a:solidFill>
                <a:schemeClr val="dk1"/>
              </a:solidFill>
              <a:highlight>
                <a:schemeClr val="lt1"/>
              </a:highlight>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success or failure count</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Send metrics to a time series database, in our case InfluxDB</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Neither framework provides the hooks for us to record metrics or plugins to integrate a metrics library of our choosing</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Similarly, we want to raise alerts to PagerDuty from exception handling blocks if a task raises an exception, but we aren't able to</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Could possibly get close to our goals in Airflow using Hooks, which wrap events in custom code. But Hooks aren't available for all the events we want to add behavior to.</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For Data Pipeline we definitely need to design and implement our own solution</a:t>
            </a:r>
            <a:endParaRPr sz="1200">
              <a:solidFill>
                <a:schemeClr val="dk1"/>
              </a:solidFill>
              <a:highlight>
                <a:schemeClr val="lt1"/>
              </a:highlight>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The fundamental issue is that you want a Data Pipeline Platform that works like the rest of your stack</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You already have made many opinionated decisions about many things, and done the work to make those choices work</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It is very unlikely that pre-built operators will have made all the same choices or be implemented flexibly enough to support all your requirements</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46c3899ce2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46c3899ce2_0_7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Same issue if we want to integrate any existing code</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In our case, we didn't need to "import antigravity" like in XKCD here, but we did have three years of production Python code that we wanted very to leverage by being able to import it into our pipelines just like any other application</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Not possible in Data Pipeline without writing custom activities from scratch</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In Airflow, we could use their Plugin API, but plugins have to implement a wrapper interface. And linting and testing code with plugins is complicated because import paths for plugins resolve dynamically and only in processes launched by Airflow</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46cc5f52ca_0_66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Arial"/>
                <a:ea typeface="Arial"/>
                <a:cs typeface="Arial"/>
                <a:sym typeface="Arial"/>
              </a:rPr>
              <a:t>This brings us to our first pipeline reality check ...</a:t>
            </a:r>
            <a:endParaRPr sz="1200">
              <a:solidFill>
                <a:schemeClr val="dk1"/>
              </a:solidFill>
              <a:latin typeface="Arial"/>
              <a:ea typeface="Arial"/>
              <a:cs typeface="Arial"/>
              <a:sym typeface="Arial"/>
            </a:endParaRPr>
          </a:p>
        </p:txBody>
      </p:sp>
      <p:sp>
        <p:nvSpPr>
          <p:cNvPr id="486" name="Google Shape;486;g46cc5f52ca_0_6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46c3899ce2_0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46c3899ce2_0_11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2400"/>
              </a:spcBef>
              <a:spcAft>
                <a:spcPts val="0"/>
              </a:spcAft>
              <a:buClr>
                <a:srgbClr val="333333"/>
              </a:buClr>
              <a:buSzPts val="1200"/>
              <a:buFont typeface="Arial"/>
              <a:buChar char="●"/>
            </a:pPr>
            <a:r>
              <a:rPr lang="en-US" sz="1200">
                <a:solidFill>
                  <a:srgbClr val="333333"/>
                </a:solidFill>
                <a:latin typeface="Arial"/>
                <a:ea typeface="Arial"/>
                <a:cs typeface="Arial"/>
                <a:sym typeface="Arial"/>
              </a:rPr>
              <a:t>The more you look at existing operator code, the more issues you'll find, because ...</a:t>
            </a:r>
            <a:endParaRPr sz="1200">
              <a:solidFill>
                <a:srgbClr val="333333"/>
              </a:solidFill>
              <a:latin typeface="Arial"/>
              <a:ea typeface="Arial"/>
              <a:cs typeface="Arial"/>
              <a:sym typeface="Arial"/>
            </a:endParaRPr>
          </a:p>
          <a:p>
            <a:pPr indent="-304800" lvl="0" marL="4572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T</a:t>
            </a:r>
            <a:r>
              <a:rPr lang="en-US" sz="1200">
                <a:solidFill>
                  <a:srgbClr val="333333"/>
                </a:solidFill>
                <a:latin typeface="Arial"/>
                <a:ea typeface="Arial"/>
                <a:cs typeface="Arial"/>
                <a:sym typeface="Arial"/>
              </a:rPr>
              <a:t>here is not clean separation of concerns between implementation and many other aspects of pipelines running in production, such as:</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Metrics</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Monitoring</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Alerting</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Logging</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Authentication</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Integrating third-party libraries</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Integrating existing code</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Security</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and so on and so on, ...</a:t>
            </a:r>
            <a:endParaRPr sz="1200">
              <a:solidFill>
                <a:schemeClr val="dk1"/>
              </a:solidFill>
              <a:highlight>
                <a:schemeClr val="lt1"/>
              </a:highlight>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g46c3899ce2_0_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46c3899ce2_0_1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46cc5f52ca_0_7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46cc5f52ca_0_7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2400"/>
              </a:spcBef>
              <a:spcAft>
                <a:spcPts val="0"/>
              </a:spcAft>
              <a:buClr>
                <a:schemeClr val="dk1"/>
              </a:buClr>
              <a:buSzPts val="1200"/>
              <a:buFont typeface="Arial"/>
              <a:buChar char="●"/>
            </a:pPr>
            <a:r>
              <a:rPr lang="en-US" sz="1200">
                <a:solidFill>
                  <a:schemeClr val="dk1"/>
                </a:solidFill>
                <a:highlight>
                  <a:schemeClr val="lt1"/>
                </a:highlight>
                <a:latin typeface="Arial"/>
                <a:ea typeface="Arial"/>
                <a:cs typeface="Arial"/>
                <a:sym typeface="Arial"/>
              </a:rPr>
              <a:t>We decided to solve this problem by committing to implementing our own operators and building that into our design</a:t>
            </a:r>
            <a:endParaRPr sz="12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latin typeface="Arial"/>
                <a:ea typeface="Arial"/>
                <a:cs typeface="Arial"/>
                <a:sym typeface="Arial"/>
              </a:rPr>
              <a:t>Airflow Operators must inherit from AirflowOperator, which wraps all the plumbing required for Airflow to use them in pipelines</a:t>
            </a:r>
            <a:endParaRPr sz="12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latin typeface="Arial"/>
                <a:ea typeface="Arial"/>
                <a:cs typeface="Arial"/>
                <a:sym typeface="Arial"/>
              </a:rPr>
              <a:t>So we derived a base class from that class and then implement all of our operators as derived from our base class</a:t>
            </a:r>
            <a:endParaRPr sz="1200">
              <a:solidFill>
                <a:schemeClr val="dk1"/>
              </a:solidFill>
              <a:highlight>
                <a:schemeClr val="lt1"/>
              </a:highlight>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g46cc5f52ca_0_7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46cc5f52ca_0_7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2400"/>
              </a:spcBef>
              <a:spcAft>
                <a:spcPts val="0"/>
              </a:spcAft>
              <a:buClr>
                <a:schemeClr val="dk1"/>
              </a:buClr>
              <a:buSzPts val="1200"/>
              <a:buFont typeface="Arial"/>
              <a:buChar char="●"/>
            </a:pPr>
            <a:r>
              <a:rPr lang="en-US" sz="1200">
                <a:solidFill>
                  <a:schemeClr val="dk1"/>
                </a:solidFill>
                <a:highlight>
                  <a:schemeClr val="lt1"/>
                </a:highlight>
                <a:latin typeface="Arial"/>
                <a:ea typeface="Arial"/>
                <a:cs typeface="Arial"/>
                <a:sym typeface="Arial"/>
              </a:rPr>
              <a:t>This lets us add standard behaviors for all of our Operators to the base class and add custom behavior as needed to any specific operato</a:t>
            </a:r>
            <a:endParaRPr sz="12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latin typeface="Arial"/>
                <a:ea typeface="Arial"/>
                <a:cs typeface="Arial"/>
                <a:sym typeface="Arial"/>
              </a:rPr>
              <a:t>For example all operators report custom metrics from the base class:</a:t>
            </a:r>
            <a:endParaRPr sz="1200">
              <a:solidFill>
                <a:schemeClr val="dk1"/>
              </a:solidFill>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latin typeface="Arial"/>
                <a:ea typeface="Arial"/>
                <a:cs typeface="Arial"/>
                <a:sym typeface="Arial"/>
              </a:rPr>
              <a:t>duration of task execution</a:t>
            </a:r>
            <a:endParaRPr sz="1200">
              <a:solidFill>
                <a:schemeClr val="dk1"/>
              </a:solidFill>
              <a:highlight>
                <a:schemeClr val="lt1"/>
              </a:highlight>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latin typeface="Arial"/>
                <a:ea typeface="Arial"/>
                <a:cs typeface="Arial"/>
                <a:sym typeface="Arial"/>
              </a:rPr>
              <a:t>success or failure count</a:t>
            </a:r>
            <a:endParaRPr sz="1200">
              <a:solidFill>
                <a:schemeClr val="dk1"/>
              </a:solidFill>
              <a:highlight>
                <a:schemeClr val="lt1"/>
              </a:highlight>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latin typeface="Arial"/>
                <a:ea typeface="Arial"/>
                <a:cs typeface="Arial"/>
                <a:sym typeface="Arial"/>
              </a:rPr>
              <a:t>But if we want custom error handling logic particular one operator, we can implement that in that operator</a:t>
            </a:r>
            <a:endParaRPr sz="1200">
              <a:solidFill>
                <a:schemeClr val="dk1"/>
              </a:solidFill>
              <a:highlight>
                <a:schemeClr val="lt1"/>
              </a:highlight>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g46cc5f52ca_0_79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sp>
        <p:nvSpPr>
          <p:cNvPr id="549" name="Google Shape;549;g46cc5f52ca_0_7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g46cc5f52ca_0_8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46cc5f52ca_0_8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Let's return to our example pipeline</a:t>
            </a:r>
            <a:endParaRPr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Google Shape;580;g46cc5f52ca_0_8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46cc5f52ca_0_80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Char char="●"/>
            </a:pPr>
            <a:r>
              <a:rPr lang="en-US" sz="1200">
                <a:solidFill>
                  <a:schemeClr val="dk1"/>
                </a:solidFill>
                <a:latin typeface="Arial"/>
                <a:ea typeface="Arial"/>
                <a:cs typeface="Arial"/>
                <a:sym typeface="Arial"/>
              </a:rPr>
              <a:t>We now turn to operational questions</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Char char="○"/>
            </a:pPr>
            <a:r>
              <a:rPr lang="en-US" sz="1200">
                <a:solidFill>
                  <a:schemeClr val="dk1"/>
                </a:solidFill>
                <a:latin typeface="Arial"/>
                <a:ea typeface="Arial"/>
                <a:cs typeface="Arial"/>
                <a:sym typeface="Arial"/>
              </a:rPr>
              <a:t>how will we package our DAG, Config and Code?</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how will we deploy</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where will our pipeline run?</a:t>
            </a:r>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282a057120_1_5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Arial"/>
                <a:ea typeface="Arial"/>
                <a:cs typeface="Arial"/>
                <a:sym typeface="Arial"/>
              </a:rPr>
              <a:t>First, let's set the stage by describing what Beeswax does and some data pipelines we have operating in production now to set the context for our example.</a:t>
            </a:r>
            <a:endParaRPr sz="1200">
              <a:latin typeface="Arial"/>
              <a:ea typeface="Arial"/>
              <a:cs typeface="Arial"/>
              <a:sym typeface="Arial"/>
            </a:endParaRPr>
          </a:p>
        </p:txBody>
      </p:sp>
      <p:sp>
        <p:nvSpPr>
          <p:cNvPr id="58" name="Google Shape;58;g282a057120_1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g46cc5f52ca_0_8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46cc5f52ca_0_8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2400"/>
              </a:spcBef>
              <a:spcAft>
                <a:spcPts val="0"/>
              </a:spcAft>
              <a:buClr>
                <a:srgbClr val="333333"/>
              </a:buClr>
              <a:buSzPts val="1200"/>
              <a:buFont typeface="Arial"/>
              <a:buChar char="●"/>
            </a:pPr>
            <a:r>
              <a:rPr lang="en-US" sz="1200">
                <a:solidFill>
                  <a:srgbClr val="333333"/>
                </a:solidFill>
                <a:latin typeface="Arial"/>
                <a:ea typeface="Arial"/>
                <a:cs typeface="Arial"/>
                <a:sym typeface="Arial"/>
              </a:rPr>
              <a:t>Airflow deployments require you to:</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package and deploy your DAG, config and code to some runtime</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deploy an Airflow Scheduler and Workers to some runtime</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deploy MySql and Redis and configure Airflow to know where they are</a:t>
            </a:r>
            <a:endParaRPr sz="1200">
              <a:solidFill>
                <a:srgbClr val="333333"/>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Google Shape;623;g46cc5f52ca_0_8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46cc5f52ca_0_8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2400"/>
              </a:spcBef>
              <a:spcAft>
                <a:spcPts val="0"/>
              </a:spcAft>
              <a:buClr>
                <a:srgbClr val="333333"/>
              </a:buClr>
              <a:buSzPts val="1200"/>
              <a:buFont typeface="Arial"/>
              <a:buChar char="●"/>
            </a:pPr>
            <a:r>
              <a:rPr lang="en-US" sz="1200">
                <a:solidFill>
                  <a:srgbClr val="333333"/>
                </a:solidFill>
                <a:latin typeface="Arial"/>
                <a:ea typeface="Arial"/>
                <a:cs typeface="Arial"/>
                <a:sym typeface="Arial"/>
              </a:rPr>
              <a:t>If you are running code for your own custom shell activities, AWS</a:t>
            </a:r>
            <a:r>
              <a:rPr lang="en-US" sz="1200">
                <a:solidFill>
                  <a:srgbClr val="333333"/>
                </a:solidFill>
                <a:latin typeface="Arial"/>
                <a:ea typeface="Arial"/>
                <a:cs typeface="Arial"/>
                <a:sym typeface="Arial"/>
              </a:rPr>
              <a:t> deployments require you to:</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package and deploy your DAG, config and code to some runtime</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deploy the AWS TaskRunner application to a host and run it yourself</a:t>
            </a:r>
            <a:endParaRPr sz="1200">
              <a:solidFill>
                <a:srgbClr val="333333"/>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g46cc5f52ca_0_7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Arial"/>
                <a:ea typeface="Arial"/>
                <a:cs typeface="Arial"/>
                <a:sym typeface="Arial"/>
              </a:rPr>
              <a:t>This brings us to our second pipeline reality check ...</a:t>
            </a:r>
            <a:endParaRPr sz="1200">
              <a:solidFill>
                <a:schemeClr val="dk1"/>
              </a:solidFill>
              <a:latin typeface="Arial"/>
              <a:ea typeface="Arial"/>
              <a:cs typeface="Arial"/>
              <a:sym typeface="Arial"/>
            </a:endParaRPr>
          </a:p>
        </p:txBody>
      </p:sp>
      <p:sp>
        <p:nvSpPr>
          <p:cNvPr id="649" name="Google Shape;649;g46cc5f52ca_0_7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g46c3899ce2_0_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46c3899ce2_0_1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2400"/>
              </a:spcBef>
              <a:spcAft>
                <a:spcPts val="0"/>
              </a:spcAft>
              <a:buClr>
                <a:srgbClr val="333333"/>
              </a:buClr>
              <a:buSzPts val="1200"/>
              <a:buFont typeface="Arial"/>
              <a:buChar char="●"/>
            </a:pPr>
            <a:r>
              <a:rPr lang="en-US" sz="1200">
                <a:solidFill>
                  <a:srgbClr val="333333"/>
                </a:solidFill>
                <a:latin typeface="Arial"/>
                <a:ea typeface="Arial"/>
                <a:cs typeface="Arial"/>
                <a:sym typeface="Arial"/>
              </a:rPr>
              <a:t>There isn't a "point and click" Data Pipeline solution</a:t>
            </a:r>
            <a:endParaRPr sz="1200">
              <a:solidFill>
                <a:srgbClr val="333333"/>
              </a:solidFill>
              <a:latin typeface="Arial"/>
              <a:ea typeface="Arial"/>
              <a:cs typeface="Arial"/>
              <a:sym typeface="Arial"/>
            </a:endParaRPr>
          </a:p>
          <a:p>
            <a:pPr indent="-304800" lvl="0" marL="4572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Both and Airflow and AWS Data Pipeline require you to solve packing, deployment and running your pipelines in production</a:t>
            </a:r>
            <a:endParaRPr sz="1200">
              <a:solidFill>
                <a:srgbClr val="333333"/>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g46cc5f52ca_0_9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Arial"/>
                <a:ea typeface="Arial"/>
                <a:cs typeface="Arial"/>
                <a:sym typeface="Arial"/>
              </a:rPr>
              <a:t>OK, so at this point you may be wondering, what exactly are these frameworks giving me? Great question.</a:t>
            </a:r>
            <a:endParaRPr sz="1200">
              <a:latin typeface="Arial"/>
              <a:ea typeface="Arial"/>
              <a:cs typeface="Arial"/>
              <a:sym typeface="Arial"/>
            </a:endParaRPr>
          </a:p>
        </p:txBody>
      </p:sp>
      <p:sp>
        <p:nvSpPr>
          <p:cNvPr id="683" name="Google Shape;683;g46cc5f52ca_0_9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g46bf60048c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46bf60048c_0_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Despite their limitations there are good reasons to pick a data pipeline framework and stick with it</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First, the problems frameworks address are generic but easy to get wrong, which means there is low value in solving them yourself</a:t>
            </a:r>
            <a:endParaRPr sz="1200">
              <a:solidFill>
                <a:schemeClr val="dk1"/>
              </a:solidFill>
              <a:highlight>
                <a:schemeClr val="lt1"/>
              </a:highlight>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4" name="Shape 694"/>
        <p:cNvGrpSpPr/>
        <p:nvPr/>
      </p:nvGrpSpPr>
      <p:grpSpPr>
        <a:xfrm>
          <a:off x="0" y="0"/>
          <a:ext cx="0" cy="0"/>
          <a:chOff x="0" y="0"/>
          <a:chExt cx="0" cy="0"/>
        </a:xfrm>
      </p:grpSpPr>
      <p:sp>
        <p:nvSpPr>
          <p:cNvPr id="695" name="Google Shape;695;g46cc5f52ca_0_9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46cc5f52ca_0_9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highlight>
                <a:schemeClr val="lt1"/>
              </a:highlight>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Furthermore, a big part of the value proposition of picking a framework is</a:t>
            </a:r>
            <a:r>
              <a:rPr i="1" lang="en-US" sz="1200">
                <a:solidFill>
                  <a:schemeClr val="dk1"/>
                </a:solidFill>
                <a:highlight>
                  <a:schemeClr val="lt1"/>
                </a:highlight>
                <a:latin typeface="Roboto"/>
                <a:ea typeface="Roboto"/>
                <a:cs typeface="Roboto"/>
                <a:sym typeface="Roboto"/>
              </a:rPr>
              <a:t> just picking one</a:t>
            </a:r>
            <a:endParaRPr i="1" sz="1200">
              <a:solidFill>
                <a:schemeClr val="dk1"/>
              </a:solidFill>
              <a:highlight>
                <a:schemeClr val="lt1"/>
              </a:highlight>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Focus development on a shared platform code base that provides the entire organization a powerful set of primitives</a:t>
            </a:r>
            <a:endParaRPr sz="1200">
              <a:solidFill>
                <a:schemeClr val="dk1"/>
              </a:solidFill>
              <a:highlight>
                <a:schemeClr val="lt1"/>
              </a:highlight>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Build on your existing code base by integrating it with pipelines as needed</a:t>
            </a:r>
            <a:endParaRPr sz="1200">
              <a:solidFill>
                <a:schemeClr val="dk1"/>
              </a:solidFill>
              <a:highlight>
                <a:schemeClr val="lt1"/>
              </a:highlight>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US" sz="1200">
                <a:solidFill>
                  <a:schemeClr val="dk1"/>
                </a:solidFill>
                <a:highlight>
                  <a:schemeClr val="lt1"/>
                </a:highlight>
                <a:latin typeface="Roboto"/>
                <a:ea typeface="Roboto"/>
                <a:cs typeface="Roboto"/>
                <a:sym typeface="Roboto"/>
              </a:rPr>
              <a:t>Follow your standard approaches to aspects such as metrics, monitoring, alerting, logging, security, etc.</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1" name="Shape 701"/>
        <p:cNvGrpSpPr/>
        <p:nvPr/>
      </p:nvGrpSpPr>
      <p:grpSpPr>
        <a:xfrm>
          <a:off x="0" y="0"/>
          <a:ext cx="0" cy="0"/>
          <a:chOff x="0" y="0"/>
          <a:chExt cx="0" cy="0"/>
        </a:xfrm>
      </p:grpSpPr>
      <p:sp>
        <p:nvSpPr>
          <p:cNvPr id="702" name="Google Shape;702;g469575aafb_0_4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469575aafb_0_4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highlight>
                <a:srgbClr val="FFFFFF"/>
              </a:highlight>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g46cc5f52ca_0_9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46cc5f52ca_0_9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highlight>
                <a:srgbClr val="FFFFFF"/>
              </a:highlight>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g46cc5f52ca_0_9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46cc5f52ca_0_97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highlight>
                <a:srgbClr val="FFFFFF"/>
              </a:highlight>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6cc5f52ca_0_1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6cc5f52ca_0_18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Our core business is programmatic advertising</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Publishers want to sell the right to put an advertisement into an ad slot on a web page or in an app</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They publish an description of the ad slot to exchanges</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Exchanges forward these messages to bidders, such as Beeswax</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Exchanges arrange to deliver the ad for the bidder that wins the auction</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From the data point of view, key things to understand is that our platform is:</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ingesting this firehose of millions of incoming bid requests per second</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making bidding decisions very quickly with very low latency against this volume of bid request</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Of course all of this activity generates a lot of data ...</a:t>
            </a:r>
            <a:endParaRPr sz="1200">
              <a:solidFill>
                <a:schemeClr val="dk1"/>
              </a:solidFill>
              <a:latin typeface="Arial"/>
              <a:ea typeface="Arial"/>
              <a:cs typeface="Arial"/>
              <a:sym typeface="Arial"/>
            </a:endParaRPr>
          </a:p>
          <a:p>
            <a:pPr indent="0" lvl="0" marL="91440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Google Shape;762;g46cc5f52ca_0_10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46cc5f52ca_0_10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highlight>
                <a:srgbClr val="FFFFFF"/>
              </a:highlight>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1" name="Shape 771"/>
        <p:cNvGrpSpPr/>
        <p:nvPr/>
      </p:nvGrpSpPr>
      <p:grpSpPr>
        <a:xfrm>
          <a:off x="0" y="0"/>
          <a:ext cx="0" cy="0"/>
          <a:chOff x="0" y="0"/>
          <a:chExt cx="0" cy="0"/>
        </a:xfrm>
      </p:grpSpPr>
      <p:sp>
        <p:nvSpPr>
          <p:cNvPr id="772" name="Google Shape;772;g46bf60048c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46bf60048c_0_1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900"/>
              </a:spcBef>
              <a:spcAft>
                <a:spcPts val="0"/>
              </a:spcAft>
              <a:buClr>
                <a:srgbClr val="333333"/>
              </a:buClr>
              <a:buSzPts val="1200"/>
              <a:buChar char="●"/>
            </a:pPr>
            <a:r>
              <a:rPr lang="en-US" sz="1200">
                <a:solidFill>
                  <a:srgbClr val="333333"/>
                </a:solidFill>
                <a:latin typeface="Arial"/>
                <a:ea typeface="Arial"/>
                <a:cs typeface="Arial"/>
                <a:sym typeface="Arial"/>
              </a:rPr>
              <a:t>So, you do get value from a pipeline framework</a:t>
            </a:r>
            <a:endParaRPr sz="1200">
              <a:solidFill>
                <a:srgbClr val="333333"/>
              </a:solidFill>
              <a:latin typeface="Arial"/>
              <a:ea typeface="Arial"/>
              <a:cs typeface="Arial"/>
              <a:sym typeface="Arial"/>
            </a:endParaRPr>
          </a:p>
          <a:p>
            <a:pPr indent="-304800" lvl="0" marL="457200" rtl="0" algn="l">
              <a:lnSpc>
                <a:spcPct val="115000"/>
              </a:lnSpc>
              <a:spcBef>
                <a:spcPts val="0"/>
              </a:spcBef>
              <a:spcAft>
                <a:spcPts val="0"/>
              </a:spcAft>
              <a:buClr>
                <a:srgbClr val="333333"/>
              </a:buClr>
              <a:buSzPts val="1200"/>
              <a:buChar char="●"/>
            </a:pPr>
            <a:r>
              <a:rPr lang="en-US" sz="1200">
                <a:solidFill>
                  <a:srgbClr val="333333"/>
                </a:solidFill>
                <a:latin typeface="Arial"/>
                <a:ea typeface="Arial"/>
                <a:cs typeface="Arial"/>
                <a:sym typeface="Arial"/>
              </a:rPr>
              <a:t>And if you do the work to solve packaging, deployment and implementing operators that you can operate in production, then you have a </a:t>
            </a:r>
            <a:r>
              <a:rPr lang="en-US" sz="1200">
                <a:solidFill>
                  <a:srgbClr val="333333"/>
                </a:solidFill>
                <a:latin typeface="Arial"/>
                <a:ea typeface="Arial"/>
                <a:cs typeface="Arial"/>
                <a:sym typeface="Arial"/>
              </a:rPr>
              <a:t>Data Pipeline platform that provides a complete model for ...</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defining</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configuring</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packaging</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deploying</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scheduling</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running</a:t>
            </a:r>
            <a:endParaRPr sz="1200">
              <a:solidFill>
                <a:srgbClr val="333333"/>
              </a:solidFill>
              <a:latin typeface="Arial"/>
              <a:ea typeface="Arial"/>
              <a:cs typeface="Arial"/>
              <a:sym typeface="Arial"/>
            </a:endParaRPr>
          </a:p>
          <a:p>
            <a:pPr indent="-304800" lvl="1" marL="914400" rtl="0" algn="l">
              <a:lnSpc>
                <a:spcPct val="115000"/>
              </a:lnSpc>
              <a:spcBef>
                <a:spcPts val="0"/>
              </a:spcBef>
              <a:spcAft>
                <a:spcPts val="0"/>
              </a:spcAft>
              <a:buClr>
                <a:srgbClr val="333333"/>
              </a:buClr>
              <a:buSzPts val="1200"/>
              <a:buFont typeface="Arial"/>
              <a:buChar char="○"/>
            </a:pPr>
            <a:r>
              <a:rPr lang="en-US" sz="1200">
                <a:solidFill>
                  <a:srgbClr val="333333"/>
                </a:solidFill>
                <a:latin typeface="Arial"/>
                <a:ea typeface="Arial"/>
                <a:cs typeface="Arial"/>
                <a:sym typeface="Arial"/>
              </a:rPr>
              <a:t>operating</a:t>
            </a:r>
            <a:endParaRPr sz="1200">
              <a:solidFill>
                <a:srgbClr val="333333"/>
              </a:solidFill>
              <a:latin typeface="Arial"/>
              <a:ea typeface="Arial"/>
              <a:cs typeface="Arial"/>
              <a:sym typeface="Arial"/>
            </a:endParaRPr>
          </a:p>
          <a:p>
            <a:pPr indent="0" lvl="0" marL="0" rtl="0" algn="l">
              <a:lnSpc>
                <a:spcPct val="115000"/>
              </a:lnSpc>
              <a:spcBef>
                <a:spcPts val="900"/>
              </a:spcBef>
              <a:spcAft>
                <a:spcPts val="0"/>
              </a:spcAft>
              <a:buClr>
                <a:schemeClr val="dk1"/>
              </a:buClr>
              <a:buSzPts val="1100"/>
              <a:buFont typeface="Arial"/>
              <a:buNone/>
            </a:pPr>
            <a:r>
              <a:rPr lang="en-US" sz="1200">
                <a:solidFill>
                  <a:srgbClr val="333333"/>
                </a:solidFill>
                <a:latin typeface="Arial"/>
                <a:ea typeface="Arial"/>
                <a:cs typeface="Arial"/>
                <a:sym typeface="Arial"/>
              </a:rPr>
              <a:t>… arbitrary sequences of computation</a:t>
            </a:r>
            <a:endParaRPr sz="1200">
              <a:solidFill>
                <a:schemeClr val="dk1"/>
              </a:solidFill>
              <a:highlight>
                <a:srgbClr val="FFFFFF"/>
              </a:highlight>
              <a:latin typeface="Arial"/>
              <a:ea typeface="Arial"/>
              <a:cs typeface="Arial"/>
              <a:sym typeface="Arial"/>
            </a:endParaRPr>
          </a:p>
          <a:p>
            <a:pPr indent="0" lvl="0" marL="0" rtl="0" algn="l">
              <a:lnSpc>
                <a:spcPct val="115000"/>
              </a:lnSpc>
              <a:spcBef>
                <a:spcPts val="900"/>
              </a:spcBef>
              <a:spcAft>
                <a:spcPts val="0"/>
              </a:spcAft>
              <a:buNone/>
            </a:pPr>
            <a:r>
              <a:t/>
            </a:r>
            <a:endParaRPr sz="1200">
              <a:solidFill>
                <a:schemeClr val="dk1"/>
              </a:solidFill>
              <a:highlight>
                <a:srgbClr val="FFFFFF"/>
              </a:highlight>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1" name="Shape 801"/>
        <p:cNvGrpSpPr/>
        <p:nvPr/>
      </p:nvGrpSpPr>
      <p:grpSpPr>
        <a:xfrm>
          <a:off x="0" y="0"/>
          <a:ext cx="0" cy="0"/>
          <a:chOff x="0" y="0"/>
          <a:chExt cx="0" cy="0"/>
        </a:xfrm>
      </p:grpSpPr>
      <p:sp>
        <p:nvSpPr>
          <p:cNvPr id="802" name="Google Shape;802;g46cc5f52ca_0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46cc5f52ca_0_5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highlight>
                  <a:srgbClr val="FFFFFF"/>
                </a:highlight>
                <a:latin typeface="Roboto"/>
                <a:ea typeface="Roboto"/>
                <a:cs typeface="Roboto"/>
                <a:sym typeface="Roboto"/>
              </a:rPr>
              <a:t>And that, my friends, is living the Dream</a:t>
            </a:r>
            <a:endParaRPr sz="120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9" name="Shape 809"/>
        <p:cNvGrpSpPr/>
        <p:nvPr/>
      </p:nvGrpSpPr>
      <p:grpSpPr>
        <a:xfrm>
          <a:off x="0" y="0"/>
          <a:ext cx="0" cy="0"/>
          <a:chOff x="0" y="0"/>
          <a:chExt cx="0" cy="0"/>
        </a:xfrm>
      </p:grpSpPr>
      <p:sp>
        <p:nvSpPr>
          <p:cNvPr id="810" name="Google Shape;810;g46cc5f52ca_0_7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46cc5f52ca_0_79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282bb9edfd_0_3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2bb9edfd_0_3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 which we see here.</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US" sz="1200">
                <a:solidFill>
                  <a:schemeClr val="dk1"/>
                </a:solidFill>
                <a:latin typeface="Arial"/>
                <a:ea typeface="Arial"/>
                <a:cs typeface="Arial"/>
                <a:sym typeface="Arial"/>
              </a:rPr>
              <a:t>Bidding transactions</a:t>
            </a:r>
            <a:r>
              <a:rPr lang="en-US" sz="1200">
                <a:solidFill>
                  <a:schemeClr val="dk1"/>
                </a:solidFill>
                <a:latin typeface="Arial"/>
                <a:ea typeface="Arial"/>
                <a:cs typeface="Arial"/>
                <a:sym typeface="Arial"/>
              </a:rPr>
              <a:t> generate several asynchronous event streams:</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bid requests</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bid responses</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impressions -- which are wins in the auction</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some users click on the ad</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some users visit landing pages or take other actions that can be related back to the ad they were shown, called a conversion</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ETL implemented in AWS Data Pipeline over Redshift.</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It has to:</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handle this scale</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join all of these event streams</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merge attributes</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build aggregates</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enforce business logic</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solve hard problems such as figuring out which impression from 30 days ago should get credit for a user visiting a landing page today</a:t>
            </a:r>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6cc5f52ca_0_10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6cc5f52ca_0_108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Data in Redshift is persisted for 30 days</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We want to make use of it for longer for internal analytics and machine learning modeling</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So we have built a datalake in S3</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Airflow pipelines extract the newly arrived data each day from the main fact table in Redshift, copy it to S3, transform its format to parquet, and update a fact table in Hive</a:t>
            </a:r>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6cc5f52ca_0_3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6cc5f52ca_0_3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These events generate a lot of data!</a:t>
            </a:r>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6cc5f52ca_0_2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6cc5f52ca_0_28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We have been investing in and improving our data pipelines for the last two years or so</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This chart shows you an idea why -- data volume has tripled in the past year!</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So improving our data pipelines is essential for continuing to scale our business</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But we are also thinking strategically about a complete solution for defining and running data pipelines that will help us:</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build pipelines quickly and with low engineering effort</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support new use cases easily</a:t>
            </a:r>
            <a:endParaRPr sz="1200">
              <a:solidFill>
                <a:schemeClr val="dk1"/>
              </a:solidFill>
              <a:latin typeface="Arial"/>
              <a:ea typeface="Arial"/>
              <a:cs typeface="Arial"/>
              <a:sym typeface="Arial"/>
            </a:endParaRPr>
          </a:p>
          <a:p>
            <a:pPr indent="-304800" lvl="1" marL="91440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accelerate growth while decreasing data engineering effort</a:t>
            </a:r>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69575aafb_0_4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Arial"/>
                <a:ea typeface="Arial"/>
                <a:cs typeface="Arial"/>
                <a:sym typeface="Arial"/>
              </a:rPr>
              <a:t>So, w</a:t>
            </a:r>
            <a:r>
              <a:rPr lang="en-US" sz="1200">
                <a:solidFill>
                  <a:schemeClr val="dk1"/>
                </a:solidFill>
                <a:latin typeface="Arial"/>
                <a:ea typeface="Arial"/>
                <a:cs typeface="Arial"/>
                <a:sym typeface="Arial"/>
              </a:rPr>
              <a:t>ith that in mind let's dive into an example ... </a:t>
            </a:r>
            <a:br>
              <a:rPr lang="en-US"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200">
                <a:solidFill>
                  <a:schemeClr val="dk1"/>
                </a:solidFill>
                <a:latin typeface="Arial"/>
                <a:ea typeface="Arial"/>
                <a:cs typeface="Arial"/>
                <a:sym typeface="Arial"/>
              </a:rPr>
              <a:t>We'll look at what we found out when we considered implementing this pipeline with two very different frameworks, AWS Data Pipeline and Airflow.</a:t>
            </a:r>
            <a:endParaRPr sz="1200">
              <a:solidFill>
                <a:schemeClr val="dk1"/>
              </a:solidFill>
              <a:latin typeface="Arial"/>
              <a:ea typeface="Arial"/>
              <a:cs typeface="Arial"/>
              <a:sym typeface="Arial"/>
            </a:endParaRPr>
          </a:p>
        </p:txBody>
      </p:sp>
      <p:sp>
        <p:nvSpPr>
          <p:cNvPr id="242" name="Google Shape;242;g469575aafb_0_4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type="title">
  <p:cSld name="TITLE">
    <p:spTree>
      <p:nvGrpSpPr>
        <p:cNvPr id="12" name="Shape 12"/>
        <p:cNvGrpSpPr/>
        <p:nvPr/>
      </p:nvGrpSpPr>
      <p:grpSpPr>
        <a:xfrm>
          <a:off x="0" y="0"/>
          <a:ext cx="0" cy="0"/>
          <a:chOff x="0" y="0"/>
          <a:chExt cx="0" cy="0"/>
        </a:xfrm>
      </p:grpSpPr>
      <p:sp>
        <p:nvSpPr>
          <p:cNvPr id="13" name="Google Shape;13;p2"/>
          <p:cNvSpPr txBox="1"/>
          <p:nvPr>
            <p:ph idx="12" type="sldNum"/>
          </p:nvPr>
        </p:nvSpPr>
        <p:spPr>
          <a:xfrm>
            <a:off x="11945111" y="11641455"/>
            <a:ext cx="434518" cy="441324"/>
          </a:xfrm>
          <a:prstGeom prst="rect">
            <a:avLst/>
          </a:prstGeom>
          <a:noFill/>
          <a:ln>
            <a:noFill/>
          </a:ln>
        </p:spPr>
        <p:txBody>
          <a:bodyPr anchorCtr="0" anchor="t" bIns="55550" lIns="55550" spcFirstLastPara="1" rIns="55550" wrap="square" tIns="55550">
            <a:noAutofit/>
          </a:bodyPr>
          <a:lstStyle>
            <a:lvl1pPr indent="0" lvl="0"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cxnSp>
        <p:nvCxnSpPr>
          <p:cNvPr id="14" name="Google Shape;14;p2"/>
          <p:cNvCxnSpPr/>
          <p:nvPr/>
        </p:nvCxnSpPr>
        <p:spPr>
          <a:xfrm>
            <a:off x="1092960" y="2612897"/>
            <a:ext cx="22198200" cy="0"/>
          </a:xfrm>
          <a:prstGeom prst="straightConnector1">
            <a:avLst/>
          </a:prstGeom>
          <a:noFill/>
          <a:ln cap="flat" cmpd="sng" w="9525">
            <a:solidFill>
              <a:srgbClr val="000000"/>
            </a:solidFill>
            <a:prstDash val="solid"/>
            <a:round/>
            <a:headEnd len="sm" w="sm" type="none"/>
            <a:tailEnd len="sm" w="sm" type="none"/>
          </a:ln>
        </p:spPr>
      </p:cxnSp>
      <p:sp>
        <p:nvSpPr>
          <p:cNvPr id="15" name="Google Shape;15;p2"/>
          <p:cNvSpPr txBox="1"/>
          <p:nvPr>
            <p:ph type="title"/>
          </p:nvPr>
        </p:nvSpPr>
        <p:spPr>
          <a:xfrm>
            <a:off x="2185413" y="616600"/>
            <a:ext cx="19953900" cy="1500300"/>
          </a:xfrm>
          <a:prstGeom prst="rect">
            <a:avLst/>
          </a:prstGeom>
        </p:spPr>
        <p:txBody>
          <a:bodyPr anchorCtr="0" anchor="b" bIns="91425" lIns="91425" spcFirstLastPara="1" rIns="91425" wrap="square" tIns="91425"/>
          <a:lstStyle>
            <a:lvl1pPr indent="0" lvl="0" marL="0" marR="0" rtl="0" algn="ctr">
              <a:lnSpc>
                <a:spcPct val="100000"/>
              </a:lnSpc>
              <a:spcBef>
                <a:spcPts val="0"/>
              </a:spcBef>
              <a:spcAft>
                <a:spcPts val="0"/>
              </a:spcAft>
              <a:buNone/>
              <a:defRPr sz="6400">
                <a:solidFill>
                  <a:srgbClr val="424242"/>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1">
    <p:spTree>
      <p:nvGrpSpPr>
        <p:cNvPr id="16" name="Shape 16"/>
        <p:cNvGrpSpPr/>
        <p:nvPr/>
      </p:nvGrpSpPr>
      <p:grpSpPr>
        <a:xfrm>
          <a:off x="0" y="0"/>
          <a:ext cx="0" cy="0"/>
          <a:chOff x="0" y="0"/>
          <a:chExt cx="0" cy="0"/>
        </a:xfrm>
      </p:grpSpPr>
      <p:sp>
        <p:nvSpPr>
          <p:cNvPr id="17" name="Google Shape;17;p3"/>
          <p:cNvSpPr txBox="1"/>
          <p:nvPr>
            <p:ph idx="12" type="sldNum"/>
          </p:nvPr>
        </p:nvSpPr>
        <p:spPr>
          <a:xfrm>
            <a:off x="11945111" y="11641455"/>
            <a:ext cx="434400" cy="441300"/>
          </a:xfrm>
          <a:prstGeom prst="rect">
            <a:avLst/>
          </a:prstGeom>
          <a:noFill/>
          <a:ln>
            <a:noFill/>
          </a:ln>
        </p:spPr>
        <p:txBody>
          <a:bodyPr anchorCtr="0" anchor="t" bIns="55550" lIns="55550" spcFirstLastPara="1" rIns="55550" wrap="square" tIns="55550">
            <a:noAutofit/>
          </a:bodyPr>
          <a:lstStyle>
            <a:lvl1pPr indent="0" lvl="0"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8" name="Google Shape;18;p3"/>
          <p:cNvSpPr/>
          <p:nvPr/>
        </p:nvSpPr>
        <p:spPr>
          <a:xfrm>
            <a:off x="-214585" y="-1"/>
            <a:ext cx="24813300" cy="13712700"/>
          </a:xfrm>
          <a:prstGeom prst="rect">
            <a:avLst/>
          </a:prstGeom>
          <a:solidFill>
            <a:srgbClr val="2C675C"/>
          </a:solidFill>
          <a:ln>
            <a:noFill/>
          </a:ln>
          <a:effectLst>
            <a:outerShdw blurRad="127000" rotWithShape="0">
              <a:srgbClr val="000000">
                <a:alpha val="49800"/>
              </a:srgbClr>
            </a:outerShdw>
          </a:effectLst>
        </p:spPr>
        <p:txBody>
          <a:bodyPr anchorCtr="0" anchor="ctr" bIns="55550" lIns="55550" spcFirstLastPara="1" rIns="55550" wrap="square" tIns="55550">
            <a:noAutofit/>
          </a:bodyPr>
          <a:lstStyle/>
          <a:p>
            <a:pPr indent="0" lvl="0" marL="0" marR="0" rtl="0" algn="l">
              <a:lnSpc>
                <a:spcPct val="100000"/>
              </a:lnSpc>
              <a:spcBef>
                <a:spcPts val="0"/>
              </a:spcBef>
              <a:spcAft>
                <a:spcPts val="0"/>
              </a:spcAft>
              <a:buClr>
                <a:srgbClr val="FFFFFF"/>
              </a:buClr>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pic>
        <p:nvPicPr>
          <p:cNvPr id="19" name="Google Shape;19;p3"/>
          <p:cNvPicPr preferRelativeResize="0"/>
          <p:nvPr/>
        </p:nvPicPr>
        <p:blipFill rotWithShape="1">
          <a:blip r:embed="rId2">
            <a:alphaModFix/>
          </a:blip>
          <a:srcRect b="0" l="0" r="0" t="0"/>
          <a:stretch/>
        </p:blipFill>
        <p:spPr>
          <a:xfrm>
            <a:off x="635000" y="0"/>
            <a:ext cx="22021800" cy="13716000"/>
          </a:xfrm>
          <a:prstGeom prst="rect">
            <a:avLst/>
          </a:prstGeom>
          <a:noFill/>
          <a:ln>
            <a:noFill/>
          </a:ln>
        </p:spPr>
      </p:pic>
      <p:grpSp>
        <p:nvGrpSpPr>
          <p:cNvPr id="20" name="Google Shape;20;p3"/>
          <p:cNvGrpSpPr/>
          <p:nvPr/>
        </p:nvGrpSpPr>
        <p:grpSpPr>
          <a:xfrm>
            <a:off x="2520949" y="5843015"/>
            <a:ext cx="10921500" cy="2025801"/>
            <a:chOff x="0" y="0"/>
            <a:chExt cx="10921500" cy="2025801"/>
          </a:xfrm>
        </p:grpSpPr>
        <p:sp>
          <p:nvSpPr>
            <p:cNvPr id="21" name="Google Shape;21;p3"/>
            <p:cNvSpPr/>
            <p:nvPr/>
          </p:nvSpPr>
          <p:spPr>
            <a:xfrm>
              <a:off x="0" y="1313001"/>
              <a:ext cx="10921500" cy="712800"/>
            </a:xfrm>
            <a:prstGeom prst="rect">
              <a:avLst/>
            </a:prstGeom>
            <a:noFill/>
            <a:ln>
              <a:noFill/>
            </a:ln>
          </p:spPr>
          <p:txBody>
            <a:bodyPr anchorCtr="0" anchor="t" bIns="96000" lIns="96000" spcFirstLastPara="1" rIns="96000" wrap="square" tIns="96000">
              <a:noAutofit/>
            </a:bodyPr>
            <a:lstStyle/>
            <a:p>
              <a:pPr indent="0" lvl="0" marL="0" marR="0" rtl="0" algn="l">
                <a:lnSpc>
                  <a:spcPct val="100000"/>
                </a:lnSpc>
                <a:spcBef>
                  <a:spcPts val="0"/>
                </a:spcBef>
                <a:spcAft>
                  <a:spcPts val="0"/>
                </a:spcAft>
                <a:buClr>
                  <a:srgbClr val="FFFFFF"/>
                </a:buClr>
                <a:buFont typeface="Open Sans"/>
                <a:buNone/>
              </a:pPr>
              <a:r>
                <a:rPr lang="en-US" sz="3000">
                  <a:solidFill>
                    <a:srgbClr val="FFFFFF"/>
                  </a:solidFill>
                  <a:latin typeface="Open Sans"/>
                  <a:ea typeface="Open Sans"/>
                  <a:cs typeface="Open Sans"/>
                  <a:sym typeface="Open Sans"/>
                </a:rPr>
                <a:t>Powering the Programmatic Cloud</a:t>
              </a:r>
              <a:endParaRPr baseline="30000"/>
            </a:p>
          </p:txBody>
        </p:sp>
        <p:pic>
          <p:nvPicPr>
            <p:cNvPr descr="pasted-image.pdf" id="22" name="Google Shape;22;p3"/>
            <p:cNvPicPr preferRelativeResize="0"/>
            <p:nvPr/>
          </p:nvPicPr>
          <p:blipFill rotWithShape="1">
            <a:blip r:embed="rId3">
              <a:alphaModFix/>
            </a:blip>
            <a:srcRect b="0" l="0" r="0" t="0"/>
            <a:stretch/>
          </p:blipFill>
          <p:spPr>
            <a:xfrm>
              <a:off x="136357" y="0"/>
              <a:ext cx="6032700" cy="10800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TITLE_1_2">
    <p:spTree>
      <p:nvGrpSpPr>
        <p:cNvPr id="23" name="Shape 23"/>
        <p:cNvGrpSpPr/>
        <p:nvPr/>
      </p:nvGrpSpPr>
      <p:grpSpPr>
        <a:xfrm>
          <a:off x="0" y="0"/>
          <a:ext cx="0" cy="0"/>
          <a:chOff x="0" y="0"/>
          <a:chExt cx="0" cy="0"/>
        </a:xfrm>
      </p:grpSpPr>
      <p:sp>
        <p:nvSpPr>
          <p:cNvPr id="24" name="Google Shape;24;p4"/>
          <p:cNvSpPr txBox="1"/>
          <p:nvPr>
            <p:ph idx="12" type="sldNum"/>
          </p:nvPr>
        </p:nvSpPr>
        <p:spPr>
          <a:xfrm>
            <a:off x="11945111" y="11641455"/>
            <a:ext cx="434400" cy="441300"/>
          </a:xfrm>
          <a:prstGeom prst="rect">
            <a:avLst/>
          </a:prstGeom>
          <a:noFill/>
          <a:ln>
            <a:noFill/>
          </a:ln>
        </p:spPr>
        <p:txBody>
          <a:bodyPr anchorCtr="0" anchor="t" bIns="55550" lIns="55550" spcFirstLastPara="1" rIns="55550" wrap="square" tIns="55550">
            <a:noAutofit/>
          </a:bodyPr>
          <a:lstStyle>
            <a:lvl1pPr indent="0" lvl="0"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25" name="Google Shape;25;p4"/>
          <p:cNvSpPr/>
          <p:nvPr/>
        </p:nvSpPr>
        <p:spPr>
          <a:xfrm>
            <a:off x="-86439" y="-1"/>
            <a:ext cx="24556800" cy="13712700"/>
          </a:xfrm>
          <a:prstGeom prst="rect">
            <a:avLst/>
          </a:prstGeom>
          <a:solidFill>
            <a:srgbClr val="2C675C"/>
          </a:solidFill>
          <a:ln>
            <a:noFill/>
          </a:ln>
          <a:effectLst>
            <a:outerShdw blurRad="127000" rotWithShape="0">
              <a:srgbClr val="000000">
                <a:alpha val="49800"/>
              </a:srgbClr>
            </a:outerShdw>
          </a:effectLst>
        </p:spPr>
        <p:txBody>
          <a:bodyPr anchorCtr="0" anchor="ctr" bIns="55550" lIns="55550" spcFirstLastPara="1" rIns="55550" wrap="square" tIns="55550">
            <a:noAutofit/>
          </a:bodyPr>
          <a:lstStyle/>
          <a:p>
            <a:pPr indent="0" lvl="0" marL="0" marR="0" rtl="0" algn="l">
              <a:lnSpc>
                <a:spcPct val="100000"/>
              </a:lnSpc>
              <a:spcBef>
                <a:spcPts val="0"/>
              </a:spcBef>
              <a:spcAft>
                <a:spcPts val="0"/>
              </a:spcAft>
              <a:buClr>
                <a:srgbClr val="FFFFFF"/>
              </a:buClr>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pic>
        <p:nvPicPr>
          <p:cNvPr id="26" name="Google Shape;26;p4"/>
          <p:cNvPicPr preferRelativeResize="0"/>
          <p:nvPr/>
        </p:nvPicPr>
        <p:blipFill rotWithShape="1">
          <a:blip r:embed="rId2">
            <a:alphaModFix/>
          </a:blip>
          <a:srcRect b="0" l="0" r="0" t="0"/>
          <a:stretch/>
        </p:blipFill>
        <p:spPr>
          <a:xfrm flipH="1">
            <a:off x="635000" y="0"/>
            <a:ext cx="22021800" cy="13716000"/>
          </a:xfrm>
          <a:prstGeom prst="rect">
            <a:avLst/>
          </a:prstGeom>
          <a:noFill/>
          <a:ln>
            <a:noFill/>
          </a:ln>
        </p:spPr>
      </p:pic>
      <p:grpSp>
        <p:nvGrpSpPr>
          <p:cNvPr id="27" name="Google Shape;27;p4"/>
          <p:cNvGrpSpPr/>
          <p:nvPr/>
        </p:nvGrpSpPr>
        <p:grpSpPr>
          <a:xfrm>
            <a:off x="16409624" y="11088240"/>
            <a:ext cx="10921500" cy="2025801"/>
            <a:chOff x="10459675" y="5550025"/>
            <a:chExt cx="10921500" cy="2025801"/>
          </a:xfrm>
        </p:grpSpPr>
        <p:sp>
          <p:nvSpPr>
            <p:cNvPr id="28" name="Google Shape;28;p4"/>
            <p:cNvSpPr/>
            <p:nvPr/>
          </p:nvSpPr>
          <p:spPr>
            <a:xfrm>
              <a:off x="10459675" y="6863026"/>
              <a:ext cx="10921500" cy="712800"/>
            </a:xfrm>
            <a:prstGeom prst="rect">
              <a:avLst/>
            </a:prstGeom>
            <a:noFill/>
            <a:ln>
              <a:noFill/>
            </a:ln>
          </p:spPr>
          <p:txBody>
            <a:bodyPr anchorCtr="0" anchor="t" bIns="96000" lIns="96000" spcFirstLastPara="1" rIns="96000" wrap="square" tIns="96000">
              <a:noAutofit/>
            </a:bodyPr>
            <a:lstStyle/>
            <a:p>
              <a:pPr indent="0" lvl="0" marL="0" marR="0" rtl="0" algn="l">
                <a:lnSpc>
                  <a:spcPct val="100000"/>
                </a:lnSpc>
                <a:spcBef>
                  <a:spcPts val="0"/>
                </a:spcBef>
                <a:spcAft>
                  <a:spcPts val="0"/>
                </a:spcAft>
                <a:buClr>
                  <a:srgbClr val="FFFFFF"/>
                </a:buClr>
                <a:buFont typeface="Open Sans"/>
                <a:buNone/>
              </a:pPr>
              <a:r>
                <a:rPr lang="en-US" sz="3000">
                  <a:solidFill>
                    <a:srgbClr val="FFFFFF"/>
                  </a:solidFill>
                  <a:latin typeface="Open Sans"/>
                  <a:ea typeface="Open Sans"/>
                  <a:cs typeface="Open Sans"/>
                  <a:sym typeface="Open Sans"/>
                </a:rPr>
                <a:t>Introducing the Bidder-as-a-Service</a:t>
              </a:r>
              <a:r>
                <a:rPr baseline="30000" lang="en-US" sz="3000">
                  <a:solidFill>
                    <a:srgbClr val="FFFFFF"/>
                  </a:solidFill>
                  <a:latin typeface="Open Sans"/>
                  <a:ea typeface="Open Sans"/>
                  <a:cs typeface="Open Sans"/>
                  <a:sym typeface="Open Sans"/>
                </a:rPr>
                <a:t>TM</a:t>
              </a:r>
              <a:endParaRPr baseline="30000"/>
            </a:p>
          </p:txBody>
        </p:sp>
        <p:pic>
          <p:nvPicPr>
            <p:cNvPr descr="pasted-image.pdf" id="29" name="Google Shape;29;p4"/>
            <p:cNvPicPr preferRelativeResize="0"/>
            <p:nvPr/>
          </p:nvPicPr>
          <p:blipFill rotWithShape="1">
            <a:blip r:embed="rId3">
              <a:alphaModFix/>
            </a:blip>
            <a:srcRect b="0" l="0" r="0" t="0"/>
            <a:stretch/>
          </p:blipFill>
          <p:spPr>
            <a:xfrm>
              <a:off x="10596032" y="5550025"/>
              <a:ext cx="6032700" cy="1080000"/>
            </a:xfrm>
            <a:prstGeom prst="rect">
              <a:avLst/>
            </a:prstGeom>
            <a:noFill/>
            <a:ln>
              <a:noFill/>
            </a:ln>
          </p:spPr>
        </p:pic>
      </p:grpSp>
      <p:sp>
        <p:nvSpPr>
          <p:cNvPr id="30" name="Google Shape;30;p4"/>
          <p:cNvSpPr txBox="1"/>
          <p:nvPr>
            <p:ph idx="1" type="subTitle"/>
          </p:nvPr>
        </p:nvSpPr>
        <p:spPr>
          <a:xfrm>
            <a:off x="2665975" y="5690625"/>
            <a:ext cx="10788000" cy="2151000"/>
          </a:xfrm>
          <a:prstGeom prst="rect">
            <a:avLst/>
          </a:prstGeom>
        </p:spPr>
        <p:txBody>
          <a:bodyPr anchorCtr="0" anchor="t" bIns="91425" lIns="91425" spcFirstLastPara="1" rIns="91425" wrap="square" tIns="91425"/>
          <a:lstStyle>
            <a:lvl1pPr lvl="0" rtl="0" algn="l">
              <a:spcBef>
                <a:spcPts val="0"/>
              </a:spcBef>
              <a:spcAft>
                <a:spcPts val="0"/>
              </a:spcAft>
              <a:buNone/>
              <a:defRPr sz="108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rim Slide Blue">
  <p:cSld name="TITLE_1_1">
    <p:spTree>
      <p:nvGrpSpPr>
        <p:cNvPr id="31" name="Shape 31"/>
        <p:cNvGrpSpPr/>
        <p:nvPr/>
      </p:nvGrpSpPr>
      <p:grpSpPr>
        <a:xfrm>
          <a:off x="0" y="0"/>
          <a:ext cx="0" cy="0"/>
          <a:chOff x="0" y="0"/>
          <a:chExt cx="0" cy="0"/>
        </a:xfrm>
      </p:grpSpPr>
      <p:sp>
        <p:nvSpPr>
          <p:cNvPr id="32" name="Google Shape;32;p5"/>
          <p:cNvSpPr txBox="1"/>
          <p:nvPr>
            <p:ph idx="12" type="sldNum"/>
          </p:nvPr>
        </p:nvSpPr>
        <p:spPr>
          <a:xfrm>
            <a:off x="11945111" y="11641455"/>
            <a:ext cx="434400" cy="441300"/>
          </a:xfrm>
          <a:prstGeom prst="rect">
            <a:avLst/>
          </a:prstGeom>
          <a:noFill/>
          <a:ln>
            <a:noFill/>
          </a:ln>
        </p:spPr>
        <p:txBody>
          <a:bodyPr anchorCtr="0" anchor="t" bIns="55550" lIns="55550" spcFirstLastPara="1" rIns="55550" wrap="square" tIns="55550">
            <a:noAutofit/>
          </a:bodyPr>
          <a:lstStyle>
            <a:lvl1pPr indent="0" lvl="0"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33" name="Google Shape;33;p5"/>
          <p:cNvSpPr/>
          <p:nvPr/>
        </p:nvSpPr>
        <p:spPr>
          <a:xfrm>
            <a:off x="-32658" y="-1"/>
            <a:ext cx="24645300" cy="13712700"/>
          </a:xfrm>
          <a:prstGeom prst="rect">
            <a:avLst/>
          </a:prstGeom>
          <a:solidFill>
            <a:srgbClr val="4C87C6"/>
          </a:solidFill>
          <a:ln>
            <a:noFill/>
          </a:ln>
          <a:effectLst>
            <a:outerShdw blurRad="127000" rotWithShape="0">
              <a:srgbClr val="000000">
                <a:alpha val="49800"/>
              </a:srgbClr>
            </a:outerShdw>
          </a:effectLst>
        </p:spPr>
        <p:txBody>
          <a:bodyPr anchorCtr="0" anchor="ctr" bIns="55550" lIns="55550" spcFirstLastPara="1" rIns="55550" wrap="square" tIns="55550">
            <a:noAutofit/>
          </a:bodyPr>
          <a:lstStyle/>
          <a:p>
            <a:pPr indent="0" lvl="0" marL="0" marR="0" rtl="0" algn="l">
              <a:lnSpc>
                <a:spcPct val="100000"/>
              </a:lnSpc>
              <a:spcBef>
                <a:spcPts val="0"/>
              </a:spcBef>
              <a:spcAft>
                <a:spcPts val="0"/>
              </a:spcAft>
              <a:buClr>
                <a:srgbClr val="FFFFFF"/>
              </a:buClr>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pic>
        <p:nvPicPr>
          <p:cNvPr id="34" name="Google Shape;34;p5"/>
          <p:cNvPicPr preferRelativeResize="0"/>
          <p:nvPr/>
        </p:nvPicPr>
        <p:blipFill rotWithShape="1">
          <a:blip r:embed="rId2">
            <a:alphaModFix/>
          </a:blip>
          <a:srcRect b="0" l="0" r="0" t="0"/>
          <a:stretch/>
        </p:blipFill>
        <p:spPr>
          <a:xfrm flipH="1">
            <a:off x="863600" y="0"/>
            <a:ext cx="22021800" cy="13716000"/>
          </a:xfrm>
          <a:prstGeom prst="rect">
            <a:avLst/>
          </a:prstGeom>
          <a:noFill/>
          <a:ln>
            <a:noFill/>
          </a:ln>
        </p:spPr>
      </p:pic>
      <p:sp>
        <p:nvSpPr>
          <p:cNvPr id="35" name="Google Shape;35;p5"/>
          <p:cNvSpPr txBox="1"/>
          <p:nvPr>
            <p:ph idx="1" type="subTitle"/>
          </p:nvPr>
        </p:nvSpPr>
        <p:spPr>
          <a:xfrm>
            <a:off x="2665975" y="5690625"/>
            <a:ext cx="10788000" cy="2151000"/>
          </a:xfrm>
          <a:prstGeom prst="rect">
            <a:avLst/>
          </a:prstGeom>
        </p:spPr>
        <p:txBody>
          <a:bodyPr anchorCtr="0" anchor="t" bIns="91425" lIns="91425" spcFirstLastPara="1" rIns="91425" wrap="square" tIns="91425"/>
          <a:lstStyle>
            <a:lvl1pPr lvl="0" algn="l">
              <a:spcBef>
                <a:spcPts val="0"/>
              </a:spcBef>
              <a:spcAft>
                <a:spcPts val="0"/>
              </a:spcAft>
              <a:buNone/>
              <a:defRPr sz="10800">
                <a:solidFill>
                  <a:srgbClr val="FFFFFF"/>
                </a:solidFill>
                <a:latin typeface="Open Sans"/>
                <a:ea typeface="Open Sans"/>
                <a:cs typeface="Open Sans"/>
                <a:sym typeface="Open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rim Slide Yellow">
  <p:cSld name="TITLE_1_1_1">
    <p:spTree>
      <p:nvGrpSpPr>
        <p:cNvPr id="36" name="Shape 36"/>
        <p:cNvGrpSpPr/>
        <p:nvPr/>
      </p:nvGrpSpPr>
      <p:grpSpPr>
        <a:xfrm>
          <a:off x="0" y="0"/>
          <a:ext cx="0" cy="0"/>
          <a:chOff x="0" y="0"/>
          <a:chExt cx="0" cy="0"/>
        </a:xfrm>
      </p:grpSpPr>
      <p:sp>
        <p:nvSpPr>
          <p:cNvPr id="37" name="Google Shape;37;p6"/>
          <p:cNvSpPr/>
          <p:nvPr/>
        </p:nvSpPr>
        <p:spPr>
          <a:xfrm>
            <a:off x="-1" y="-1"/>
            <a:ext cx="24384000" cy="13712700"/>
          </a:xfrm>
          <a:prstGeom prst="rect">
            <a:avLst/>
          </a:prstGeom>
          <a:solidFill>
            <a:srgbClr val="FCB414"/>
          </a:solidFill>
          <a:ln>
            <a:noFill/>
          </a:ln>
          <a:effectLst>
            <a:outerShdw blurRad="127000" rotWithShape="0">
              <a:srgbClr val="000000">
                <a:alpha val="49800"/>
              </a:srgbClr>
            </a:outerShdw>
          </a:effectLst>
        </p:spPr>
        <p:txBody>
          <a:bodyPr anchorCtr="0" anchor="ctr" bIns="55550" lIns="55550" spcFirstLastPara="1" rIns="55550" wrap="square" tIns="55550">
            <a:noAutofit/>
          </a:bodyPr>
          <a:lstStyle/>
          <a:p>
            <a:pPr indent="0" lvl="0" marL="0" marR="0" rtl="0" algn="l">
              <a:lnSpc>
                <a:spcPct val="100000"/>
              </a:lnSpc>
              <a:spcBef>
                <a:spcPts val="0"/>
              </a:spcBef>
              <a:spcAft>
                <a:spcPts val="0"/>
              </a:spcAft>
              <a:buClr>
                <a:srgbClr val="FFFFFF"/>
              </a:buClr>
              <a:buFont typeface="Helvetica Neue"/>
              <a:buNone/>
            </a:pPr>
            <a:r>
              <a:t/>
            </a:r>
            <a:endParaRPr b="0" i="0" sz="3000" u="none" cap="none" strike="noStrike">
              <a:solidFill>
                <a:srgbClr val="FFFFFF"/>
              </a:solidFill>
              <a:latin typeface="Helvetica Neue"/>
              <a:ea typeface="Helvetica Neue"/>
              <a:cs typeface="Helvetica Neue"/>
              <a:sym typeface="Helvetica Neue"/>
            </a:endParaRPr>
          </a:p>
        </p:txBody>
      </p:sp>
      <p:pic>
        <p:nvPicPr>
          <p:cNvPr id="38" name="Google Shape;38;p6"/>
          <p:cNvPicPr preferRelativeResize="0"/>
          <p:nvPr/>
        </p:nvPicPr>
        <p:blipFill rotWithShape="1">
          <a:blip r:embed="rId2">
            <a:alphaModFix/>
          </a:blip>
          <a:srcRect b="0" l="0" r="0" t="0"/>
          <a:stretch/>
        </p:blipFill>
        <p:spPr>
          <a:xfrm flipH="1" rot="10800000">
            <a:off x="635000" y="0"/>
            <a:ext cx="22021800" cy="13716000"/>
          </a:xfrm>
          <a:prstGeom prst="rect">
            <a:avLst/>
          </a:prstGeom>
          <a:noFill/>
          <a:ln>
            <a:noFill/>
          </a:ln>
        </p:spPr>
      </p:pic>
      <p:sp>
        <p:nvSpPr>
          <p:cNvPr id="39" name="Google Shape;39;p6"/>
          <p:cNvSpPr txBox="1"/>
          <p:nvPr>
            <p:ph idx="12" type="sldNum"/>
          </p:nvPr>
        </p:nvSpPr>
        <p:spPr>
          <a:xfrm>
            <a:off x="11945111" y="11641455"/>
            <a:ext cx="434400" cy="441300"/>
          </a:xfrm>
          <a:prstGeom prst="rect">
            <a:avLst/>
          </a:prstGeom>
          <a:noFill/>
          <a:ln>
            <a:noFill/>
          </a:ln>
        </p:spPr>
        <p:txBody>
          <a:bodyPr anchorCtr="0" anchor="t" bIns="55550" lIns="55550" spcFirstLastPara="1" rIns="55550" wrap="square" tIns="55550">
            <a:noAutofit/>
          </a:bodyPr>
          <a:lstStyle>
            <a:lvl1pPr indent="0" lvl="0"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40" name="Google Shape;40;p6"/>
          <p:cNvSpPr txBox="1"/>
          <p:nvPr>
            <p:ph idx="1" type="subTitle"/>
          </p:nvPr>
        </p:nvSpPr>
        <p:spPr>
          <a:xfrm>
            <a:off x="2665975" y="5690625"/>
            <a:ext cx="10788000" cy="2151000"/>
          </a:xfrm>
          <a:prstGeom prst="rect">
            <a:avLst/>
          </a:prstGeom>
        </p:spPr>
        <p:txBody>
          <a:bodyPr anchorCtr="0" anchor="t" bIns="91425" lIns="91425" spcFirstLastPara="1" rIns="91425" wrap="square" tIns="91425"/>
          <a:lstStyle>
            <a:lvl1pPr lvl="0" rtl="0" algn="l">
              <a:spcBef>
                <a:spcPts val="0"/>
              </a:spcBef>
              <a:spcAft>
                <a:spcPts val="0"/>
              </a:spcAft>
              <a:buNone/>
              <a:defRPr sz="10800">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mt="49650"/>
          </a:blip>
          <a:srcRect b="0" l="0" r="0" t="0"/>
          <a:stretch/>
        </p:blipFill>
        <p:spPr>
          <a:xfrm>
            <a:off x="6202832" y="2233557"/>
            <a:ext cx="3123342" cy="2704898"/>
          </a:xfrm>
          <a:prstGeom prst="rect">
            <a:avLst/>
          </a:prstGeom>
          <a:noFill/>
          <a:ln>
            <a:noFill/>
          </a:ln>
        </p:spPr>
      </p:pic>
      <p:pic>
        <p:nvPicPr>
          <p:cNvPr id="7" name="Google Shape;7;p1"/>
          <p:cNvPicPr preferRelativeResize="0"/>
          <p:nvPr/>
        </p:nvPicPr>
        <p:blipFill rotWithShape="1">
          <a:blip r:embed="rId1">
            <a:alphaModFix amt="14685"/>
          </a:blip>
          <a:srcRect b="0" l="0" r="0" t="0"/>
          <a:stretch/>
        </p:blipFill>
        <p:spPr>
          <a:xfrm>
            <a:off x="2432516" y="-875403"/>
            <a:ext cx="6131658" cy="5310181"/>
          </a:xfrm>
          <a:prstGeom prst="rect">
            <a:avLst/>
          </a:prstGeom>
          <a:noFill/>
          <a:ln>
            <a:noFill/>
          </a:ln>
        </p:spPr>
      </p:pic>
      <p:pic>
        <p:nvPicPr>
          <p:cNvPr id="8" name="Google Shape;8;p1"/>
          <p:cNvPicPr preferRelativeResize="0"/>
          <p:nvPr/>
        </p:nvPicPr>
        <p:blipFill rotWithShape="1">
          <a:blip r:embed="rId1">
            <a:alphaModFix amt="30069"/>
          </a:blip>
          <a:srcRect b="0" l="0" r="0" t="0"/>
          <a:stretch/>
        </p:blipFill>
        <p:spPr>
          <a:xfrm>
            <a:off x="762000" y="5116310"/>
            <a:ext cx="1806623" cy="1564585"/>
          </a:xfrm>
          <a:prstGeom prst="rect">
            <a:avLst/>
          </a:prstGeom>
          <a:noFill/>
          <a:ln>
            <a:noFill/>
          </a:ln>
        </p:spPr>
      </p:pic>
      <p:sp>
        <p:nvSpPr>
          <p:cNvPr id="9" name="Google Shape;9;p1"/>
          <p:cNvSpPr txBox="1"/>
          <p:nvPr>
            <p:ph type="title"/>
          </p:nvPr>
        </p:nvSpPr>
        <p:spPr>
          <a:xfrm>
            <a:off x="3550919" y="-1"/>
            <a:ext cx="17282162" cy="2835276"/>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rgbClr val="000000"/>
              </a:buClr>
              <a:buSzPts val="1400"/>
              <a:buFont typeface="Helvetica Neue"/>
              <a:buNone/>
              <a:defRPr b="0" i="0" sz="108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SzPts val="1400"/>
              <a:buFont typeface="Helvetica Neue"/>
              <a:buNone/>
              <a:defRPr b="0" i="0" sz="108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SzPts val="1400"/>
              <a:buFont typeface="Helvetica Neue"/>
              <a:buNone/>
              <a:defRPr b="0" i="0" sz="108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SzPts val="1400"/>
              <a:buFont typeface="Helvetica Neue"/>
              <a:buNone/>
              <a:defRPr b="0" i="0" sz="108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SzPts val="1400"/>
              <a:buFont typeface="Helvetica Neue"/>
              <a:buNone/>
              <a:defRPr b="0" i="0" sz="10800" u="none" cap="none" strike="noStrike">
                <a:solidFill>
                  <a:srgbClr val="000000"/>
                </a:solidFill>
                <a:latin typeface="Helvetica Neue"/>
                <a:ea typeface="Helvetica Neue"/>
                <a:cs typeface="Helvetica Neue"/>
                <a:sym typeface="Helvetica Neue"/>
              </a:defRPr>
            </a:lvl5pPr>
            <a:lvl6pPr indent="457200" lvl="5" marL="0" marR="0" rtl="0" algn="ctr">
              <a:lnSpc>
                <a:spcPct val="100000"/>
              </a:lnSpc>
              <a:spcBef>
                <a:spcPts val="0"/>
              </a:spcBef>
              <a:spcAft>
                <a:spcPts val="0"/>
              </a:spcAft>
              <a:buClr>
                <a:srgbClr val="000000"/>
              </a:buClr>
              <a:buSzPts val="1400"/>
              <a:buFont typeface="Helvetica Neue"/>
              <a:buNone/>
              <a:defRPr b="0" i="0" sz="10800" u="none" cap="none" strike="noStrike">
                <a:solidFill>
                  <a:srgbClr val="000000"/>
                </a:solidFill>
                <a:latin typeface="Helvetica Neue"/>
                <a:ea typeface="Helvetica Neue"/>
                <a:cs typeface="Helvetica Neue"/>
                <a:sym typeface="Helvetica Neue"/>
              </a:defRPr>
            </a:lvl6pPr>
            <a:lvl7pPr indent="914400" lvl="6" marL="0" marR="0" rtl="0" algn="ctr">
              <a:lnSpc>
                <a:spcPct val="100000"/>
              </a:lnSpc>
              <a:spcBef>
                <a:spcPts val="0"/>
              </a:spcBef>
              <a:spcAft>
                <a:spcPts val="0"/>
              </a:spcAft>
              <a:buClr>
                <a:srgbClr val="000000"/>
              </a:buClr>
              <a:buSzPts val="1400"/>
              <a:buFont typeface="Helvetica Neue"/>
              <a:buNone/>
              <a:defRPr b="0" i="0" sz="10800" u="none" cap="none" strike="noStrike">
                <a:solidFill>
                  <a:srgbClr val="000000"/>
                </a:solidFill>
                <a:latin typeface="Helvetica Neue"/>
                <a:ea typeface="Helvetica Neue"/>
                <a:cs typeface="Helvetica Neue"/>
                <a:sym typeface="Helvetica Neue"/>
              </a:defRPr>
            </a:lvl7pPr>
            <a:lvl8pPr indent="1371600" lvl="7" marL="0" marR="0" rtl="0" algn="ctr">
              <a:lnSpc>
                <a:spcPct val="100000"/>
              </a:lnSpc>
              <a:spcBef>
                <a:spcPts val="0"/>
              </a:spcBef>
              <a:spcAft>
                <a:spcPts val="0"/>
              </a:spcAft>
              <a:buClr>
                <a:srgbClr val="000000"/>
              </a:buClr>
              <a:buSzPts val="1400"/>
              <a:buFont typeface="Helvetica Neue"/>
              <a:buNone/>
              <a:defRPr b="0" i="0" sz="108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SzPts val="1400"/>
              <a:buFont typeface="Helvetica Neue"/>
              <a:buNone/>
              <a:defRPr b="0" i="0" sz="10800" u="none" cap="none" strike="noStrike">
                <a:solidFill>
                  <a:srgbClr val="000000"/>
                </a:solidFill>
                <a:latin typeface="Helvetica Neue"/>
                <a:ea typeface="Helvetica Neue"/>
                <a:cs typeface="Helvetica Neue"/>
                <a:sym typeface="Helvetica Neue"/>
              </a:defRPr>
            </a:lvl9pPr>
          </a:lstStyle>
          <a:p/>
        </p:txBody>
      </p:sp>
      <p:sp>
        <p:nvSpPr>
          <p:cNvPr id="10" name="Google Shape;10;p1"/>
          <p:cNvSpPr txBox="1"/>
          <p:nvPr>
            <p:ph idx="1" type="body"/>
          </p:nvPr>
        </p:nvSpPr>
        <p:spPr>
          <a:xfrm>
            <a:off x="3550919" y="3200399"/>
            <a:ext cx="17282162" cy="10515601"/>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0"/>
              </a:spcBef>
              <a:spcAft>
                <a:spcPts val="0"/>
              </a:spcAft>
              <a:buClr>
                <a:srgbClr val="000000"/>
              </a:buClr>
              <a:buSzPts val="1400"/>
              <a:buFont typeface="Helvetica Neue"/>
              <a:buNone/>
              <a:defRPr b="0" i="0" sz="42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1400"/>
              <a:buFont typeface="Helvetica Neue"/>
              <a:buNone/>
              <a:defRPr b="0" i="0" sz="42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1400"/>
              <a:buFont typeface="Helvetica Neue"/>
              <a:buNone/>
              <a:defRPr b="0" i="0" sz="42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1400"/>
              <a:buFont typeface="Helvetica Neue"/>
              <a:buNone/>
              <a:defRPr b="0" i="0" sz="42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1400"/>
              <a:buFont typeface="Helvetica Neue"/>
              <a:buNone/>
              <a:defRPr b="0" i="0" sz="4200" u="none" cap="none" strike="noStrike">
                <a:solidFill>
                  <a:srgbClr val="000000"/>
                </a:solidFill>
                <a:latin typeface="Helvetica Neue"/>
                <a:ea typeface="Helvetica Neue"/>
                <a:cs typeface="Helvetica Neue"/>
                <a:sym typeface="Helvetica Neue"/>
              </a:defRPr>
            </a:lvl5pPr>
            <a:lvl6pPr indent="-228600" lvl="5" marL="2743200" marR="0" rtl="0" algn="ctr">
              <a:lnSpc>
                <a:spcPct val="100000"/>
              </a:lnSpc>
              <a:spcBef>
                <a:spcPts val="0"/>
              </a:spcBef>
              <a:spcAft>
                <a:spcPts val="0"/>
              </a:spcAft>
              <a:buClr>
                <a:srgbClr val="000000"/>
              </a:buClr>
              <a:buSzPts val="1400"/>
              <a:buFont typeface="Helvetica Neue"/>
              <a:buNone/>
              <a:defRPr b="0" i="0" sz="4200" u="none" cap="none" strike="noStrike">
                <a:solidFill>
                  <a:srgbClr val="000000"/>
                </a:solidFill>
                <a:latin typeface="Helvetica Neue"/>
                <a:ea typeface="Helvetica Neue"/>
                <a:cs typeface="Helvetica Neue"/>
                <a:sym typeface="Helvetica Neue"/>
              </a:defRPr>
            </a:lvl6pPr>
            <a:lvl7pPr indent="-228600" lvl="6" marL="3200400" marR="0" rtl="0" algn="ctr">
              <a:lnSpc>
                <a:spcPct val="100000"/>
              </a:lnSpc>
              <a:spcBef>
                <a:spcPts val="0"/>
              </a:spcBef>
              <a:spcAft>
                <a:spcPts val="0"/>
              </a:spcAft>
              <a:buClr>
                <a:srgbClr val="000000"/>
              </a:buClr>
              <a:buSzPts val="1400"/>
              <a:buFont typeface="Helvetica Neue"/>
              <a:buNone/>
              <a:defRPr b="0" i="0" sz="4200" u="none" cap="none" strike="noStrike">
                <a:solidFill>
                  <a:srgbClr val="000000"/>
                </a:solidFill>
                <a:latin typeface="Helvetica Neue"/>
                <a:ea typeface="Helvetica Neue"/>
                <a:cs typeface="Helvetica Neue"/>
                <a:sym typeface="Helvetica Neue"/>
              </a:defRPr>
            </a:lvl7pPr>
            <a:lvl8pPr indent="-228600" lvl="7" marL="3657600" marR="0" rtl="0" algn="ctr">
              <a:lnSpc>
                <a:spcPct val="100000"/>
              </a:lnSpc>
              <a:spcBef>
                <a:spcPts val="0"/>
              </a:spcBef>
              <a:spcAft>
                <a:spcPts val="0"/>
              </a:spcAft>
              <a:buClr>
                <a:srgbClr val="000000"/>
              </a:buClr>
              <a:buSzPts val="1400"/>
              <a:buFont typeface="Helvetica Neue"/>
              <a:buNone/>
              <a:defRPr b="0" i="0" sz="4200" u="none" cap="none" strike="noStrike">
                <a:solidFill>
                  <a:srgbClr val="000000"/>
                </a:solidFill>
                <a:latin typeface="Helvetica Neue"/>
                <a:ea typeface="Helvetica Neue"/>
                <a:cs typeface="Helvetica Neue"/>
                <a:sym typeface="Helvetica Neue"/>
              </a:defRPr>
            </a:lvl8pPr>
            <a:lvl9pPr indent="-228600" lvl="8" marL="4114800" marR="0" rtl="0" algn="ctr">
              <a:lnSpc>
                <a:spcPct val="100000"/>
              </a:lnSpc>
              <a:spcBef>
                <a:spcPts val="0"/>
              </a:spcBef>
              <a:spcAft>
                <a:spcPts val="0"/>
              </a:spcAft>
              <a:buClr>
                <a:srgbClr val="000000"/>
              </a:buClr>
              <a:buSzPts val="1400"/>
              <a:buFont typeface="Helvetica Neue"/>
              <a:buNone/>
              <a:defRPr b="0" i="0" sz="4200" u="none" cap="none" strike="noStrike">
                <a:solidFill>
                  <a:srgbClr val="000000"/>
                </a:solidFill>
                <a:latin typeface="Helvetica Neue"/>
                <a:ea typeface="Helvetica Neue"/>
                <a:cs typeface="Helvetica Neue"/>
                <a:sym typeface="Helvetica Neue"/>
              </a:defRPr>
            </a:lvl9pPr>
          </a:lstStyle>
          <a:p/>
        </p:txBody>
      </p:sp>
      <p:sp>
        <p:nvSpPr>
          <p:cNvPr id="11" name="Google Shape;11;p1"/>
          <p:cNvSpPr txBox="1"/>
          <p:nvPr>
            <p:ph idx="12" type="sldNum"/>
          </p:nvPr>
        </p:nvSpPr>
        <p:spPr>
          <a:xfrm>
            <a:off x="11945111" y="11641455"/>
            <a:ext cx="434518" cy="441324"/>
          </a:xfrm>
          <a:prstGeom prst="rect">
            <a:avLst/>
          </a:prstGeom>
          <a:noFill/>
          <a:ln>
            <a:noFill/>
          </a:ln>
        </p:spPr>
        <p:txBody>
          <a:bodyPr anchorCtr="0" anchor="t" bIns="55550" lIns="55550" spcFirstLastPara="1" rIns="55550" wrap="square" tIns="55550">
            <a:noAutofit/>
          </a:bodyPr>
          <a:lstStyle>
            <a:lvl1pPr indent="0" lvl="0"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000000"/>
              </a:buClr>
              <a:buFont typeface="Helvetica Neue"/>
              <a:buNone/>
              <a:defRPr b="0" i="0" sz="2200" u="none" cap="none" strike="noStrike">
                <a:solidFill>
                  <a:srgbClr val="000000"/>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37.png"/><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37.png"/><Relationship Id="rId5" Type="http://schemas.openxmlformats.org/officeDocument/2006/relationships/image" Target="../media/image28.png"/><Relationship Id="rId6"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24.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20.png"/><Relationship Id="rId7"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35.png"/><Relationship Id="rId5"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22.png"/><Relationship Id="rId9" Type="http://schemas.openxmlformats.org/officeDocument/2006/relationships/image" Target="../media/image26.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25.png"/><Relationship Id="rId8"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22.png"/><Relationship Id="rId9" Type="http://schemas.openxmlformats.org/officeDocument/2006/relationships/image" Target="../media/image26.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25.png"/><Relationship Id="rId8"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30.png"/><Relationship Id="rId5"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image" Target="../media/image22.png"/><Relationship Id="rId9" Type="http://schemas.openxmlformats.org/officeDocument/2006/relationships/image" Target="../media/image26.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25.png"/><Relationship Id="rId8"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1" Type="http://schemas.openxmlformats.org/officeDocument/2006/relationships/image" Target="../media/image6.jpg"/><Relationship Id="rId10" Type="http://schemas.openxmlformats.org/officeDocument/2006/relationships/image" Target="../media/image5.jpg"/><Relationship Id="rId13" Type="http://schemas.openxmlformats.org/officeDocument/2006/relationships/image" Target="../media/image7.jpg"/><Relationship Id="rId12" Type="http://schemas.openxmlformats.org/officeDocument/2006/relationships/image" Target="../media/image42.jp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31.png"/><Relationship Id="rId15" Type="http://schemas.openxmlformats.org/officeDocument/2006/relationships/image" Target="../media/image4.png"/><Relationship Id="rId14" Type="http://schemas.openxmlformats.org/officeDocument/2006/relationships/image" Target="../media/image8.jpg"/><Relationship Id="rId5" Type="http://schemas.openxmlformats.org/officeDocument/2006/relationships/image" Target="../media/image29.png"/><Relationship Id="rId6" Type="http://schemas.openxmlformats.org/officeDocument/2006/relationships/image" Target="../media/image17.png"/><Relationship Id="rId7" Type="http://schemas.openxmlformats.org/officeDocument/2006/relationships/image" Target="../media/image23.png"/><Relationship Id="rId8"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png"/><Relationship Id="rId4" Type="http://schemas.openxmlformats.org/officeDocument/2006/relationships/image" Target="../media/image43.png"/><Relationship Id="rId5" Type="http://schemas.openxmlformats.org/officeDocument/2006/relationships/image" Target="../media/image38.png"/><Relationship Id="rId6" Type="http://schemas.openxmlformats.org/officeDocument/2006/relationships/image" Target="../media/image45.png"/></Relationships>
</file>

<file path=ppt/slides/_rels/slide4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35.png"/><Relationship Id="rId9" Type="http://schemas.openxmlformats.org/officeDocument/2006/relationships/image" Target="../media/image14.png"/><Relationship Id="rId5" Type="http://schemas.openxmlformats.org/officeDocument/2006/relationships/image" Target="../media/image36.png"/><Relationship Id="rId6" Type="http://schemas.openxmlformats.org/officeDocument/2006/relationships/image" Target="../media/image39.png"/><Relationship Id="rId7" Type="http://schemas.openxmlformats.org/officeDocument/2006/relationships/image" Target="../media/image44.png"/><Relationship Id="rId8"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mailto:mark@beeswax.com" TargetMode="External"/><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4" name="Shape 44"/>
        <p:cNvGrpSpPr/>
        <p:nvPr/>
      </p:nvGrpSpPr>
      <p:grpSpPr>
        <a:xfrm>
          <a:off x="0" y="0"/>
          <a:ext cx="0" cy="0"/>
          <a:chOff x="0" y="0"/>
          <a:chExt cx="0" cy="0"/>
        </a:xfrm>
      </p:grpSpPr>
      <p:sp>
        <p:nvSpPr>
          <p:cNvPr id="45" name="Google Shape;45;p7"/>
          <p:cNvSpPr txBox="1"/>
          <p:nvPr/>
        </p:nvSpPr>
        <p:spPr>
          <a:xfrm>
            <a:off x="10734870" y="521525"/>
            <a:ext cx="13187100" cy="1606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7200">
                <a:solidFill>
                  <a:srgbClr val="FFD966"/>
                </a:solidFill>
                <a:latin typeface="Open Sans"/>
                <a:ea typeface="Open Sans"/>
                <a:cs typeface="Open Sans"/>
                <a:sym typeface="Open Sans"/>
              </a:rPr>
              <a:t>Data Pipeline Frameworks</a:t>
            </a:r>
            <a:endParaRPr sz="7200">
              <a:solidFill>
                <a:srgbClr val="FFD966"/>
              </a:solidFill>
              <a:latin typeface="Open Sans"/>
              <a:ea typeface="Open Sans"/>
              <a:cs typeface="Open Sans"/>
              <a:sym typeface="Open Sans"/>
            </a:endParaRPr>
          </a:p>
          <a:p>
            <a:pPr indent="0" lvl="0" marL="0" rtl="0" algn="r">
              <a:spcBef>
                <a:spcPts val="0"/>
              </a:spcBef>
              <a:spcAft>
                <a:spcPts val="0"/>
              </a:spcAft>
              <a:buNone/>
            </a:pPr>
            <a:r>
              <a:rPr lang="en-US" sz="7200">
                <a:solidFill>
                  <a:srgbClr val="FFD966"/>
                </a:solidFill>
                <a:latin typeface="Open Sans"/>
                <a:ea typeface="Open Sans"/>
                <a:cs typeface="Open Sans"/>
                <a:sym typeface="Open Sans"/>
              </a:rPr>
              <a:t>The Dream and the Reality</a:t>
            </a:r>
            <a:endParaRPr sz="7200">
              <a:solidFill>
                <a:srgbClr val="FFFFFF"/>
              </a:solidFill>
              <a:latin typeface="Open Sans"/>
              <a:ea typeface="Open Sans"/>
              <a:cs typeface="Open Sans"/>
              <a:sym typeface="Open Sans"/>
            </a:endParaRPr>
          </a:p>
        </p:txBody>
      </p:sp>
      <p:sp>
        <p:nvSpPr>
          <p:cNvPr id="46" name="Google Shape;46;p7"/>
          <p:cNvSpPr txBox="1"/>
          <p:nvPr/>
        </p:nvSpPr>
        <p:spPr>
          <a:xfrm>
            <a:off x="389350" y="11019600"/>
            <a:ext cx="7500600" cy="16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47" name="Google Shape;47;p7"/>
          <p:cNvSpPr txBox="1"/>
          <p:nvPr/>
        </p:nvSpPr>
        <p:spPr>
          <a:xfrm>
            <a:off x="16421370" y="3180350"/>
            <a:ext cx="7500600" cy="1284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US" sz="3600">
                <a:solidFill>
                  <a:schemeClr val="lt1"/>
                </a:solidFill>
                <a:latin typeface="Open Sans"/>
                <a:ea typeface="Open Sans"/>
                <a:cs typeface="Open Sans"/>
                <a:sym typeface="Open Sans"/>
              </a:rPr>
              <a:t>DataEngConf, NYC</a:t>
            </a:r>
            <a:endParaRPr b="1" sz="3600">
              <a:solidFill>
                <a:schemeClr val="lt1"/>
              </a:solidFill>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rPr b="1" lang="en-US" sz="3600">
                <a:solidFill>
                  <a:schemeClr val="lt1"/>
                </a:solidFill>
                <a:latin typeface="Open Sans"/>
                <a:ea typeface="Open Sans"/>
                <a:cs typeface="Open Sans"/>
                <a:sym typeface="Open Sans"/>
              </a:rPr>
              <a:t>Nov. 9, 2018</a:t>
            </a:r>
            <a:endParaRPr sz="3600">
              <a:solidFill>
                <a:srgbClr val="FFFFFF"/>
              </a:solidFill>
              <a:latin typeface="Open Sans"/>
              <a:ea typeface="Open Sans"/>
              <a:cs typeface="Open Sans"/>
              <a:sym typeface="Open Sans"/>
            </a:endParaRPr>
          </a:p>
        </p:txBody>
      </p:sp>
      <p:sp>
        <p:nvSpPr>
          <p:cNvPr id="48" name="Google Shape;48;p7"/>
          <p:cNvSpPr txBox="1"/>
          <p:nvPr/>
        </p:nvSpPr>
        <p:spPr>
          <a:xfrm>
            <a:off x="16125575" y="10536000"/>
            <a:ext cx="7796400" cy="209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US" sz="3600">
                <a:solidFill>
                  <a:schemeClr val="lt1"/>
                </a:solidFill>
                <a:latin typeface="Open Sans"/>
                <a:ea typeface="Open Sans"/>
                <a:cs typeface="Open Sans"/>
                <a:sym typeface="Open Sans"/>
              </a:rPr>
              <a:t>Mark Weiss</a:t>
            </a:r>
            <a:endParaRPr sz="3600">
              <a:solidFill>
                <a:schemeClr val="lt1"/>
              </a:solidFill>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rPr lang="en-US" sz="3600">
                <a:solidFill>
                  <a:schemeClr val="lt1"/>
                </a:solidFill>
                <a:latin typeface="Open Sans"/>
                <a:ea typeface="Open Sans"/>
                <a:cs typeface="Open Sans"/>
                <a:sym typeface="Open Sans"/>
              </a:rPr>
              <a:t>Senior Software Engineer, Beeswax</a:t>
            </a:r>
            <a:endParaRPr sz="3600">
              <a:solidFill>
                <a:schemeClr val="lt1"/>
              </a:solidFill>
              <a:latin typeface="Open Sans"/>
              <a:ea typeface="Open Sans"/>
              <a:cs typeface="Open Sans"/>
              <a:sym typeface="Open Sans"/>
            </a:endParaRPr>
          </a:p>
          <a:p>
            <a:pPr indent="0" lvl="0" marL="0" rtl="0" algn="r">
              <a:spcBef>
                <a:spcPts val="0"/>
              </a:spcBef>
              <a:spcAft>
                <a:spcPts val="0"/>
              </a:spcAft>
              <a:buNone/>
            </a:pPr>
            <a:r>
              <a:rPr lang="en-US" sz="3600">
                <a:solidFill>
                  <a:schemeClr val="lt1"/>
                </a:solidFill>
                <a:latin typeface="Open Sans"/>
                <a:ea typeface="Open Sans"/>
                <a:cs typeface="Open Sans"/>
                <a:sym typeface="Open Sans"/>
              </a:rPr>
              <a:t>mark@beeswax.com</a:t>
            </a:r>
            <a:endParaRPr sz="3600">
              <a:solidFill>
                <a:schemeClr val="lt1"/>
              </a:solidFill>
              <a:latin typeface="Open Sans"/>
              <a:ea typeface="Open Sans"/>
              <a:cs typeface="Open Sans"/>
              <a:sym typeface="Open Sans"/>
            </a:endParaRPr>
          </a:p>
          <a:p>
            <a:pPr indent="0" lvl="0" marL="0" rtl="0" algn="r">
              <a:spcBef>
                <a:spcPts val="0"/>
              </a:spcBef>
              <a:spcAft>
                <a:spcPts val="0"/>
              </a:spcAft>
              <a:buClr>
                <a:schemeClr val="dk1"/>
              </a:buClr>
              <a:buSzPts val="1100"/>
              <a:buFont typeface="Arial"/>
              <a:buNone/>
            </a:pPr>
            <a:r>
              <a:rPr lang="en-US" sz="3600">
                <a:solidFill>
                  <a:schemeClr val="lt1"/>
                </a:solidFill>
                <a:latin typeface="Open Sans"/>
                <a:ea typeface="Open Sans"/>
                <a:cs typeface="Open Sans"/>
                <a:sym typeface="Open Sans"/>
              </a:rPr>
              <a:t>LinkedIn: @marksweiss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16"/>
          <p:cNvSpPr/>
          <p:nvPr/>
        </p:nvSpPr>
        <p:spPr>
          <a:xfrm>
            <a:off x="3630075" y="4223507"/>
            <a:ext cx="17064600" cy="6578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p:nvPr/>
        </p:nvSpPr>
        <p:spPr>
          <a:xfrm>
            <a:off x="16977225" y="6255257"/>
            <a:ext cx="2465700" cy="25152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
          <p:cNvSpPr/>
          <p:nvPr/>
        </p:nvSpPr>
        <p:spPr>
          <a:xfrm>
            <a:off x="4426000" y="4994157"/>
            <a:ext cx="6251370" cy="4243821"/>
          </a:xfrm>
          <a:custGeom>
            <a:rect b="b" l="l" r="r" t="t"/>
            <a:pathLst>
              <a:path extrusionOk="0" h="161362" w="232739">
                <a:moveTo>
                  <a:pt x="12939" y="20442"/>
                </a:moveTo>
                <a:cubicBezTo>
                  <a:pt x="9614" y="32962"/>
                  <a:pt x="-10143" y="58784"/>
                  <a:pt x="7071" y="76781"/>
                </a:cubicBezTo>
                <a:cubicBezTo>
                  <a:pt x="24286" y="94778"/>
                  <a:pt x="93143" y="115513"/>
                  <a:pt x="116226" y="128424"/>
                </a:cubicBezTo>
                <a:cubicBezTo>
                  <a:pt x="139309" y="141335"/>
                  <a:pt x="126985" y="150334"/>
                  <a:pt x="145569" y="154246"/>
                </a:cubicBezTo>
                <a:cubicBezTo>
                  <a:pt x="164153" y="158159"/>
                  <a:pt x="218340" y="168722"/>
                  <a:pt x="227730" y="151899"/>
                </a:cubicBezTo>
                <a:cubicBezTo>
                  <a:pt x="237120" y="135076"/>
                  <a:pt x="235359" y="78345"/>
                  <a:pt x="201908" y="53306"/>
                </a:cubicBezTo>
                <a:cubicBezTo>
                  <a:pt x="168457" y="28267"/>
                  <a:pt x="58519" y="7140"/>
                  <a:pt x="27024" y="1663"/>
                </a:cubicBezTo>
                <a:cubicBezTo>
                  <a:pt x="-4471" y="-3814"/>
                  <a:pt x="16265" y="7922"/>
                  <a:pt x="12939" y="20442"/>
                </a:cubicBezTo>
                <a:close/>
              </a:path>
            </a:pathLst>
          </a:custGeom>
          <a:solidFill>
            <a:srgbClr val="A4C2F4"/>
          </a:solidFill>
          <a:ln cap="flat" cmpd="sng" w="9525">
            <a:solidFill>
              <a:schemeClr val="dk2"/>
            </a:solidFill>
            <a:prstDash val="solid"/>
            <a:round/>
            <a:headEnd len="med" w="med" type="none"/>
            <a:tailEnd len="med" w="med" type="none"/>
          </a:ln>
        </p:spPr>
      </p:sp>
      <p:sp>
        <p:nvSpPr>
          <p:cNvPr id="253" name="Google Shape;253;p16"/>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The Example</a:t>
            </a:r>
            <a:r>
              <a:rPr lang="en-US">
                <a:solidFill>
                  <a:schemeClr val="dk1"/>
                </a:solidFill>
              </a:rPr>
              <a:t> Pipeline: Building a Datalake</a:t>
            </a:r>
            <a:endParaRPr/>
          </a:p>
        </p:txBody>
      </p:sp>
      <p:pic>
        <p:nvPicPr>
          <p:cNvPr descr="s3.png" id="254" name="Google Shape;254;p16"/>
          <p:cNvPicPr preferRelativeResize="0"/>
          <p:nvPr/>
        </p:nvPicPr>
        <p:blipFill>
          <a:blip r:embed="rId3">
            <a:alphaModFix/>
          </a:blip>
          <a:stretch>
            <a:fillRect/>
          </a:stretch>
        </p:blipFill>
        <p:spPr>
          <a:xfrm flipH="1">
            <a:off x="4571915" y="5622867"/>
            <a:ext cx="1851666" cy="1851666"/>
          </a:xfrm>
          <a:prstGeom prst="rect">
            <a:avLst/>
          </a:prstGeom>
          <a:noFill/>
          <a:ln>
            <a:noFill/>
          </a:ln>
        </p:spPr>
      </p:pic>
      <p:sp>
        <p:nvSpPr>
          <p:cNvPr id="255" name="Google Shape;255;p16"/>
          <p:cNvSpPr txBox="1"/>
          <p:nvPr/>
        </p:nvSpPr>
        <p:spPr>
          <a:xfrm>
            <a:off x="4897604" y="4994149"/>
            <a:ext cx="12003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S3</a:t>
            </a:r>
            <a:endParaRPr sz="3200">
              <a:latin typeface="Open Sans"/>
              <a:ea typeface="Open Sans"/>
              <a:cs typeface="Open Sans"/>
              <a:sym typeface="Open Sans"/>
            </a:endParaRPr>
          </a:p>
        </p:txBody>
      </p:sp>
      <p:pic>
        <p:nvPicPr>
          <p:cNvPr descr="redshift.png" id="256" name="Google Shape;256;p16"/>
          <p:cNvPicPr preferRelativeResize="0"/>
          <p:nvPr/>
        </p:nvPicPr>
        <p:blipFill>
          <a:blip r:embed="rId4">
            <a:alphaModFix/>
          </a:blip>
          <a:stretch>
            <a:fillRect/>
          </a:stretch>
        </p:blipFill>
        <p:spPr>
          <a:xfrm flipH="1">
            <a:off x="17417867" y="6144336"/>
            <a:ext cx="1723200" cy="1723200"/>
          </a:xfrm>
          <a:prstGeom prst="rect">
            <a:avLst/>
          </a:prstGeom>
          <a:noFill/>
          <a:ln>
            <a:noFill/>
          </a:ln>
        </p:spPr>
      </p:pic>
      <p:pic>
        <p:nvPicPr>
          <p:cNvPr descr="aws-datapipeline.png" id="257" name="Google Shape;257;p16"/>
          <p:cNvPicPr preferRelativeResize="0"/>
          <p:nvPr/>
        </p:nvPicPr>
        <p:blipFill>
          <a:blip r:embed="rId5">
            <a:alphaModFix/>
          </a:blip>
          <a:stretch>
            <a:fillRect/>
          </a:stretch>
        </p:blipFill>
        <p:spPr>
          <a:xfrm>
            <a:off x="13493803" y="5110284"/>
            <a:ext cx="1419199" cy="1419199"/>
          </a:xfrm>
          <a:prstGeom prst="rect">
            <a:avLst/>
          </a:prstGeom>
          <a:noFill/>
          <a:ln>
            <a:noFill/>
          </a:ln>
        </p:spPr>
      </p:pic>
      <p:sp>
        <p:nvSpPr>
          <p:cNvPr id="258" name="Google Shape;258;p16"/>
          <p:cNvSpPr txBox="1"/>
          <p:nvPr/>
        </p:nvSpPr>
        <p:spPr>
          <a:xfrm>
            <a:off x="16968516" y="7585340"/>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Redshift</a:t>
            </a:r>
            <a:endParaRPr sz="3200">
              <a:latin typeface="Open Sans"/>
              <a:ea typeface="Open Sans"/>
              <a:cs typeface="Open Sans"/>
              <a:sym typeface="Open Sans"/>
            </a:endParaRPr>
          </a:p>
        </p:txBody>
      </p:sp>
      <p:sp>
        <p:nvSpPr>
          <p:cNvPr id="259" name="Google Shape;259;p16"/>
          <p:cNvSpPr txBox="1"/>
          <p:nvPr/>
        </p:nvSpPr>
        <p:spPr>
          <a:xfrm>
            <a:off x="12822028" y="6517527"/>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BF9000"/>
                </a:solidFill>
                <a:latin typeface="Open Sans"/>
                <a:ea typeface="Open Sans"/>
                <a:cs typeface="Open Sans"/>
                <a:sym typeface="Open Sans"/>
              </a:rPr>
              <a:t>AWS Data Pipeline</a:t>
            </a:r>
            <a:endParaRPr sz="3200">
              <a:solidFill>
                <a:srgbClr val="BF9000"/>
              </a:solidFill>
              <a:latin typeface="Open Sans"/>
              <a:ea typeface="Open Sans"/>
              <a:cs typeface="Open Sans"/>
              <a:sym typeface="Open Sans"/>
            </a:endParaRPr>
          </a:p>
        </p:txBody>
      </p:sp>
      <p:cxnSp>
        <p:nvCxnSpPr>
          <p:cNvPr id="260" name="Google Shape;260;p16"/>
          <p:cNvCxnSpPr>
            <a:stCxn id="261" idx="3"/>
            <a:endCxn id="257" idx="1"/>
          </p:cNvCxnSpPr>
          <p:nvPr/>
        </p:nvCxnSpPr>
        <p:spPr>
          <a:xfrm flipH="1" rot="10800000">
            <a:off x="9703751" y="5819832"/>
            <a:ext cx="3790200" cy="1411500"/>
          </a:xfrm>
          <a:prstGeom prst="straightConnector1">
            <a:avLst/>
          </a:prstGeom>
          <a:noFill/>
          <a:ln cap="flat" cmpd="sng" w="76200">
            <a:solidFill>
              <a:srgbClr val="BF9000"/>
            </a:solidFill>
            <a:prstDash val="solid"/>
            <a:round/>
            <a:headEnd len="med" w="med" type="triangle"/>
            <a:tailEnd len="med" w="med" type="none"/>
          </a:ln>
        </p:spPr>
      </p:cxnSp>
      <p:sp>
        <p:nvSpPr>
          <p:cNvPr id="262" name="Google Shape;262;p16"/>
          <p:cNvSpPr txBox="1"/>
          <p:nvPr/>
        </p:nvSpPr>
        <p:spPr>
          <a:xfrm>
            <a:off x="13183857" y="9237957"/>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1155CC"/>
                </a:solidFill>
                <a:latin typeface="Open Sans"/>
                <a:ea typeface="Open Sans"/>
                <a:cs typeface="Open Sans"/>
                <a:sym typeface="Open Sans"/>
              </a:rPr>
              <a:t>Airflow</a:t>
            </a:r>
            <a:endParaRPr sz="3200">
              <a:solidFill>
                <a:srgbClr val="1155CC"/>
              </a:solidFill>
              <a:latin typeface="Open Sans"/>
              <a:ea typeface="Open Sans"/>
              <a:cs typeface="Open Sans"/>
              <a:sym typeface="Open Sans"/>
            </a:endParaRPr>
          </a:p>
        </p:txBody>
      </p:sp>
      <p:cxnSp>
        <p:nvCxnSpPr>
          <p:cNvPr id="263" name="Google Shape;263;p16"/>
          <p:cNvCxnSpPr>
            <a:stCxn id="256" idx="3"/>
            <a:endCxn id="257" idx="3"/>
          </p:cNvCxnSpPr>
          <p:nvPr/>
        </p:nvCxnSpPr>
        <p:spPr>
          <a:xfrm rot="10800000">
            <a:off x="14912867" y="5819736"/>
            <a:ext cx="2505000" cy="1186200"/>
          </a:xfrm>
          <a:prstGeom prst="straightConnector1">
            <a:avLst/>
          </a:prstGeom>
          <a:noFill/>
          <a:ln cap="flat" cmpd="sng" w="76200">
            <a:solidFill>
              <a:srgbClr val="BF9000"/>
            </a:solidFill>
            <a:prstDash val="solid"/>
            <a:round/>
            <a:headEnd len="med" w="med" type="none"/>
            <a:tailEnd len="med" w="med" type="triangle"/>
          </a:ln>
        </p:spPr>
      </p:cxnSp>
      <p:sp>
        <p:nvSpPr>
          <p:cNvPr id="264" name="Google Shape;264;p16"/>
          <p:cNvSpPr txBox="1"/>
          <p:nvPr/>
        </p:nvSpPr>
        <p:spPr>
          <a:xfrm>
            <a:off x="8049812" y="8044392"/>
            <a:ext cx="20640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Hive/</a:t>
            </a:r>
            <a:endParaRPr b="1" sz="3700">
              <a:latin typeface="Open Sans"/>
              <a:ea typeface="Open Sans"/>
              <a:cs typeface="Open Sans"/>
              <a:sym typeface="Open Sans"/>
            </a:endParaRPr>
          </a:p>
          <a:p>
            <a:pPr indent="0" lvl="0" marL="0" rtl="0" algn="l">
              <a:spcBef>
                <a:spcPts val="0"/>
              </a:spcBef>
              <a:spcAft>
                <a:spcPts val="0"/>
              </a:spcAft>
              <a:buNone/>
            </a:pPr>
            <a:r>
              <a:rPr b="1" lang="en-US" sz="3700">
                <a:latin typeface="Open Sans"/>
                <a:ea typeface="Open Sans"/>
                <a:cs typeface="Open Sans"/>
                <a:sym typeface="Open Sans"/>
              </a:rPr>
              <a:t>EMR</a:t>
            </a:r>
            <a:endParaRPr b="1" sz="3700">
              <a:latin typeface="Open Sans"/>
              <a:ea typeface="Open Sans"/>
              <a:cs typeface="Open Sans"/>
              <a:sym typeface="Open Sans"/>
            </a:endParaRPr>
          </a:p>
        </p:txBody>
      </p:sp>
      <p:pic>
        <p:nvPicPr>
          <p:cNvPr id="265" name="Google Shape;265;p16"/>
          <p:cNvPicPr preferRelativeResize="0"/>
          <p:nvPr/>
        </p:nvPicPr>
        <p:blipFill>
          <a:blip r:embed="rId6">
            <a:alphaModFix/>
          </a:blip>
          <a:stretch>
            <a:fillRect/>
          </a:stretch>
        </p:blipFill>
        <p:spPr>
          <a:xfrm>
            <a:off x="13493956" y="7970757"/>
            <a:ext cx="1419201" cy="1419201"/>
          </a:xfrm>
          <a:prstGeom prst="rect">
            <a:avLst/>
          </a:prstGeom>
          <a:noFill/>
          <a:ln>
            <a:noFill/>
          </a:ln>
        </p:spPr>
      </p:pic>
      <p:cxnSp>
        <p:nvCxnSpPr>
          <p:cNvPr id="266" name="Google Shape;266;p16"/>
          <p:cNvCxnSpPr>
            <a:stCxn id="265" idx="3"/>
            <a:endCxn id="256" idx="3"/>
          </p:cNvCxnSpPr>
          <p:nvPr/>
        </p:nvCxnSpPr>
        <p:spPr>
          <a:xfrm flipH="1" rot="10800000">
            <a:off x="14913157" y="7006058"/>
            <a:ext cx="2504700" cy="1674300"/>
          </a:xfrm>
          <a:prstGeom prst="straightConnector1">
            <a:avLst/>
          </a:prstGeom>
          <a:noFill/>
          <a:ln cap="flat" cmpd="sng" w="76200">
            <a:solidFill>
              <a:srgbClr val="1155CC"/>
            </a:solidFill>
            <a:prstDash val="solid"/>
            <a:round/>
            <a:headEnd len="med" w="med" type="triangle"/>
            <a:tailEnd len="med" w="med" type="none"/>
          </a:ln>
        </p:spPr>
      </p:cxnSp>
      <p:cxnSp>
        <p:nvCxnSpPr>
          <p:cNvPr id="267" name="Google Shape;267;p16"/>
          <p:cNvCxnSpPr/>
          <p:nvPr/>
        </p:nvCxnSpPr>
        <p:spPr>
          <a:xfrm>
            <a:off x="5981875" y="6755957"/>
            <a:ext cx="2064000" cy="532800"/>
          </a:xfrm>
          <a:prstGeom prst="straightConnector1">
            <a:avLst/>
          </a:prstGeom>
          <a:noFill/>
          <a:ln cap="flat" cmpd="sng" w="28575">
            <a:solidFill>
              <a:srgbClr val="434343"/>
            </a:solidFill>
            <a:prstDash val="solid"/>
            <a:round/>
            <a:headEnd len="med" w="med" type="triangle"/>
            <a:tailEnd len="med" w="med" type="triangle"/>
          </a:ln>
        </p:spPr>
      </p:cxnSp>
      <p:sp>
        <p:nvSpPr>
          <p:cNvPr id="268" name="Google Shape;268;p16"/>
          <p:cNvSpPr txBox="1"/>
          <p:nvPr/>
        </p:nvSpPr>
        <p:spPr>
          <a:xfrm>
            <a:off x="16808245" y="5221082"/>
            <a:ext cx="30009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000">
                <a:solidFill>
                  <a:srgbClr val="434343"/>
                </a:solidFill>
                <a:latin typeface="Open Sans"/>
                <a:ea typeface="Open Sans"/>
                <a:cs typeface="Open Sans"/>
                <a:sym typeface="Open Sans"/>
              </a:rPr>
              <a:t>Data Warehouse</a:t>
            </a:r>
            <a:endParaRPr sz="3000">
              <a:solidFill>
                <a:srgbClr val="434343"/>
              </a:solidFill>
              <a:latin typeface="Open Sans"/>
              <a:ea typeface="Open Sans"/>
              <a:cs typeface="Open Sans"/>
              <a:sym typeface="Open Sans"/>
            </a:endParaRPr>
          </a:p>
        </p:txBody>
      </p:sp>
      <p:sp>
        <p:nvSpPr>
          <p:cNvPr id="269" name="Google Shape;269;p16"/>
          <p:cNvSpPr txBox="1"/>
          <p:nvPr/>
        </p:nvSpPr>
        <p:spPr>
          <a:xfrm>
            <a:off x="6048724" y="5932970"/>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434343"/>
                </a:solidFill>
                <a:latin typeface="Open Sans"/>
                <a:ea typeface="Open Sans"/>
                <a:cs typeface="Open Sans"/>
                <a:sym typeface="Open Sans"/>
              </a:rPr>
              <a:t>Data Lake</a:t>
            </a:r>
            <a:endParaRPr sz="3000">
              <a:solidFill>
                <a:srgbClr val="434343"/>
              </a:solidFill>
              <a:latin typeface="Open Sans"/>
              <a:ea typeface="Open Sans"/>
              <a:cs typeface="Open Sans"/>
              <a:sym typeface="Open Sans"/>
            </a:endParaRPr>
          </a:p>
        </p:txBody>
      </p:sp>
      <p:pic>
        <p:nvPicPr>
          <p:cNvPr id="261" name="Google Shape;261;p16"/>
          <p:cNvPicPr preferRelativeResize="0"/>
          <p:nvPr/>
        </p:nvPicPr>
        <p:blipFill>
          <a:blip r:embed="rId7">
            <a:alphaModFix/>
          </a:blip>
          <a:stretch>
            <a:fillRect/>
          </a:stretch>
        </p:blipFill>
        <p:spPr>
          <a:xfrm>
            <a:off x="7744150" y="6251532"/>
            <a:ext cx="1959601" cy="1959601"/>
          </a:xfrm>
          <a:prstGeom prst="rect">
            <a:avLst/>
          </a:prstGeom>
          <a:noFill/>
          <a:ln>
            <a:noFill/>
          </a:ln>
        </p:spPr>
      </p:pic>
      <p:pic>
        <p:nvPicPr>
          <p:cNvPr id="270" name="Google Shape;270;p16"/>
          <p:cNvPicPr preferRelativeResize="0"/>
          <p:nvPr/>
        </p:nvPicPr>
        <p:blipFill>
          <a:blip r:embed="rId8">
            <a:alphaModFix/>
          </a:blip>
          <a:stretch>
            <a:fillRect/>
          </a:stretch>
        </p:blipFill>
        <p:spPr>
          <a:xfrm>
            <a:off x="19651450" y="12500600"/>
            <a:ext cx="3810000" cy="704850"/>
          </a:xfrm>
          <a:prstGeom prst="rect">
            <a:avLst/>
          </a:prstGeom>
          <a:noFill/>
          <a:ln>
            <a:noFill/>
          </a:ln>
        </p:spPr>
      </p:pic>
      <p:cxnSp>
        <p:nvCxnSpPr>
          <p:cNvPr id="271" name="Google Shape;271;p16"/>
          <p:cNvCxnSpPr>
            <a:stCxn id="261" idx="3"/>
            <a:endCxn id="265" idx="1"/>
          </p:cNvCxnSpPr>
          <p:nvPr/>
        </p:nvCxnSpPr>
        <p:spPr>
          <a:xfrm>
            <a:off x="9703751" y="7231332"/>
            <a:ext cx="3790200" cy="1449000"/>
          </a:xfrm>
          <a:prstGeom prst="straightConnector1">
            <a:avLst/>
          </a:prstGeom>
          <a:noFill/>
          <a:ln cap="flat" cmpd="sng" w="76200">
            <a:solidFill>
              <a:srgbClr val="1155CC"/>
            </a:solidFill>
            <a:prstDash val="solid"/>
            <a:round/>
            <a:headEnd len="med" w="med" type="triangl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17"/>
          <p:cNvSpPr/>
          <p:nvPr/>
        </p:nvSpPr>
        <p:spPr>
          <a:xfrm>
            <a:off x="5310900" y="4396500"/>
            <a:ext cx="14340600" cy="6188400"/>
          </a:xfrm>
          <a:prstGeom prst="roundRect">
            <a:avLst>
              <a:gd fmla="val 16667" name="adj"/>
            </a:avLst>
          </a:prstGeom>
          <a:gradFill>
            <a:gsLst>
              <a:gs pos="0">
                <a:srgbClr val="F2F2F2"/>
              </a:gs>
              <a:gs pos="100000">
                <a:srgbClr val="A6A6A6"/>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The</a:t>
            </a:r>
            <a:r>
              <a:rPr lang="en-US"/>
              <a:t> Frameworks: Data Pipeline vs. Airflow</a:t>
            </a:r>
            <a:endParaRPr/>
          </a:p>
        </p:txBody>
      </p:sp>
      <p:pic>
        <p:nvPicPr>
          <p:cNvPr id="278" name="Google Shape;278;p17"/>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279" name="Google Shape;279;p17"/>
          <p:cNvPicPr preferRelativeResize="0"/>
          <p:nvPr/>
        </p:nvPicPr>
        <p:blipFill>
          <a:blip r:embed="rId4">
            <a:alphaModFix/>
          </a:blip>
          <a:stretch>
            <a:fillRect/>
          </a:stretch>
        </p:blipFill>
        <p:spPr>
          <a:xfrm>
            <a:off x="13975042" y="5785064"/>
            <a:ext cx="3365075" cy="3365050"/>
          </a:xfrm>
          <a:prstGeom prst="rect">
            <a:avLst/>
          </a:prstGeom>
          <a:noFill/>
          <a:ln>
            <a:noFill/>
          </a:ln>
        </p:spPr>
      </p:pic>
      <p:pic>
        <p:nvPicPr>
          <p:cNvPr descr="aws-datapipeline.png" id="280" name="Google Shape;280;p17"/>
          <p:cNvPicPr preferRelativeResize="0"/>
          <p:nvPr/>
        </p:nvPicPr>
        <p:blipFill>
          <a:blip r:embed="rId5">
            <a:alphaModFix/>
          </a:blip>
          <a:stretch>
            <a:fillRect/>
          </a:stretch>
        </p:blipFill>
        <p:spPr>
          <a:xfrm>
            <a:off x="6984621" y="5562612"/>
            <a:ext cx="3809999" cy="3810001"/>
          </a:xfrm>
          <a:prstGeom prst="rect">
            <a:avLst/>
          </a:prstGeom>
          <a:noFill/>
          <a:ln>
            <a:noFill/>
          </a:ln>
        </p:spPr>
      </p:pic>
      <p:sp>
        <p:nvSpPr>
          <p:cNvPr id="281" name="Google Shape;281;p17"/>
          <p:cNvSpPr txBox="1"/>
          <p:nvPr/>
        </p:nvSpPr>
        <p:spPr>
          <a:xfrm>
            <a:off x="11324550" y="7005750"/>
            <a:ext cx="1616400" cy="92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800"/>
              <a:t>vs.</a:t>
            </a:r>
            <a:endParaRPr b="1" sz="4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18"/>
          <p:cNvSpPr/>
          <p:nvPr/>
        </p:nvSpPr>
        <p:spPr>
          <a:xfrm>
            <a:off x="5463300" y="3939300"/>
            <a:ext cx="13808400" cy="63270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The</a:t>
            </a:r>
            <a:r>
              <a:rPr lang="en-US"/>
              <a:t> </a:t>
            </a:r>
            <a:r>
              <a:rPr lang="en-US"/>
              <a:t> Frameworks: Data Pipeline vs. Airflow</a:t>
            </a:r>
            <a:endParaRPr/>
          </a:p>
        </p:txBody>
      </p:sp>
      <p:pic>
        <p:nvPicPr>
          <p:cNvPr id="288" name="Google Shape;288;p18"/>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289" name="Google Shape;289;p18"/>
          <p:cNvPicPr preferRelativeResize="0"/>
          <p:nvPr/>
        </p:nvPicPr>
        <p:blipFill>
          <a:blip r:embed="rId4">
            <a:alphaModFix/>
          </a:blip>
          <a:stretch>
            <a:fillRect/>
          </a:stretch>
        </p:blipFill>
        <p:spPr>
          <a:xfrm>
            <a:off x="14210956" y="10605582"/>
            <a:ext cx="1419201" cy="1419201"/>
          </a:xfrm>
          <a:prstGeom prst="rect">
            <a:avLst/>
          </a:prstGeom>
          <a:noFill/>
          <a:ln>
            <a:noFill/>
          </a:ln>
        </p:spPr>
      </p:pic>
      <p:pic>
        <p:nvPicPr>
          <p:cNvPr descr="aws-datapipeline.png" id="290" name="Google Shape;290;p18"/>
          <p:cNvPicPr preferRelativeResize="0"/>
          <p:nvPr/>
        </p:nvPicPr>
        <p:blipFill>
          <a:blip r:embed="rId5">
            <a:alphaModFix/>
          </a:blip>
          <a:stretch>
            <a:fillRect/>
          </a:stretch>
        </p:blipFill>
        <p:spPr>
          <a:xfrm>
            <a:off x="8087353" y="10605584"/>
            <a:ext cx="1419199" cy="1419199"/>
          </a:xfrm>
          <a:prstGeom prst="rect">
            <a:avLst/>
          </a:prstGeom>
          <a:noFill/>
          <a:ln>
            <a:noFill/>
          </a:ln>
        </p:spPr>
      </p:pic>
      <p:pic>
        <p:nvPicPr>
          <p:cNvPr id="291" name="Google Shape;291;p18"/>
          <p:cNvPicPr preferRelativeResize="0"/>
          <p:nvPr/>
        </p:nvPicPr>
        <p:blipFill rotWithShape="1">
          <a:blip r:embed="rId6">
            <a:alphaModFix/>
          </a:blip>
          <a:srcRect b="0" l="0" r="0" t="0"/>
          <a:stretch/>
        </p:blipFill>
        <p:spPr>
          <a:xfrm>
            <a:off x="5132956" y="3696404"/>
            <a:ext cx="13965695" cy="6380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19"/>
          <p:cNvSpPr/>
          <p:nvPr/>
        </p:nvSpPr>
        <p:spPr>
          <a:xfrm>
            <a:off x="3630075" y="4223507"/>
            <a:ext cx="17064600" cy="6578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9"/>
          <p:cNvSpPr/>
          <p:nvPr/>
        </p:nvSpPr>
        <p:spPr>
          <a:xfrm>
            <a:off x="16977225" y="6255257"/>
            <a:ext cx="2465700" cy="25152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p:nvPr/>
        </p:nvSpPr>
        <p:spPr>
          <a:xfrm>
            <a:off x="4426000" y="4994157"/>
            <a:ext cx="6251370" cy="4243821"/>
          </a:xfrm>
          <a:custGeom>
            <a:rect b="b" l="l" r="r" t="t"/>
            <a:pathLst>
              <a:path extrusionOk="0" h="161362" w="232739">
                <a:moveTo>
                  <a:pt x="12939" y="20442"/>
                </a:moveTo>
                <a:cubicBezTo>
                  <a:pt x="9614" y="32962"/>
                  <a:pt x="-10143" y="58784"/>
                  <a:pt x="7071" y="76781"/>
                </a:cubicBezTo>
                <a:cubicBezTo>
                  <a:pt x="24286" y="94778"/>
                  <a:pt x="93143" y="115513"/>
                  <a:pt x="116226" y="128424"/>
                </a:cubicBezTo>
                <a:cubicBezTo>
                  <a:pt x="139309" y="141335"/>
                  <a:pt x="126985" y="150334"/>
                  <a:pt x="145569" y="154246"/>
                </a:cubicBezTo>
                <a:cubicBezTo>
                  <a:pt x="164153" y="158159"/>
                  <a:pt x="218340" y="168722"/>
                  <a:pt x="227730" y="151899"/>
                </a:cubicBezTo>
                <a:cubicBezTo>
                  <a:pt x="237120" y="135076"/>
                  <a:pt x="235359" y="78345"/>
                  <a:pt x="201908" y="53306"/>
                </a:cubicBezTo>
                <a:cubicBezTo>
                  <a:pt x="168457" y="28267"/>
                  <a:pt x="58519" y="7140"/>
                  <a:pt x="27024" y="1663"/>
                </a:cubicBezTo>
                <a:cubicBezTo>
                  <a:pt x="-4471" y="-3814"/>
                  <a:pt x="16265" y="7922"/>
                  <a:pt x="12939" y="20442"/>
                </a:cubicBezTo>
                <a:close/>
              </a:path>
            </a:pathLst>
          </a:custGeom>
          <a:solidFill>
            <a:srgbClr val="A4C2F4"/>
          </a:solidFill>
          <a:ln cap="flat" cmpd="sng" w="9525">
            <a:solidFill>
              <a:schemeClr val="dk2"/>
            </a:solidFill>
            <a:prstDash val="solid"/>
            <a:round/>
            <a:headEnd len="med" w="med" type="none"/>
            <a:tailEnd len="med" w="med" type="none"/>
          </a:ln>
        </p:spPr>
      </p:sp>
      <p:sp>
        <p:nvSpPr>
          <p:cNvPr id="299" name="Google Shape;299;p19"/>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The Example</a:t>
            </a:r>
            <a:r>
              <a:rPr lang="en-US">
                <a:solidFill>
                  <a:schemeClr val="dk1"/>
                </a:solidFill>
              </a:rPr>
              <a:t> Pipeline: We Need Operators</a:t>
            </a:r>
            <a:endParaRPr/>
          </a:p>
        </p:txBody>
      </p:sp>
      <p:pic>
        <p:nvPicPr>
          <p:cNvPr descr="s3.png" id="300" name="Google Shape;300;p19"/>
          <p:cNvPicPr preferRelativeResize="0"/>
          <p:nvPr/>
        </p:nvPicPr>
        <p:blipFill>
          <a:blip r:embed="rId3">
            <a:alphaModFix/>
          </a:blip>
          <a:stretch>
            <a:fillRect/>
          </a:stretch>
        </p:blipFill>
        <p:spPr>
          <a:xfrm flipH="1">
            <a:off x="4571915" y="5622867"/>
            <a:ext cx="1851666" cy="1851666"/>
          </a:xfrm>
          <a:prstGeom prst="rect">
            <a:avLst/>
          </a:prstGeom>
          <a:noFill/>
          <a:ln>
            <a:noFill/>
          </a:ln>
        </p:spPr>
      </p:pic>
      <p:sp>
        <p:nvSpPr>
          <p:cNvPr id="301" name="Google Shape;301;p19"/>
          <p:cNvSpPr txBox="1"/>
          <p:nvPr/>
        </p:nvSpPr>
        <p:spPr>
          <a:xfrm>
            <a:off x="4897604" y="4994149"/>
            <a:ext cx="12003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S3</a:t>
            </a:r>
            <a:endParaRPr sz="3200">
              <a:latin typeface="Open Sans"/>
              <a:ea typeface="Open Sans"/>
              <a:cs typeface="Open Sans"/>
              <a:sym typeface="Open Sans"/>
            </a:endParaRPr>
          </a:p>
        </p:txBody>
      </p:sp>
      <p:pic>
        <p:nvPicPr>
          <p:cNvPr descr="redshift.png" id="302" name="Google Shape;302;p19"/>
          <p:cNvPicPr preferRelativeResize="0"/>
          <p:nvPr/>
        </p:nvPicPr>
        <p:blipFill>
          <a:blip r:embed="rId4">
            <a:alphaModFix/>
          </a:blip>
          <a:stretch>
            <a:fillRect/>
          </a:stretch>
        </p:blipFill>
        <p:spPr>
          <a:xfrm flipH="1">
            <a:off x="17417867" y="6144336"/>
            <a:ext cx="1723200" cy="1723200"/>
          </a:xfrm>
          <a:prstGeom prst="rect">
            <a:avLst/>
          </a:prstGeom>
          <a:noFill/>
          <a:ln>
            <a:noFill/>
          </a:ln>
        </p:spPr>
      </p:pic>
      <p:pic>
        <p:nvPicPr>
          <p:cNvPr descr="aws-datapipeline.png" id="303" name="Google Shape;303;p19"/>
          <p:cNvPicPr preferRelativeResize="0"/>
          <p:nvPr/>
        </p:nvPicPr>
        <p:blipFill>
          <a:blip r:embed="rId5">
            <a:alphaModFix/>
          </a:blip>
          <a:stretch>
            <a:fillRect/>
          </a:stretch>
        </p:blipFill>
        <p:spPr>
          <a:xfrm>
            <a:off x="13493803" y="5110284"/>
            <a:ext cx="1419199" cy="1419199"/>
          </a:xfrm>
          <a:prstGeom prst="rect">
            <a:avLst/>
          </a:prstGeom>
          <a:noFill/>
          <a:ln>
            <a:noFill/>
          </a:ln>
        </p:spPr>
      </p:pic>
      <p:sp>
        <p:nvSpPr>
          <p:cNvPr id="304" name="Google Shape;304;p19"/>
          <p:cNvSpPr txBox="1"/>
          <p:nvPr/>
        </p:nvSpPr>
        <p:spPr>
          <a:xfrm>
            <a:off x="16968516" y="7585340"/>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Redshift</a:t>
            </a:r>
            <a:endParaRPr sz="3200">
              <a:latin typeface="Open Sans"/>
              <a:ea typeface="Open Sans"/>
              <a:cs typeface="Open Sans"/>
              <a:sym typeface="Open Sans"/>
            </a:endParaRPr>
          </a:p>
        </p:txBody>
      </p:sp>
      <p:sp>
        <p:nvSpPr>
          <p:cNvPr id="305" name="Google Shape;305;p19"/>
          <p:cNvSpPr txBox="1"/>
          <p:nvPr/>
        </p:nvSpPr>
        <p:spPr>
          <a:xfrm>
            <a:off x="12822028" y="6517527"/>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BF9000"/>
                </a:solidFill>
                <a:latin typeface="Open Sans"/>
                <a:ea typeface="Open Sans"/>
                <a:cs typeface="Open Sans"/>
                <a:sym typeface="Open Sans"/>
              </a:rPr>
              <a:t>AWS Data Pipeline</a:t>
            </a:r>
            <a:endParaRPr sz="3200">
              <a:solidFill>
                <a:srgbClr val="BF9000"/>
              </a:solidFill>
              <a:latin typeface="Open Sans"/>
              <a:ea typeface="Open Sans"/>
              <a:cs typeface="Open Sans"/>
              <a:sym typeface="Open Sans"/>
            </a:endParaRPr>
          </a:p>
        </p:txBody>
      </p:sp>
      <p:cxnSp>
        <p:nvCxnSpPr>
          <p:cNvPr id="306" name="Google Shape;306;p19"/>
          <p:cNvCxnSpPr>
            <a:stCxn id="307" idx="3"/>
            <a:endCxn id="303" idx="1"/>
          </p:cNvCxnSpPr>
          <p:nvPr/>
        </p:nvCxnSpPr>
        <p:spPr>
          <a:xfrm flipH="1" rot="10800000">
            <a:off x="9703751" y="5819832"/>
            <a:ext cx="3790200" cy="1411500"/>
          </a:xfrm>
          <a:prstGeom prst="straightConnector1">
            <a:avLst/>
          </a:prstGeom>
          <a:noFill/>
          <a:ln cap="flat" cmpd="sng" w="76200">
            <a:solidFill>
              <a:srgbClr val="FF00FF"/>
            </a:solidFill>
            <a:prstDash val="solid"/>
            <a:round/>
            <a:headEnd len="med" w="med" type="triangle"/>
            <a:tailEnd len="med" w="med" type="none"/>
          </a:ln>
        </p:spPr>
      </p:cxnSp>
      <p:sp>
        <p:nvSpPr>
          <p:cNvPr id="308" name="Google Shape;308;p19"/>
          <p:cNvSpPr txBox="1"/>
          <p:nvPr/>
        </p:nvSpPr>
        <p:spPr>
          <a:xfrm>
            <a:off x="13183857" y="9237957"/>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1155CC"/>
                </a:solidFill>
                <a:latin typeface="Open Sans"/>
                <a:ea typeface="Open Sans"/>
                <a:cs typeface="Open Sans"/>
                <a:sym typeface="Open Sans"/>
              </a:rPr>
              <a:t>Airflow</a:t>
            </a:r>
            <a:endParaRPr sz="3200">
              <a:solidFill>
                <a:srgbClr val="1155CC"/>
              </a:solidFill>
              <a:latin typeface="Open Sans"/>
              <a:ea typeface="Open Sans"/>
              <a:cs typeface="Open Sans"/>
              <a:sym typeface="Open Sans"/>
            </a:endParaRPr>
          </a:p>
        </p:txBody>
      </p:sp>
      <p:cxnSp>
        <p:nvCxnSpPr>
          <p:cNvPr id="309" name="Google Shape;309;p19"/>
          <p:cNvCxnSpPr>
            <a:stCxn id="302" idx="3"/>
            <a:endCxn id="303" idx="3"/>
          </p:cNvCxnSpPr>
          <p:nvPr/>
        </p:nvCxnSpPr>
        <p:spPr>
          <a:xfrm rot="10800000">
            <a:off x="14912867" y="5819736"/>
            <a:ext cx="2505000" cy="1186200"/>
          </a:xfrm>
          <a:prstGeom prst="straightConnector1">
            <a:avLst/>
          </a:prstGeom>
          <a:noFill/>
          <a:ln cap="flat" cmpd="sng" w="76200">
            <a:solidFill>
              <a:srgbClr val="FF00FF"/>
            </a:solidFill>
            <a:prstDash val="solid"/>
            <a:round/>
            <a:headEnd len="med" w="med" type="none"/>
            <a:tailEnd len="med" w="med" type="triangle"/>
          </a:ln>
        </p:spPr>
      </p:cxnSp>
      <p:sp>
        <p:nvSpPr>
          <p:cNvPr id="310" name="Google Shape;310;p19"/>
          <p:cNvSpPr txBox="1"/>
          <p:nvPr/>
        </p:nvSpPr>
        <p:spPr>
          <a:xfrm>
            <a:off x="8049812" y="8044392"/>
            <a:ext cx="20640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Hive/</a:t>
            </a:r>
            <a:endParaRPr b="1" sz="3700">
              <a:latin typeface="Open Sans"/>
              <a:ea typeface="Open Sans"/>
              <a:cs typeface="Open Sans"/>
              <a:sym typeface="Open Sans"/>
            </a:endParaRPr>
          </a:p>
          <a:p>
            <a:pPr indent="0" lvl="0" marL="0" rtl="0" algn="l">
              <a:spcBef>
                <a:spcPts val="0"/>
              </a:spcBef>
              <a:spcAft>
                <a:spcPts val="0"/>
              </a:spcAft>
              <a:buNone/>
            </a:pPr>
            <a:r>
              <a:rPr b="1" lang="en-US" sz="3700">
                <a:latin typeface="Open Sans"/>
                <a:ea typeface="Open Sans"/>
                <a:cs typeface="Open Sans"/>
                <a:sym typeface="Open Sans"/>
              </a:rPr>
              <a:t>EMR</a:t>
            </a:r>
            <a:endParaRPr b="1" sz="3700">
              <a:latin typeface="Open Sans"/>
              <a:ea typeface="Open Sans"/>
              <a:cs typeface="Open Sans"/>
              <a:sym typeface="Open Sans"/>
            </a:endParaRPr>
          </a:p>
        </p:txBody>
      </p:sp>
      <p:pic>
        <p:nvPicPr>
          <p:cNvPr id="311" name="Google Shape;311;p19"/>
          <p:cNvPicPr preferRelativeResize="0"/>
          <p:nvPr/>
        </p:nvPicPr>
        <p:blipFill>
          <a:blip r:embed="rId6">
            <a:alphaModFix/>
          </a:blip>
          <a:stretch>
            <a:fillRect/>
          </a:stretch>
        </p:blipFill>
        <p:spPr>
          <a:xfrm>
            <a:off x="13493956" y="7970757"/>
            <a:ext cx="1419201" cy="1419201"/>
          </a:xfrm>
          <a:prstGeom prst="rect">
            <a:avLst/>
          </a:prstGeom>
          <a:noFill/>
          <a:ln>
            <a:noFill/>
          </a:ln>
        </p:spPr>
      </p:pic>
      <p:cxnSp>
        <p:nvCxnSpPr>
          <p:cNvPr id="312" name="Google Shape;312;p19"/>
          <p:cNvCxnSpPr>
            <a:stCxn id="311" idx="3"/>
            <a:endCxn id="302" idx="3"/>
          </p:cNvCxnSpPr>
          <p:nvPr/>
        </p:nvCxnSpPr>
        <p:spPr>
          <a:xfrm flipH="1" rot="10800000">
            <a:off x="14913157" y="7006058"/>
            <a:ext cx="2504700" cy="1674300"/>
          </a:xfrm>
          <a:prstGeom prst="straightConnector1">
            <a:avLst/>
          </a:prstGeom>
          <a:noFill/>
          <a:ln cap="flat" cmpd="sng" w="76200">
            <a:solidFill>
              <a:srgbClr val="FF00FF"/>
            </a:solidFill>
            <a:prstDash val="solid"/>
            <a:round/>
            <a:headEnd len="med" w="med" type="triangle"/>
            <a:tailEnd len="med" w="med" type="none"/>
          </a:ln>
        </p:spPr>
      </p:cxnSp>
      <p:cxnSp>
        <p:nvCxnSpPr>
          <p:cNvPr id="313" name="Google Shape;313;p19"/>
          <p:cNvCxnSpPr/>
          <p:nvPr/>
        </p:nvCxnSpPr>
        <p:spPr>
          <a:xfrm>
            <a:off x="5981875" y="6755957"/>
            <a:ext cx="2064000" cy="532800"/>
          </a:xfrm>
          <a:prstGeom prst="straightConnector1">
            <a:avLst/>
          </a:prstGeom>
          <a:noFill/>
          <a:ln cap="flat" cmpd="sng" w="28575">
            <a:solidFill>
              <a:srgbClr val="434343"/>
            </a:solidFill>
            <a:prstDash val="solid"/>
            <a:round/>
            <a:headEnd len="med" w="med" type="triangle"/>
            <a:tailEnd len="med" w="med" type="triangle"/>
          </a:ln>
        </p:spPr>
      </p:cxnSp>
      <p:sp>
        <p:nvSpPr>
          <p:cNvPr id="314" name="Google Shape;314;p19"/>
          <p:cNvSpPr txBox="1"/>
          <p:nvPr/>
        </p:nvSpPr>
        <p:spPr>
          <a:xfrm>
            <a:off x="16808245" y="5221082"/>
            <a:ext cx="30009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000">
                <a:solidFill>
                  <a:srgbClr val="434343"/>
                </a:solidFill>
                <a:latin typeface="Open Sans"/>
                <a:ea typeface="Open Sans"/>
                <a:cs typeface="Open Sans"/>
                <a:sym typeface="Open Sans"/>
              </a:rPr>
              <a:t>Data Warehouse</a:t>
            </a:r>
            <a:endParaRPr sz="3000">
              <a:solidFill>
                <a:srgbClr val="434343"/>
              </a:solidFill>
              <a:latin typeface="Open Sans"/>
              <a:ea typeface="Open Sans"/>
              <a:cs typeface="Open Sans"/>
              <a:sym typeface="Open Sans"/>
            </a:endParaRPr>
          </a:p>
        </p:txBody>
      </p:sp>
      <p:sp>
        <p:nvSpPr>
          <p:cNvPr id="315" name="Google Shape;315;p19"/>
          <p:cNvSpPr txBox="1"/>
          <p:nvPr/>
        </p:nvSpPr>
        <p:spPr>
          <a:xfrm>
            <a:off x="6048724" y="5932970"/>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434343"/>
                </a:solidFill>
                <a:latin typeface="Open Sans"/>
                <a:ea typeface="Open Sans"/>
                <a:cs typeface="Open Sans"/>
                <a:sym typeface="Open Sans"/>
              </a:rPr>
              <a:t>Data Lake</a:t>
            </a:r>
            <a:endParaRPr sz="3000">
              <a:solidFill>
                <a:srgbClr val="434343"/>
              </a:solidFill>
              <a:latin typeface="Open Sans"/>
              <a:ea typeface="Open Sans"/>
              <a:cs typeface="Open Sans"/>
              <a:sym typeface="Open Sans"/>
            </a:endParaRPr>
          </a:p>
        </p:txBody>
      </p:sp>
      <p:pic>
        <p:nvPicPr>
          <p:cNvPr id="307" name="Google Shape;307;p19"/>
          <p:cNvPicPr preferRelativeResize="0"/>
          <p:nvPr/>
        </p:nvPicPr>
        <p:blipFill>
          <a:blip r:embed="rId7">
            <a:alphaModFix/>
          </a:blip>
          <a:stretch>
            <a:fillRect/>
          </a:stretch>
        </p:blipFill>
        <p:spPr>
          <a:xfrm>
            <a:off x="7744150" y="6251532"/>
            <a:ext cx="1959601" cy="1959601"/>
          </a:xfrm>
          <a:prstGeom prst="rect">
            <a:avLst/>
          </a:prstGeom>
          <a:noFill/>
          <a:ln>
            <a:noFill/>
          </a:ln>
        </p:spPr>
      </p:pic>
      <p:pic>
        <p:nvPicPr>
          <p:cNvPr id="316" name="Google Shape;316;p19"/>
          <p:cNvPicPr preferRelativeResize="0"/>
          <p:nvPr/>
        </p:nvPicPr>
        <p:blipFill>
          <a:blip r:embed="rId8">
            <a:alphaModFix/>
          </a:blip>
          <a:stretch>
            <a:fillRect/>
          </a:stretch>
        </p:blipFill>
        <p:spPr>
          <a:xfrm>
            <a:off x="19651450" y="12500600"/>
            <a:ext cx="3810000" cy="704850"/>
          </a:xfrm>
          <a:prstGeom prst="rect">
            <a:avLst/>
          </a:prstGeom>
          <a:noFill/>
          <a:ln>
            <a:noFill/>
          </a:ln>
        </p:spPr>
      </p:pic>
      <p:cxnSp>
        <p:nvCxnSpPr>
          <p:cNvPr id="317" name="Google Shape;317;p19"/>
          <p:cNvCxnSpPr>
            <a:stCxn id="307" idx="3"/>
            <a:endCxn id="311" idx="1"/>
          </p:cNvCxnSpPr>
          <p:nvPr/>
        </p:nvCxnSpPr>
        <p:spPr>
          <a:xfrm>
            <a:off x="9703751" y="7231332"/>
            <a:ext cx="3790200" cy="1449000"/>
          </a:xfrm>
          <a:prstGeom prst="straightConnector1">
            <a:avLst/>
          </a:prstGeom>
          <a:noFill/>
          <a:ln cap="flat" cmpd="sng" w="76200">
            <a:solidFill>
              <a:srgbClr val="FF00FF"/>
            </a:solidFill>
            <a:prstDash val="solid"/>
            <a:round/>
            <a:headEnd len="med" w="med" type="triangle"/>
            <a:tailEnd len="med" w="med" type="none"/>
          </a:ln>
        </p:spPr>
      </p:cxnSp>
      <p:sp>
        <p:nvSpPr>
          <p:cNvPr id="318" name="Google Shape;318;p19"/>
          <p:cNvSpPr/>
          <p:nvPr/>
        </p:nvSpPr>
        <p:spPr>
          <a:xfrm>
            <a:off x="17378050" y="6292050"/>
            <a:ext cx="1851600" cy="1411500"/>
          </a:xfrm>
          <a:prstGeom prst="ellipse">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9"/>
          <p:cNvSpPr/>
          <p:nvPr/>
        </p:nvSpPr>
        <p:spPr>
          <a:xfrm>
            <a:off x="7798150" y="6525575"/>
            <a:ext cx="1851600" cy="1411500"/>
          </a:xfrm>
          <a:prstGeom prst="ellipse">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20"/>
          <p:cNvSpPr/>
          <p:nvPr/>
        </p:nvSpPr>
        <p:spPr>
          <a:xfrm>
            <a:off x="3630075" y="4223507"/>
            <a:ext cx="17064600" cy="6578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0"/>
          <p:cNvSpPr/>
          <p:nvPr/>
        </p:nvSpPr>
        <p:spPr>
          <a:xfrm>
            <a:off x="16977225" y="6255257"/>
            <a:ext cx="2465700" cy="25152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0"/>
          <p:cNvSpPr/>
          <p:nvPr/>
        </p:nvSpPr>
        <p:spPr>
          <a:xfrm>
            <a:off x="4426000" y="4994157"/>
            <a:ext cx="6251370" cy="4243821"/>
          </a:xfrm>
          <a:custGeom>
            <a:rect b="b" l="l" r="r" t="t"/>
            <a:pathLst>
              <a:path extrusionOk="0" h="161362" w="232739">
                <a:moveTo>
                  <a:pt x="12939" y="20442"/>
                </a:moveTo>
                <a:cubicBezTo>
                  <a:pt x="9614" y="32962"/>
                  <a:pt x="-10143" y="58784"/>
                  <a:pt x="7071" y="76781"/>
                </a:cubicBezTo>
                <a:cubicBezTo>
                  <a:pt x="24286" y="94778"/>
                  <a:pt x="93143" y="115513"/>
                  <a:pt x="116226" y="128424"/>
                </a:cubicBezTo>
                <a:cubicBezTo>
                  <a:pt x="139309" y="141335"/>
                  <a:pt x="126985" y="150334"/>
                  <a:pt x="145569" y="154246"/>
                </a:cubicBezTo>
                <a:cubicBezTo>
                  <a:pt x="164153" y="158159"/>
                  <a:pt x="218340" y="168722"/>
                  <a:pt x="227730" y="151899"/>
                </a:cubicBezTo>
                <a:cubicBezTo>
                  <a:pt x="237120" y="135076"/>
                  <a:pt x="235359" y="78345"/>
                  <a:pt x="201908" y="53306"/>
                </a:cubicBezTo>
                <a:cubicBezTo>
                  <a:pt x="168457" y="28267"/>
                  <a:pt x="58519" y="7140"/>
                  <a:pt x="27024" y="1663"/>
                </a:cubicBezTo>
                <a:cubicBezTo>
                  <a:pt x="-4471" y="-3814"/>
                  <a:pt x="16265" y="7922"/>
                  <a:pt x="12939" y="20442"/>
                </a:cubicBezTo>
                <a:close/>
              </a:path>
            </a:pathLst>
          </a:custGeom>
          <a:solidFill>
            <a:srgbClr val="A4C2F4"/>
          </a:solidFill>
          <a:ln cap="flat" cmpd="sng" w="9525">
            <a:solidFill>
              <a:schemeClr val="dk2"/>
            </a:solidFill>
            <a:prstDash val="solid"/>
            <a:round/>
            <a:headEnd len="med" w="med" type="none"/>
            <a:tailEnd len="med" w="med" type="none"/>
          </a:ln>
        </p:spPr>
      </p:sp>
      <p:sp>
        <p:nvSpPr>
          <p:cNvPr id="327" name="Google Shape;327;p20"/>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The Example</a:t>
            </a:r>
            <a:r>
              <a:rPr lang="en-US">
                <a:solidFill>
                  <a:schemeClr val="dk1"/>
                </a:solidFill>
              </a:rPr>
              <a:t> Pipeline: We Need Operators</a:t>
            </a:r>
            <a:endParaRPr/>
          </a:p>
        </p:txBody>
      </p:sp>
      <p:pic>
        <p:nvPicPr>
          <p:cNvPr descr="s3.png" id="328" name="Google Shape;328;p20"/>
          <p:cNvPicPr preferRelativeResize="0"/>
          <p:nvPr/>
        </p:nvPicPr>
        <p:blipFill>
          <a:blip r:embed="rId3">
            <a:alphaModFix/>
          </a:blip>
          <a:stretch>
            <a:fillRect/>
          </a:stretch>
        </p:blipFill>
        <p:spPr>
          <a:xfrm flipH="1">
            <a:off x="4571915" y="5622867"/>
            <a:ext cx="1851666" cy="1851666"/>
          </a:xfrm>
          <a:prstGeom prst="rect">
            <a:avLst/>
          </a:prstGeom>
          <a:noFill/>
          <a:ln>
            <a:noFill/>
          </a:ln>
        </p:spPr>
      </p:pic>
      <p:sp>
        <p:nvSpPr>
          <p:cNvPr id="329" name="Google Shape;329;p20"/>
          <p:cNvSpPr txBox="1"/>
          <p:nvPr/>
        </p:nvSpPr>
        <p:spPr>
          <a:xfrm>
            <a:off x="4897604" y="4994149"/>
            <a:ext cx="12003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S3</a:t>
            </a:r>
            <a:endParaRPr sz="3200">
              <a:latin typeface="Open Sans"/>
              <a:ea typeface="Open Sans"/>
              <a:cs typeface="Open Sans"/>
              <a:sym typeface="Open Sans"/>
            </a:endParaRPr>
          </a:p>
        </p:txBody>
      </p:sp>
      <p:pic>
        <p:nvPicPr>
          <p:cNvPr descr="redshift.png" id="330" name="Google Shape;330;p20"/>
          <p:cNvPicPr preferRelativeResize="0"/>
          <p:nvPr/>
        </p:nvPicPr>
        <p:blipFill>
          <a:blip r:embed="rId4">
            <a:alphaModFix/>
          </a:blip>
          <a:stretch>
            <a:fillRect/>
          </a:stretch>
        </p:blipFill>
        <p:spPr>
          <a:xfrm flipH="1">
            <a:off x="17417867" y="6144336"/>
            <a:ext cx="1723200" cy="1723200"/>
          </a:xfrm>
          <a:prstGeom prst="rect">
            <a:avLst/>
          </a:prstGeom>
          <a:noFill/>
          <a:ln>
            <a:noFill/>
          </a:ln>
        </p:spPr>
      </p:pic>
      <p:pic>
        <p:nvPicPr>
          <p:cNvPr descr="aws-datapipeline.png" id="331" name="Google Shape;331;p20"/>
          <p:cNvPicPr preferRelativeResize="0"/>
          <p:nvPr/>
        </p:nvPicPr>
        <p:blipFill>
          <a:blip r:embed="rId5">
            <a:alphaModFix/>
          </a:blip>
          <a:stretch>
            <a:fillRect/>
          </a:stretch>
        </p:blipFill>
        <p:spPr>
          <a:xfrm>
            <a:off x="13493803" y="5110284"/>
            <a:ext cx="1419199" cy="1419199"/>
          </a:xfrm>
          <a:prstGeom prst="rect">
            <a:avLst/>
          </a:prstGeom>
          <a:noFill/>
          <a:ln>
            <a:noFill/>
          </a:ln>
        </p:spPr>
      </p:pic>
      <p:sp>
        <p:nvSpPr>
          <p:cNvPr id="332" name="Google Shape;332;p20"/>
          <p:cNvSpPr txBox="1"/>
          <p:nvPr/>
        </p:nvSpPr>
        <p:spPr>
          <a:xfrm>
            <a:off x="16968516" y="7585340"/>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Redshift</a:t>
            </a:r>
            <a:endParaRPr sz="3200">
              <a:latin typeface="Open Sans"/>
              <a:ea typeface="Open Sans"/>
              <a:cs typeface="Open Sans"/>
              <a:sym typeface="Open Sans"/>
            </a:endParaRPr>
          </a:p>
        </p:txBody>
      </p:sp>
      <p:sp>
        <p:nvSpPr>
          <p:cNvPr id="333" name="Google Shape;333;p20"/>
          <p:cNvSpPr txBox="1"/>
          <p:nvPr/>
        </p:nvSpPr>
        <p:spPr>
          <a:xfrm>
            <a:off x="12822028" y="6517527"/>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BF9000"/>
                </a:solidFill>
                <a:latin typeface="Open Sans"/>
                <a:ea typeface="Open Sans"/>
                <a:cs typeface="Open Sans"/>
                <a:sym typeface="Open Sans"/>
              </a:rPr>
              <a:t>AWS Data Pipeline</a:t>
            </a:r>
            <a:endParaRPr sz="3200">
              <a:solidFill>
                <a:srgbClr val="BF9000"/>
              </a:solidFill>
              <a:latin typeface="Open Sans"/>
              <a:ea typeface="Open Sans"/>
              <a:cs typeface="Open Sans"/>
              <a:sym typeface="Open Sans"/>
            </a:endParaRPr>
          </a:p>
        </p:txBody>
      </p:sp>
      <p:cxnSp>
        <p:nvCxnSpPr>
          <p:cNvPr id="334" name="Google Shape;334;p20"/>
          <p:cNvCxnSpPr>
            <a:stCxn id="335" idx="3"/>
            <a:endCxn id="331" idx="1"/>
          </p:cNvCxnSpPr>
          <p:nvPr/>
        </p:nvCxnSpPr>
        <p:spPr>
          <a:xfrm flipH="1" rot="10800000">
            <a:off x="9703751" y="5819832"/>
            <a:ext cx="3790200" cy="1411500"/>
          </a:xfrm>
          <a:prstGeom prst="straightConnector1">
            <a:avLst/>
          </a:prstGeom>
          <a:noFill/>
          <a:ln cap="flat" cmpd="sng" w="76200">
            <a:solidFill>
              <a:srgbClr val="BF9000"/>
            </a:solidFill>
            <a:prstDash val="solid"/>
            <a:round/>
            <a:headEnd len="med" w="med" type="triangle"/>
            <a:tailEnd len="med" w="med" type="none"/>
          </a:ln>
        </p:spPr>
      </p:cxnSp>
      <p:sp>
        <p:nvSpPr>
          <p:cNvPr id="336" name="Google Shape;336;p20"/>
          <p:cNvSpPr txBox="1"/>
          <p:nvPr/>
        </p:nvSpPr>
        <p:spPr>
          <a:xfrm>
            <a:off x="13183857" y="9237957"/>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1155CC"/>
                </a:solidFill>
                <a:latin typeface="Open Sans"/>
                <a:ea typeface="Open Sans"/>
                <a:cs typeface="Open Sans"/>
                <a:sym typeface="Open Sans"/>
              </a:rPr>
              <a:t>Airflow</a:t>
            </a:r>
            <a:endParaRPr sz="3200">
              <a:solidFill>
                <a:srgbClr val="1155CC"/>
              </a:solidFill>
              <a:latin typeface="Open Sans"/>
              <a:ea typeface="Open Sans"/>
              <a:cs typeface="Open Sans"/>
              <a:sym typeface="Open Sans"/>
            </a:endParaRPr>
          </a:p>
        </p:txBody>
      </p:sp>
      <p:cxnSp>
        <p:nvCxnSpPr>
          <p:cNvPr id="337" name="Google Shape;337;p20"/>
          <p:cNvCxnSpPr>
            <a:stCxn id="330" idx="3"/>
            <a:endCxn id="331" idx="3"/>
          </p:cNvCxnSpPr>
          <p:nvPr/>
        </p:nvCxnSpPr>
        <p:spPr>
          <a:xfrm rot="10800000">
            <a:off x="14912867" y="5819736"/>
            <a:ext cx="2505000" cy="1186200"/>
          </a:xfrm>
          <a:prstGeom prst="straightConnector1">
            <a:avLst/>
          </a:prstGeom>
          <a:noFill/>
          <a:ln cap="flat" cmpd="sng" w="76200">
            <a:solidFill>
              <a:srgbClr val="BF9000"/>
            </a:solidFill>
            <a:prstDash val="solid"/>
            <a:round/>
            <a:headEnd len="med" w="med" type="none"/>
            <a:tailEnd len="med" w="med" type="triangle"/>
          </a:ln>
        </p:spPr>
      </p:cxnSp>
      <p:sp>
        <p:nvSpPr>
          <p:cNvPr id="338" name="Google Shape;338;p20"/>
          <p:cNvSpPr txBox="1"/>
          <p:nvPr/>
        </p:nvSpPr>
        <p:spPr>
          <a:xfrm>
            <a:off x="8049812" y="8044392"/>
            <a:ext cx="20640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Hive/</a:t>
            </a:r>
            <a:endParaRPr b="1" sz="3700">
              <a:latin typeface="Open Sans"/>
              <a:ea typeface="Open Sans"/>
              <a:cs typeface="Open Sans"/>
              <a:sym typeface="Open Sans"/>
            </a:endParaRPr>
          </a:p>
          <a:p>
            <a:pPr indent="0" lvl="0" marL="0" rtl="0" algn="l">
              <a:spcBef>
                <a:spcPts val="0"/>
              </a:spcBef>
              <a:spcAft>
                <a:spcPts val="0"/>
              </a:spcAft>
              <a:buNone/>
            </a:pPr>
            <a:r>
              <a:rPr b="1" lang="en-US" sz="3700">
                <a:latin typeface="Open Sans"/>
                <a:ea typeface="Open Sans"/>
                <a:cs typeface="Open Sans"/>
                <a:sym typeface="Open Sans"/>
              </a:rPr>
              <a:t>EMR</a:t>
            </a:r>
            <a:endParaRPr b="1" sz="3700">
              <a:latin typeface="Open Sans"/>
              <a:ea typeface="Open Sans"/>
              <a:cs typeface="Open Sans"/>
              <a:sym typeface="Open Sans"/>
            </a:endParaRPr>
          </a:p>
        </p:txBody>
      </p:sp>
      <p:pic>
        <p:nvPicPr>
          <p:cNvPr id="339" name="Google Shape;339;p20"/>
          <p:cNvPicPr preferRelativeResize="0"/>
          <p:nvPr/>
        </p:nvPicPr>
        <p:blipFill>
          <a:blip r:embed="rId6">
            <a:alphaModFix/>
          </a:blip>
          <a:stretch>
            <a:fillRect/>
          </a:stretch>
        </p:blipFill>
        <p:spPr>
          <a:xfrm>
            <a:off x="13493956" y="7970757"/>
            <a:ext cx="1419201" cy="1419201"/>
          </a:xfrm>
          <a:prstGeom prst="rect">
            <a:avLst/>
          </a:prstGeom>
          <a:noFill/>
          <a:ln>
            <a:noFill/>
          </a:ln>
        </p:spPr>
      </p:pic>
      <p:cxnSp>
        <p:nvCxnSpPr>
          <p:cNvPr id="340" name="Google Shape;340;p20"/>
          <p:cNvCxnSpPr>
            <a:stCxn id="339" idx="3"/>
            <a:endCxn id="330" idx="3"/>
          </p:cNvCxnSpPr>
          <p:nvPr/>
        </p:nvCxnSpPr>
        <p:spPr>
          <a:xfrm flipH="1" rot="10800000">
            <a:off x="14913157" y="7006058"/>
            <a:ext cx="2504700" cy="1674300"/>
          </a:xfrm>
          <a:prstGeom prst="straightConnector1">
            <a:avLst/>
          </a:prstGeom>
          <a:noFill/>
          <a:ln cap="flat" cmpd="sng" w="76200">
            <a:solidFill>
              <a:srgbClr val="FF00FF"/>
            </a:solidFill>
            <a:prstDash val="solid"/>
            <a:round/>
            <a:headEnd len="med" w="med" type="triangle"/>
            <a:tailEnd len="med" w="med" type="none"/>
          </a:ln>
        </p:spPr>
      </p:cxnSp>
      <p:cxnSp>
        <p:nvCxnSpPr>
          <p:cNvPr id="341" name="Google Shape;341;p20"/>
          <p:cNvCxnSpPr/>
          <p:nvPr/>
        </p:nvCxnSpPr>
        <p:spPr>
          <a:xfrm>
            <a:off x="5981875" y="6755957"/>
            <a:ext cx="2064000" cy="532800"/>
          </a:xfrm>
          <a:prstGeom prst="straightConnector1">
            <a:avLst/>
          </a:prstGeom>
          <a:noFill/>
          <a:ln cap="flat" cmpd="sng" w="28575">
            <a:solidFill>
              <a:srgbClr val="434343"/>
            </a:solidFill>
            <a:prstDash val="solid"/>
            <a:round/>
            <a:headEnd len="med" w="med" type="triangle"/>
            <a:tailEnd len="med" w="med" type="triangle"/>
          </a:ln>
        </p:spPr>
      </p:cxnSp>
      <p:sp>
        <p:nvSpPr>
          <p:cNvPr id="342" name="Google Shape;342;p20"/>
          <p:cNvSpPr txBox="1"/>
          <p:nvPr/>
        </p:nvSpPr>
        <p:spPr>
          <a:xfrm>
            <a:off x="16808245" y="5221082"/>
            <a:ext cx="30009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000">
                <a:solidFill>
                  <a:srgbClr val="434343"/>
                </a:solidFill>
                <a:latin typeface="Open Sans"/>
                <a:ea typeface="Open Sans"/>
                <a:cs typeface="Open Sans"/>
                <a:sym typeface="Open Sans"/>
              </a:rPr>
              <a:t>Data Warehouse</a:t>
            </a:r>
            <a:endParaRPr sz="3000">
              <a:solidFill>
                <a:srgbClr val="434343"/>
              </a:solidFill>
              <a:latin typeface="Open Sans"/>
              <a:ea typeface="Open Sans"/>
              <a:cs typeface="Open Sans"/>
              <a:sym typeface="Open Sans"/>
            </a:endParaRPr>
          </a:p>
        </p:txBody>
      </p:sp>
      <p:sp>
        <p:nvSpPr>
          <p:cNvPr id="343" name="Google Shape;343;p20"/>
          <p:cNvSpPr txBox="1"/>
          <p:nvPr/>
        </p:nvSpPr>
        <p:spPr>
          <a:xfrm>
            <a:off x="6048724" y="5932970"/>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434343"/>
                </a:solidFill>
                <a:latin typeface="Open Sans"/>
                <a:ea typeface="Open Sans"/>
                <a:cs typeface="Open Sans"/>
                <a:sym typeface="Open Sans"/>
              </a:rPr>
              <a:t>Data Lake</a:t>
            </a:r>
            <a:endParaRPr sz="3000">
              <a:solidFill>
                <a:srgbClr val="434343"/>
              </a:solidFill>
              <a:latin typeface="Open Sans"/>
              <a:ea typeface="Open Sans"/>
              <a:cs typeface="Open Sans"/>
              <a:sym typeface="Open Sans"/>
            </a:endParaRPr>
          </a:p>
        </p:txBody>
      </p:sp>
      <p:pic>
        <p:nvPicPr>
          <p:cNvPr id="335" name="Google Shape;335;p20"/>
          <p:cNvPicPr preferRelativeResize="0"/>
          <p:nvPr/>
        </p:nvPicPr>
        <p:blipFill>
          <a:blip r:embed="rId7">
            <a:alphaModFix/>
          </a:blip>
          <a:stretch>
            <a:fillRect/>
          </a:stretch>
        </p:blipFill>
        <p:spPr>
          <a:xfrm>
            <a:off x="7744150" y="6251532"/>
            <a:ext cx="1959601" cy="1959601"/>
          </a:xfrm>
          <a:prstGeom prst="rect">
            <a:avLst/>
          </a:prstGeom>
          <a:noFill/>
          <a:ln>
            <a:noFill/>
          </a:ln>
        </p:spPr>
      </p:pic>
      <p:pic>
        <p:nvPicPr>
          <p:cNvPr id="344" name="Google Shape;344;p20"/>
          <p:cNvPicPr preferRelativeResize="0"/>
          <p:nvPr/>
        </p:nvPicPr>
        <p:blipFill>
          <a:blip r:embed="rId8">
            <a:alphaModFix/>
          </a:blip>
          <a:stretch>
            <a:fillRect/>
          </a:stretch>
        </p:blipFill>
        <p:spPr>
          <a:xfrm>
            <a:off x="19651450" y="12500600"/>
            <a:ext cx="3810000" cy="704850"/>
          </a:xfrm>
          <a:prstGeom prst="rect">
            <a:avLst/>
          </a:prstGeom>
          <a:noFill/>
          <a:ln>
            <a:noFill/>
          </a:ln>
        </p:spPr>
      </p:pic>
      <p:cxnSp>
        <p:nvCxnSpPr>
          <p:cNvPr id="345" name="Google Shape;345;p20"/>
          <p:cNvCxnSpPr>
            <a:stCxn id="335" idx="3"/>
            <a:endCxn id="339" idx="1"/>
          </p:cNvCxnSpPr>
          <p:nvPr/>
        </p:nvCxnSpPr>
        <p:spPr>
          <a:xfrm>
            <a:off x="9703751" y="7231332"/>
            <a:ext cx="3790200" cy="1449000"/>
          </a:xfrm>
          <a:prstGeom prst="straightConnector1">
            <a:avLst/>
          </a:prstGeom>
          <a:noFill/>
          <a:ln cap="flat" cmpd="sng" w="76200">
            <a:solidFill>
              <a:srgbClr val="FF00FF"/>
            </a:solidFill>
            <a:prstDash val="solid"/>
            <a:round/>
            <a:headEnd len="med" w="med" type="triangle"/>
            <a:tailEnd len="med" w="med" type="none"/>
          </a:ln>
        </p:spPr>
      </p:cxnSp>
      <p:sp>
        <p:nvSpPr>
          <p:cNvPr id="346" name="Google Shape;346;p20"/>
          <p:cNvSpPr/>
          <p:nvPr/>
        </p:nvSpPr>
        <p:spPr>
          <a:xfrm>
            <a:off x="17378050" y="6292050"/>
            <a:ext cx="1851600" cy="1411500"/>
          </a:xfrm>
          <a:prstGeom prst="ellipse">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0"/>
          <p:cNvSpPr/>
          <p:nvPr/>
        </p:nvSpPr>
        <p:spPr>
          <a:xfrm>
            <a:off x="7798150" y="6525575"/>
            <a:ext cx="1851600" cy="1411500"/>
          </a:xfrm>
          <a:prstGeom prst="ellipse">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21"/>
          <p:cNvSpPr/>
          <p:nvPr/>
        </p:nvSpPr>
        <p:spPr>
          <a:xfrm>
            <a:off x="3630075" y="4223507"/>
            <a:ext cx="17064600" cy="6578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
          <p:cNvSpPr/>
          <p:nvPr/>
        </p:nvSpPr>
        <p:spPr>
          <a:xfrm>
            <a:off x="16977225" y="6255257"/>
            <a:ext cx="2465700" cy="25152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1"/>
          <p:cNvSpPr/>
          <p:nvPr/>
        </p:nvSpPr>
        <p:spPr>
          <a:xfrm>
            <a:off x="4426000" y="4994157"/>
            <a:ext cx="6251370" cy="4243821"/>
          </a:xfrm>
          <a:custGeom>
            <a:rect b="b" l="l" r="r" t="t"/>
            <a:pathLst>
              <a:path extrusionOk="0" h="161362" w="232739">
                <a:moveTo>
                  <a:pt x="12939" y="20442"/>
                </a:moveTo>
                <a:cubicBezTo>
                  <a:pt x="9614" y="32962"/>
                  <a:pt x="-10143" y="58784"/>
                  <a:pt x="7071" y="76781"/>
                </a:cubicBezTo>
                <a:cubicBezTo>
                  <a:pt x="24286" y="94778"/>
                  <a:pt x="93143" y="115513"/>
                  <a:pt x="116226" y="128424"/>
                </a:cubicBezTo>
                <a:cubicBezTo>
                  <a:pt x="139309" y="141335"/>
                  <a:pt x="126985" y="150334"/>
                  <a:pt x="145569" y="154246"/>
                </a:cubicBezTo>
                <a:cubicBezTo>
                  <a:pt x="164153" y="158159"/>
                  <a:pt x="218340" y="168722"/>
                  <a:pt x="227730" y="151899"/>
                </a:cubicBezTo>
                <a:cubicBezTo>
                  <a:pt x="237120" y="135076"/>
                  <a:pt x="235359" y="78345"/>
                  <a:pt x="201908" y="53306"/>
                </a:cubicBezTo>
                <a:cubicBezTo>
                  <a:pt x="168457" y="28267"/>
                  <a:pt x="58519" y="7140"/>
                  <a:pt x="27024" y="1663"/>
                </a:cubicBezTo>
                <a:cubicBezTo>
                  <a:pt x="-4471" y="-3814"/>
                  <a:pt x="16265" y="7922"/>
                  <a:pt x="12939" y="20442"/>
                </a:cubicBezTo>
                <a:close/>
              </a:path>
            </a:pathLst>
          </a:custGeom>
          <a:solidFill>
            <a:srgbClr val="A4C2F4"/>
          </a:solidFill>
          <a:ln cap="flat" cmpd="sng" w="9525">
            <a:solidFill>
              <a:schemeClr val="dk2"/>
            </a:solidFill>
            <a:prstDash val="solid"/>
            <a:round/>
            <a:headEnd len="med" w="med" type="none"/>
            <a:tailEnd len="med" w="med" type="none"/>
          </a:ln>
        </p:spPr>
      </p:sp>
      <p:sp>
        <p:nvSpPr>
          <p:cNvPr id="355" name="Google Shape;355;p21"/>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The Example</a:t>
            </a:r>
            <a:r>
              <a:rPr lang="en-US">
                <a:solidFill>
                  <a:schemeClr val="dk1"/>
                </a:solidFill>
              </a:rPr>
              <a:t> Pipeline: We Need Operators</a:t>
            </a:r>
            <a:endParaRPr>
              <a:solidFill>
                <a:schemeClr val="dk1"/>
              </a:solidFill>
            </a:endParaRPr>
          </a:p>
        </p:txBody>
      </p:sp>
      <p:pic>
        <p:nvPicPr>
          <p:cNvPr descr="s3.png" id="356" name="Google Shape;356;p21"/>
          <p:cNvPicPr preferRelativeResize="0"/>
          <p:nvPr/>
        </p:nvPicPr>
        <p:blipFill>
          <a:blip r:embed="rId3">
            <a:alphaModFix/>
          </a:blip>
          <a:stretch>
            <a:fillRect/>
          </a:stretch>
        </p:blipFill>
        <p:spPr>
          <a:xfrm flipH="1">
            <a:off x="4571915" y="5622867"/>
            <a:ext cx="1851666" cy="1851666"/>
          </a:xfrm>
          <a:prstGeom prst="rect">
            <a:avLst/>
          </a:prstGeom>
          <a:noFill/>
          <a:ln>
            <a:noFill/>
          </a:ln>
        </p:spPr>
      </p:pic>
      <p:sp>
        <p:nvSpPr>
          <p:cNvPr id="357" name="Google Shape;357;p21"/>
          <p:cNvSpPr txBox="1"/>
          <p:nvPr/>
        </p:nvSpPr>
        <p:spPr>
          <a:xfrm>
            <a:off x="4897604" y="4994149"/>
            <a:ext cx="12003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S3</a:t>
            </a:r>
            <a:endParaRPr sz="3200">
              <a:latin typeface="Open Sans"/>
              <a:ea typeface="Open Sans"/>
              <a:cs typeface="Open Sans"/>
              <a:sym typeface="Open Sans"/>
            </a:endParaRPr>
          </a:p>
        </p:txBody>
      </p:sp>
      <p:pic>
        <p:nvPicPr>
          <p:cNvPr descr="redshift.png" id="358" name="Google Shape;358;p21"/>
          <p:cNvPicPr preferRelativeResize="0"/>
          <p:nvPr/>
        </p:nvPicPr>
        <p:blipFill>
          <a:blip r:embed="rId4">
            <a:alphaModFix/>
          </a:blip>
          <a:stretch>
            <a:fillRect/>
          </a:stretch>
        </p:blipFill>
        <p:spPr>
          <a:xfrm flipH="1">
            <a:off x="17417867" y="6144336"/>
            <a:ext cx="1723200" cy="1723200"/>
          </a:xfrm>
          <a:prstGeom prst="rect">
            <a:avLst/>
          </a:prstGeom>
          <a:noFill/>
          <a:ln>
            <a:noFill/>
          </a:ln>
        </p:spPr>
      </p:pic>
      <p:pic>
        <p:nvPicPr>
          <p:cNvPr descr="aws-datapipeline.png" id="359" name="Google Shape;359;p21"/>
          <p:cNvPicPr preferRelativeResize="0"/>
          <p:nvPr/>
        </p:nvPicPr>
        <p:blipFill>
          <a:blip r:embed="rId5">
            <a:alphaModFix/>
          </a:blip>
          <a:stretch>
            <a:fillRect/>
          </a:stretch>
        </p:blipFill>
        <p:spPr>
          <a:xfrm>
            <a:off x="13493803" y="5110284"/>
            <a:ext cx="1419199" cy="1419199"/>
          </a:xfrm>
          <a:prstGeom prst="rect">
            <a:avLst/>
          </a:prstGeom>
          <a:noFill/>
          <a:ln>
            <a:noFill/>
          </a:ln>
        </p:spPr>
      </p:pic>
      <p:sp>
        <p:nvSpPr>
          <p:cNvPr id="360" name="Google Shape;360;p21"/>
          <p:cNvSpPr txBox="1"/>
          <p:nvPr/>
        </p:nvSpPr>
        <p:spPr>
          <a:xfrm>
            <a:off x="18357791" y="7729315"/>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Redshift</a:t>
            </a:r>
            <a:endParaRPr sz="3200">
              <a:latin typeface="Open Sans"/>
              <a:ea typeface="Open Sans"/>
              <a:cs typeface="Open Sans"/>
              <a:sym typeface="Open Sans"/>
            </a:endParaRPr>
          </a:p>
        </p:txBody>
      </p:sp>
      <p:sp>
        <p:nvSpPr>
          <p:cNvPr id="361" name="Google Shape;361;p21"/>
          <p:cNvSpPr txBox="1"/>
          <p:nvPr/>
        </p:nvSpPr>
        <p:spPr>
          <a:xfrm>
            <a:off x="12822028" y="6517527"/>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BF9000"/>
                </a:solidFill>
                <a:latin typeface="Open Sans"/>
                <a:ea typeface="Open Sans"/>
                <a:cs typeface="Open Sans"/>
                <a:sym typeface="Open Sans"/>
              </a:rPr>
              <a:t>AWS Data Pipeline</a:t>
            </a:r>
            <a:endParaRPr sz="3200">
              <a:solidFill>
                <a:srgbClr val="BF9000"/>
              </a:solidFill>
              <a:latin typeface="Open Sans"/>
              <a:ea typeface="Open Sans"/>
              <a:cs typeface="Open Sans"/>
              <a:sym typeface="Open Sans"/>
            </a:endParaRPr>
          </a:p>
        </p:txBody>
      </p:sp>
      <p:cxnSp>
        <p:nvCxnSpPr>
          <p:cNvPr id="362" name="Google Shape;362;p21"/>
          <p:cNvCxnSpPr>
            <a:stCxn id="363" idx="3"/>
            <a:endCxn id="359" idx="1"/>
          </p:cNvCxnSpPr>
          <p:nvPr/>
        </p:nvCxnSpPr>
        <p:spPr>
          <a:xfrm flipH="1" rot="10800000">
            <a:off x="9703751" y="5819832"/>
            <a:ext cx="3790200" cy="1411500"/>
          </a:xfrm>
          <a:prstGeom prst="straightConnector1">
            <a:avLst/>
          </a:prstGeom>
          <a:noFill/>
          <a:ln cap="flat" cmpd="sng" w="76200">
            <a:solidFill>
              <a:srgbClr val="BF9000"/>
            </a:solidFill>
            <a:prstDash val="solid"/>
            <a:round/>
            <a:headEnd len="med" w="med" type="triangle"/>
            <a:tailEnd len="med" w="med" type="none"/>
          </a:ln>
        </p:spPr>
      </p:cxnSp>
      <p:sp>
        <p:nvSpPr>
          <p:cNvPr id="364" name="Google Shape;364;p21"/>
          <p:cNvSpPr txBox="1"/>
          <p:nvPr/>
        </p:nvSpPr>
        <p:spPr>
          <a:xfrm>
            <a:off x="13183857" y="9237957"/>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1155CC"/>
                </a:solidFill>
                <a:latin typeface="Open Sans"/>
                <a:ea typeface="Open Sans"/>
                <a:cs typeface="Open Sans"/>
                <a:sym typeface="Open Sans"/>
              </a:rPr>
              <a:t>Airflow</a:t>
            </a:r>
            <a:endParaRPr sz="3200">
              <a:solidFill>
                <a:srgbClr val="1155CC"/>
              </a:solidFill>
              <a:latin typeface="Open Sans"/>
              <a:ea typeface="Open Sans"/>
              <a:cs typeface="Open Sans"/>
              <a:sym typeface="Open Sans"/>
            </a:endParaRPr>
          </a:p>
        </p:txBody>
      </p:sp>
      <p:cxnSp>
        <p:nvCxnSpPr>
          <p:cNvPr id="365" name="Google Shape;365;p21"/>
          <p:cNvCxnSpPr>
            <a:stCxn id="358" idx="3"/>
            <a:endCxn id="359" idx="3"/>
          </p:cNvCxnSpPr>
          <p:nvPr/>
        </p:nvCxnSpPr>
        <p:spPr>
          <a:xfrm rot="10800000">
            <a:off x="14912867" y="5819736"/>
            <a:ext cx="2505000" cy="1186200"/>
          </a:xfrm>
          <a:prstGeom prst="straightConnector1">
            <a:avLst/>
          </a:prstGeom>
          <a:noFill/>
          <a:ln cap="flat" cmpd="sng" w="76200">
            <a:solidFill>
              <a:srgbClr val="BF9000"/>
            </a:solidFill>
            <a:prstDash val="solid"/>
            <a:round/>
            <a:headEnd len="med" w="med" type="none"/>
            <a:tailEnd len="med" w="med" type="triangle"/>
          </a:ln>
        </p:spPr>
      </p:cxnSp>
      <p:sp>
        <p:nvSpPr>
          <p:cNvPr id="366" name="Google Shape;366;p21"/>
          <p:cNvSpPr txBox="1"/>
          <p:nvPr/>
        </p:nvSpPr>
        <p:spPr>
          <a:xfrm>
            <a:off x="8049812" y="8044392"/>
            <a:ext cx="20640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Hive/</a:t>
            </a:r>
            <a:endParaRPr b="1" sz="3700">
              <a:latin typeface="Open Sans"/>
              <a:ea typeface="Open Sans"/>
              <a:cs typeface="Open Sans"/>
              <a:sym typeface="Open Sans"/>
            </a:endParaRPr>
          </a:p>
          <a:p>
            <a:pPr indent="0" lvl="0" marL="0" rtl="0" algn="l">
              <a:spcBef>
                <a:spcPts val="0"/>
              </a:spcBef>
              <a:spcAft>
                <a:spcPts val="0"/>
              </a:spcAft>
              <a:buNone/>
            </a:pPr>
            <a:r>
              <a:rPr b="1" lang="en-US" sz="3700">
                <a:latin typeface="Open Sans"/>
                <a:ea typeface="Open Sans"/>
                <a:cs typeface="Open Sans"/>
                <a:sym typeface="Open Sans"/>
              </a:rPr>
              <a:t>EMR</a:t>
            </a:r>
            <a:endParaRPr b="1" sz="3700">
              <a:latin typeface="Open Sans"/>
              <a:ea typeface="Open Sans"/>
              <a:cs typeface="Open Sans"/>
              <a:sym typeface="Open Sans"/>
            </a:endParaRPr>
          </a:p>
        </p:txBody>
      </p:sp>
      <p:pic>
        <p:nvPicPr>
          <p:cNvPr id="367" name="Google Shape;367;p21"/>
          <p:cNvPicPr preferRelativeResize="0"/>
          <p:nvPr/>
        </p:nvPicPr>
        <p:blipFill>
          <a:blip r:embed="rId6">
            <a:alphaModFix/>
          </a:blip>
          <a:stretch>
            <a:fillRect/>
          </a:stretch>
        </p:blipFill>
        <p:spPr>
          <a:xfrm>
            <a:off x="13493956" y="7970757"/>
            <a:ext cx="1419201" cy="1419201"/>
          </a:xfrm>
          <a:prstGeom prst="rect">
            <a:avLst/>
          </a:prstGeom>
          <a:noFill/>
          <a:ln>
            <a:noFill/>
          </a:ln>
        </p:spPr>
      </p:pic>
      <p:cxnSp>
        <p:nvCxnSpPr>
          <p:cNvPr id="368" name="Google Shape;368;p21"/>
          <p:cNvCxnSpPr/>
          <p:nvPr/>
        </p:nvCxnSpPr>
        <p:spPr>
          <a:xfrm>
            <a:off x="5981875" y="6755957"/>
            <a:ext cx="2064000" cy="532800"/>
          </a:xfrm>
          <a:prstGeom prst="straightConnector1">
            <a:avLst/>
          </a:prstGeom>
          <a:noFill/>
          <a:ln cap="flat" cmpd="sng" w="28575">
            <a:solidFill>
              <a:srgbClr val="434343"/>
            </a:solidFill>
            <a:prstDash val="solid"/>
            <a:round/>
            <a:headEnd len="med" w="med" type="triangle"/>
            <a:tailEnd len="med" w="med" type="triangle"/>
          </a:ln>
        </p:spPr>
      </p:cxnSp>
      <p:sp>
        <p:nvSpPr>
          <p:cNvPr id="369" name="Google Shape;369;p21"/>
          <p:cNvSpPr txBox="1"/>
          <p:nvPr/>
        </p:nvSpPr>
        <p:spPr>
          <a:xfrm>
            <a:off x="16808245" y="5221082"/>
            <a:ext cx="30009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000">
                <a:solidFill>
                  <a:srgbClr val="434343"/>
                </a:solidFill>
                <a:latin typeface="Open Sans"/>
                <a:ea typeface="Open Sans"/>
                <a:cs typeface="Open Sans"/>
                <a:sym typeface="Open Sans"/>
              </a:rPr>
              <a:t>Data Warehouse</a:t>
            </a:r>
            <a:endParaRPr sz="3000">
              <a:solidFill>
                <a:srgbClr val="434343"/>
              </a:solidFill>
              <a:latin typeface="Open Sans"/>
              <a:ea typeface="Open Sans"/>
              <a:cs typeface="Open Sans"/>
              <a:sym typeface="Open Sans"/>
            </a:endParaRPr>
          </a:p>
        </p:txBody>
      </p:sp>
      <p:sp>
        <p:nvSpPr>
          <p:cNvPr id="370" name="Google Shape;370;p21"/>
          <p:cNvSpPr txBox="1"/>
          <p:nvPr/>
        </p:nvSpPr>
        <p:spPr>
          <a:xfrm>
            <a:off x="6048724" y="5932970"/>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434343"/>
                </a:solidFill>
                <a:latin typeface="Open Sans"/>
                <a:ea typeface="Open Sans"/>
                <a:cs typeface="Open Sans"/>
                <a:sym typeface="Open Sans"/>
              </a:rPr>
              <a:t>Data Lake</a:t>
            </a:r>
            <a:endParaRPr sz="3000">
              <a:solidFill>
                <a:srgbClr val="434343"/>
              </a:solidFill>
              <a:latin typeface="Open Sans"/>
              <a:ea typeface="Open Sans"/>
              <a:cs typeface="Open Sans"/>
              <a:sym typeface="Open Sans"/>
            </a:endParaRPr>
          </a:p>
        </p:txBody>
      </p:sp>
      <p:pic>
        <p:nvPicPr>
          <p:cNvPr id="363" name="Google Shape;363;p21"/>
          <p:cNvPicPr preferRelativeResize="0"/>
          <p:nvPr/>
        </p:nvPicPr>
        <p:blipFill>
          <a:blip r:embed="rId7">
            <a:alphaModFix/>
          </a:blip>
          <a:stretch>
            <a:fillRect/>
          </a:stretch>
        </p:blipFill>
        <p:spPr>
          <a:xfrm>
            <a:off x="7744150" y="6251532"/>
            <a:ext cx="1959601" cy="1959601"/>
          </a:xfrm>
          <a:prstGeom prst="rect">
            <a:avLst/>
          </a:prstGeom>
          <a:noFill/>
          <a:ln>
            <a:noFill/>
          </a:ln>
        </p:spPr>
      </p:pic>
      <p:pic>
        <p:nvPicPr>
          <p:cNvPr id="371" name="Google Shape;371;p21"/>
          <p:cNvPicPr preferRelativeResize="0"/>
          <p:nvPr/>
        </p:nvPicPr>
        <p:blipFill>
          <a:blip r:embed="rId8">
            <a:alphaModFix/>
          </a:blip>
          <a:stretch>
            <a:fillRect/>
          </a:stretch>
        </p:blipFill>
        <p:spPr>
          <a:xfrm>
            <a:off x="19651450" y="12500600"/>
            <a:ext cx="3810000" cy="704850"/>
          </a:xfrm>
          <a:prstGeom prst="rect">
            <a:avLst/>
          </a:prstGeom>
          <a:noFill/>
          <a:ln>
            <a:noFill/>
          </a:ln>
        </p:spPr>
      </p:pic>
      <p:cxnSp>
        <p:nvCxnSpPr>
          <p:cNvPr id="372" name="Google Shape;372;p21"/>
          <p:cNvCxnSpPr>
            <a:stCxn id="363" idx="3"/>
            <a:endCxn id="367" idx="1"/>
          </p:cNvCxnSpPr>
          <p:nvPr/>
        </p:nvCxnSpPr>
        <p:spPr>
          <a:xfrm>
            <a:off x="9703751" y="7231332"/>
            <a:ext cx="3790200" cy="1449000"/>
          </a:xfrm>
          <a:prstGeom prst="straightConnector1">
            <a:avLst/>
          </a:prstGeom>
          <a:noFill/>
          <a:ln cap="flat" cmpd="sng" w="76200">
            <a:solidFill>
              <a:srgbClr val="1155CC"/>
            </a:solidFill>
            <a:prstDash val="solid"/>
            <a:round/>
            <a:headEnd len="med" w="med" type="triangle"/>
            <a:tailEnd len="med" w="med" type="none"/>
          </a:ln>
        </p:spPr>
      </p:cxnSp>
      <p:sp>
        <p:nvSpPr>
          <p:cNvPr id="373" name="Google Shape;373;p21"/>
          <p:cNvSpPr/>
          <p:nvPr/>
        </p:nvSpPr>
        <p:spPr>
          <a:xfrm>
            <a:off x="17378050" y="6292050"/>
            <a:ext cx="1851600" cy="1411500"/>
          </a:xfrm>
          <a:prstGeom prst="ellipse">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4" name="Google Shape;374;p21"/>
          <p:cNvCxnSpPr>
            <a:stCxn id="373" idx="4"/>
            <a:endCxn id="356" idx="2"/>
          </p:cNvCxnSpPr>
          <p:nvPr/>
        </p:nvCxnSpPr>
        <p:spPr>
          <a:xfrm flipH="1" rot="5400000">
            <a:off x="11786350" y="1186050"/>
            <a:ext cx="228900" cy="12806100"/>
          </a:xfrm>
          <a:prstGeom prst="curvedConnector3">
            <a:avLst>
              <a:gd fmla="val -1259535" name="adj1"/>
            </a:avLst>
          </a:prstGeom>
          <a:noFill/>
          <a:ln cap="flat" cmpd="sng" w="76200">
            <a:solidFill>
              <a:srgbClr val="FF00FF"/>
            </a:solidFill>
            <a:prstDash val="solid"/>
            <a:round/>
            <a:headEnd len="med" w="med" type="none"/>
            <a:tailEnd len="med" w="med" type="triangle"/>
          </a:ln>
        </p:spPr>
      </p:cxnSp>
      <p:pic>
        <p:nvPicPr>
          <p:cNvPr id="375" name="Google Shape;375;p21"/>
          <p:cNvPicPr preferRelativeResize="0"/>
          <p:nvPr/>
        </p:nvPicPr>
        <p:blipFill>
          <a:blip r:embed="rId9">
            <a:alphaModFix/>
          </a:blip>
          <a:stretch>
            <a:fillRect/>
          </a:stretch>
        </p:blipFill>
        <p:spPr>
          <a:xfrm>
            <a:off x="6644200" y="10903357"/>
            <a:ext cx="12088333" cy="2608993"/>
          </a:xfrm>
          <a:prstGeom prst="rect">
            <a:avLst/>
          </a:prstGeom>
          <a:noFill/>
          <a:ln>
            <a:noFill/>
          </a:ln>
        </p:spPr>
      </p:pic>
      <p:cxnSp>
        <p:nvCxnSpPr>
          <p:cNvPr id="376" name="Google Shape;376;p21"/>
          <p:cNvCxnSpPr>
            <a:stCxn id="375" idx="1"/>
          </p:cNvCxnSpPr>
          <p:nvPr/>
        </p:nvCxnSpPr>
        <p:spPr>
          <a:xfrm flipH="1" rot="10800000">
            <a:off x="6644200" y="9721154"/>
            <a:ext cx="1112700" cy="2486700"/>
          </a:xfrm>
          <a:prstGeom prst="curvedConnector4">
            <a:avLst>
              <a:gd fmla="val -21401" name="adj1"/>
              <a:gd fmla="val 76229" name="adj2"/>
            </a:avLst>
          </a:prstGeom>
          <a:noFill/>
          <a:ln cap="flat" cmpd="sng" w="28575">
            <a:solidFill>
              <a:srgbClr val="666666"/>
            </a:solidFill>
            <a:prstDash val="dash"/>
            <a:round/>
            <a:headEnd len="med" w="med" type="none"/>
            <a:tailEnd len="med" w="med" type="none"/>
          </a:ln>
        </p:spPr>
      </p:cxnSp>
      <p:cxnSp>
        <p:nvCxnSpPr>
          <p:cNvPr id="377" name="Google Shape;377;p21"/>
          <p:cNvCxnSpPr>
            <a:stCxn id="373" idx="4"/>
            <a:endCxn id="367" idx="3"/>
          </p:cNvCxnSpPr>
          <p:nvPr/>
        </p:nvCxnSpPr>
        <p:spPr>
          <a:xfrm rot="5400000">
            <a:off x="16120150" y="6496650"/>
            <a:ext cx="976800" cy="3390600"/>
          </a:xfrm>
          <a:prstGeom prst="curvedConnector2">
            <a:avLst/>
          </a:prstGeom>
          <a:noFill/>
          <a:ln cap="flat" cmpd="sng" w="76200">
            <a:solidFill>
              <a:srgbClr val="FF00FF"/>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22"/>
          <p:cNvSpPr/>
          <p:nvPr/>
        </p:nvSpPr>
        <p:spPr>
          <a:xfrm>
            <a:off x="3630075" y="4223507"/>
            <a:ext cx="17064600" cy="6578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2"/>
          <p:cNvSpPr/>
          <p:nvPr/>
        </p:nvSpPr>
        <p:spPr>
          <a:xfrm>
            <a:off x="16977225" y="6255257"/>
            <a:ext cx="2465700" cy="25152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2"/>
          <p:cNvSpPr/>
          <p:nvPr/>
        </p:nvSpPr>
        <p:spPr>
          <a:xfrm>
            <a:off x="4426000" y="4994157"/>
            <a:ext cx="6251370" cy="4243821"/>
          </a:xfrm>
          <a:custGeom>
            <a:rect b="b" l="l" r="r" t="t"/>
            <a:pathLst>
              <a:path extrusionOk="0" h="161362" w="232739">
                <a:moveTo>
                  <a:pt x="12939" y="20442"/>
                </a:moveTo>
                <a:cubicBezTo>
                  <a:pt x="9614" y="32962"/>
                  <a:pt x="-10143" y="58784"/>
                  <a:pt x="7071" y="76781"/>
                </a:cubicBezTo>
                <a:cubicBezTo>
                  <a:pt x="24286" y="94778"/>
                  <a:pt x="93143" y="115513"/>
                  <a:pt x="116226" y="128424"/>
                </a:cubicBezTo>
                <a:cubicBezTo>
                  <a:pt x="139309" y="141335"/>
                  <a:pt x="126985" y="150334"/>
                  <a:pt x="145569" y="154246"/>
                </a:cubicBezTo>
                <a:cubicBezTo>
                  <a:pt x="164153" y="158159"/>
                  <a:pt x="218340" y="168722"/>
                  <a:pt x="227730" y="151899"/>
                </a:cubicBezTo>
                <a:cubicBezTo>
                  <a:pt x="237120" y="135076"/>
                  <a:pt x="235359" y="78345"/>
                  <a:pt x="201908" y="53306"/>
                </a:cubicBezTo>
                <a:cubicBezTo>
                  <a:pt x="168457" y="28267"/>
                  <a:pt x="58519" y="7140"/>
                  <a:pt x="27024" y="1663"/>
                </a:cubicBezTo>
                <a:cubicBezTo>
                  <a:pt x="-4471" y="-3814"/>
                  <a:pt x="16265" y="7922"/>
                  <a:pt x="12939" y="20442"/>
                </a:cubicBezTo>
                <a:close/>
              </a:path>
            </a:pathLst>
          </a:custGeom>
          <a:solidFill>
            <a:srgbClr val="A4C2F4"/>
          </a:solidFill>
          <a:ln cap="flat" cmpd="sng" w="9525">
            <a:solidFill>
              <a:schemeClr val="dk2"/>
            </a:solidFill>
            <a:prstDash val="solid"/>
            <a:round/>
            <a:headEnd len="med" w="med" type="none"/>
            <a:tailEnd len="med" w="med" type="none"/>
          </a:ln>
        </p:spPr>
      </p:sp>
      <p:sp>
        <p:nvSpPr>
          <p:cNvPr id="385" name="Google Shape;385;p22"/>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The Example</a:t>
            </a:r>
            <a:r>
              <a:rPr lang="en-US">
                <a:solidFill>
                  <a:schemeClr val="dk1"/>
                </a:solidFill>
              </a:rPr>
              <a:t> Pipeline: We Need Operators</a:t>
            </a:r>
            <a:endParaRPr/>
          </a:p>
        </p:txBody>
      </p:sp>
      <p:pic>
        <p:nvPicPr>
          <p:cNvPr descr="s3.png" id="386" name="Google Shape;386;p22"/>
          <p:cNvPicPr preferRelativeResize="0"/>
          <p:nvPr/>
        </p:nvPicPr>
        <p:blipFill>
          <a:blip r:embed="rId3">
            <a:alphaModFix/>
          </a:blip>
          <a:stretch>
            <a:fillRect/>
          </a:stretch>
        </p:blipFill>
        <p:spPr>
          <a:xfrm flipH="1">
            <a:off x="4571915" y="5622867"/>
            <a:ext cx="1851666" cy="1851666"/>
          </a:xfrm>
          <a:prstGeom prst="rect">
            <a:avLst/>
          </a:prstGeom>
          <a:noFill/>
          <a:ln>
            <a:noFill/>
          </a:ln>
        </p:spPr>
      </p:pic>
      <p:sp>
        <p:nvSpPr>
          <p:cNvPr id="387" name="Google Shape;387;p22"/>
          <p:cNvSpPr txBox="1"/>
          <p:nvPr/>
        </p:nvSpPr>
        <p:spPr>
          <a:xfrm>
            <a:off x="4897604" y="4994149"/>
            <a:ext cx="12003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S3</a:t>
            </a:r>
            <a:endParaRPr sz="3200">
              <a:latin typeface="Open Sans"/>
              <a:ea typeface="Open Sans"/>
              <a:cs typeface="Open Sans"/>
              <a:sym typeface="Open Sans"/>
            </a:endParaRPr>
          </a:p>
        </p:txBody>
      </p:sp>
      <p:pic>
        <p:nvPicPr>
          <p:cNvPr descr="redshift.png" id="388" name="Google Shape;388;p22"/>
          <p:cNvPicPr preferRelativeResize="0"/>
          <p:nvPr/>
        </p:nvPicPr>
        <p:blipFill>
          <a:blip r:embed="rId4">
            <a:alphaModFix/>
          </a:blip>
          <a:stretch>
            <a:fillRect/>
          </a:stretch>
        </p:blipFill>
        <p:spPr>
          <a:xfrm flipH="1">
            <a:off x="17417867" y="6144336"/>
            <a:ext cx="1723200" cy="1723200"/>
          </a:xfrm>
          <a:prstGeom prst="rect">
            <a:avLst/>
          </a:prstGeom>
          <a:noFill/>
          <a:ln>
            <a:noFill/>
          </a:ln>
        </p:spPr>
      </p:pic>
      <p:pic>
        <p:nvPicPr>
          <p:cNvPr descr="aws-datapipeline.png" id="389" name="Google Shape;389;p22"/>
          <p:cNvPicPr preferRelativeResize="0"/>
          <p:nvPr/>
        </p:nvPicPr>
        <p:blipFill>
          <a:blip r:embed="rId5">
            <a:alphaModFix/>
          </a:blip>
          <a:stretch>
            <a:fillRect/>
          </a:stretch>
        </p:blipFill>
        <p:spPr>
          <a:xfrm>
            <a:off x="13493803" y="5110284"/>
            <a:ext cx="1419199" cy="1419199"/>
          </a:xfrm>
          <a:prstGeom prst="rect">
            <a:avLst/>
          </a:prstGeom>
          <a:noFill/>
          <a:ln>
            <a:noFill/>
          </a:ln>
        </p:spPr>
      </p:pic>
      <p:sp>
        <p:nvSpPr>
          <p:cNvPr id="390" name="Google Shape;390;p22"/>
          <p:cNvSpPr txBox="1"/>
          <p:nvPr/>
        </p:nvSpPr>
        <p:spPr>
          <a:xfrm>
            <a:off x="18357791" y="7729315"/>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Redshift</a:t>
            </a:r>
            <a:endParaRPr sz="3200">
              <a:latin typeface="Open Sans"/>
              <a:ea typeface="Open Sans"/>
              <a:cs typeface="Open Sans"/>
              <a:sym typeface="Open Sans"/>
            </a:endParaRPr>
          </a:p>
        </p:txBody>
      </p:sp>
      <p:sp>
        <p:nvSpPr>
          <p:cNvPr id="391" name="Google Shape;391;p22"/>
          <p:cNvSpPr txBox="1"/>
          <p:nvPr/>
        </p:nvSpPr>
        <p:spPr>
          <a:xfrm>
            <a:off x="12822028" y="6517527"/>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BF9000"/>
                </a:solidFill>
                <a:latin typeface="Open Sans"/>
                <a:ea typeface="Open Sans"/>
                <a:cs typeface="Open Sans"/>
                <a:sym typeface="Open Sans"/>
              </a:rPr>
              <a:t>AWS Data Pipeline</a:t>
            </a:r>
            <a:endParaRPr sz="3200">
              <a:solidFill>
                <a:srgbClr val="BF9000"/>
              </a:solidFill>
              <a:latin typeface="Open Sans"/>
              <a:ea typeface="Open Sans"/>
              <a:cs typeface="Open Sans"/>
              <a:sym typeface="Open Sans"/>
            </a:endParaRPr>
          </a:p>
        </p:txBody>
      </p:sp>
      <p:cxnSp>
        <p:nvCxnSpPr>
          <p:cNvPr id="392" name="Google Shape;392;p22"/>
          <p:cNvCxnSpPr>
            <a:stCxn id="393" idx="3"/>
            <a:endCxn id="389" idx="1"/>
          </p:cNvCxnSpPr>
          <p:nvPr/>
        </p:nvCxnSpPr>
        <p:spPr>
          <a:xfrm flipH="1" rot="10800000">
            <a:off x="9703751" y="5819832"/>
            <a:ext cx="3790200" cy="1411500"/>
          </a:xfrm>
          <a:prstGeom prst="straightConnector1">
            <a:avLst/>
          </a:prstGeom>
          <a:noFill/>
          <a:ln cap="flat" cmpd="sng" w="76200">
            <a:solidFill>
              <a:srgbClr val="BF9000"/>
            </a:solidFill>
            <a:prstDash val="solid"/>
            <a:round/>
            <a:headEnd len="med" w="med" type="triangle"/>
            <a:tailEnd len="med" w="med" type="none"/>
          </a:ln>
        </p:spPr>
      </p:cxnSp>
      <p:sp>
        <p:nvSpPr>
          <p:cNvPr id="394" name="Google Shape;394;p22"/>
          <p:cNvSpPr txBox="1"/>
          <p:nvPr/>
        </p:nvSpPr>
        <p:spPr>
          <a:xfrm>
            <a:off x="13183857" y="9237957"/>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1155CC"/>
                </a:solidFill>
                <a:latin typeface="Open Sans"/>
                <a:ea typeface="Open Sans"/>
                <a:cs typeface="Open Sans"/>
                <a:sym typeface="Open Sans"/>
              </a:rPr>
              <a:t>Airflow</a:t>
            </a:r>
            <a:endParaRPr sz="3200">
              <a:solidFill>
                <a:srgbClr val="1155CC"/>
              </a:solidFill>
              <a:latin typeface="Open Sans"/>
              <a:ea typeface="Open Sans"/>
              <a:cs typeface="Open Sans"/>
              <a:sym typeface="Open Sans"/>
            </a:endParaRPr>
          </a:p>
        </p:txBody>
      </p:sp>
      <p:cxnSp>
        <p:nvCxnSpPr>
          <p:cNvPr id="395" name="Google Shape;395;p22"/>
          <p:cNvCxnSpPr>
            <a:stCxn id="396" idx="1"/>
            <a:endCxn id="389" idx="3"/>
          </p:cNvCxnSpPr>
          <p:nvPr/>
        </p:nvCxnSpPr>
        <p:spPr>
          <a:xfrm rot="10800000">
            <a:off x="14912911" y="5819859"/>
            <a:ext cx="2736300" cy="678900"/>
          </a:xfrm>
          <a:prstGeom prst="straightConnector1">
            <a:avLst/>
          </a:prstGeom>
          <a:noFill/>
          <a:ln cap="flat" cmpd="sng" w="76200">
            <a:solidFill>
              <a:srgbClr val="FF00FF"/>
            </a:solidFill>
            <a:prstDash val="solid"/>
            <a:round/>
            <a:headEnd len="med" w="med" type="none"/>
            <a:tailEnd len="med" w="med" type="none"/>
          </a:ln>
        </p:spPr>
      </p:cxnSp>
      <p:sp>
        <p:nvSpPr>
          <p:cNvPr id="397" name="Google Shape;397;p22"/>
          <p:cNvSpPr txBox="1"/>
          <p:nvPr/>
        </p:nvSpPr>
        <p:spPr>
          <a:xfrm>
            <a:off x="8049812" y="8044392"/>
            <a:ext cx="20640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Hive/</a:t>
            </a:r>
            <a:endParaRPr b="1" sz="3700">
              <a:latin typeface="Open Sans"/>
              <a:ea typeface="Open Sans"/>
              <a:cs typeface="Open Sans"/>
              <a:sym typeface="Open Sans"/>
            </a:endParaRPr>
          </a:p>
          <a:p>
            <a:pPr indent="0" lvl="0" marL="0" rtl="0" algn="l">
              <a:spcBef>
                <a:spcPts val="0"/>
              </a:spcBef>
              <a:spcAft>
                <a:spcPts val="0"/>
              </a:spcAft>
              <a:buNone/>
            </a:pPr>
            <a:r>
              <a:rPr b="1" lang="en-US" sz="3700">
                <a:latin typeface="Open Sans"/>
                <a:ea typeface="Open Sans"/>
                <a:cs typeface="Open Sans"/>
                <a:sym typeface="Open Sans"/>
              </a:rPr>
              <a:t>EMR</a:t>
            </a:r>
            <a:endParaRPr b="1" sz="3700">
              <a:latin typeface="Open Sans"/>
              <a:ea typeface="Open Sans"/>
              <a:cs typeface="Open Sans"/>
              <a:sym typeface="Open Sans"/>
            </a:endParaRPr>
          </a:p>
        </p:txBody>
      </p:sp>
      <p:pic>
        <p:nvPicPr>
          <p:cNvPr id="398" name="Google Shape;398;p22"/>
          <p:cNvPicPr preferRelativeResize="0"/>
          <p:nvPr/>
        </p:nvPicPr>
        <p:blipFill>
          <a:blip r:embed="rId6">
            <a:alphaModFix/>
          </a:blip>
          <a:stretch>
            <a:fillRect/>
          </a:stretch>
        </p:blipFill>
        <p:spPr>
          <a:xfrm>
            <a:off x="13493956" y="7970757"/>
            <a:ext cx="1419201" cy="1419201"/>
          </a:xfrm>
          <a:prstGeom prst="rect">
            <a:avLst/>
          </a:prstGeom>
          <a:noFill/>
          <a:ln>
            <a:noFill/>
          </a:ln>
        </p:spPr>
      </p:pic>
      <p:cxnSp>
        <p:nvCxnSpPr>
          <p:cNvPr id="399" name="Google Shape;399;p22"/>
          <p:cNvCxnSpPr/>
          <p:nvPr/>
        </p:nvCxnSpPr>
        <p:spPr>
          <a:xfrm>
            <a:off x="5981875" y="6755957"/>
            <a:ext cx="2064000" cy="532800"/>
          </a:xfrm>
          <a:prstGeom prst="straightConnector1">
            <a:avLst/>
          </a:prstGeom>
          <a:noFill/>
          <a:ln cap="flat" cmpd="sng" w="28575">
            <a:solidFill>
              <a:srgbClr val="434343"/>
            </a:solidFill>
            <a:prstDash val="solid"/>
            <a:round/>
            <a:headEnd len="med" w="med" type="triangle"/>
            <a:tailEnd len="med" w="med" type="triangle"/>
          </a:ln>
        </p:spPr>
      </p:cxnSp>
      <p:sp>
        <p:nvSpPr>
          <p:cNvPr id="400" name="Google Shape;400;p22"/>
          <p:cNvSpPr txBox="1"/>
          <p:nvPr/>
        </p:nvSpPr>
        <p:spPr>
          <a:xfrm>
            <a:off x="17722645" y="5221082"/>
            <a:ext cx="30009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000">
                <a:solidFill>
                  <a:srgbClr val="434343"/>
                </a:solidFill>
                <a:latin typeface="Open Sans"/>
                <a:ea typeface="Open Sans"/>
                <a:cs typeface="Open Sans"/>
                <a:sym typeface="Open Sans"/>
              </a:rPr>
              <a:t>Data Warehouse</a:t>
            </a:r>
            <a:endParaRPr sz="3000">
              <a:solidFill>
                <a:srgbClr val="434343"/>
              </a:solidFill>
              <a:latin typeface="Open Sans"/>
              <a:ea typeface="Open Sans"/>
              <a:cs typeface="Open Sans"/>
              <a:sym typeface="Open Sans"/>
            </a:endParaRPr>
          </a:p>
        </p:txBody>
      </p:sp>
      <p:sp>
        <p:nvSpPr>
          <p:cNvPr id="401" name="Google Shape;401;p22"/>
          <p:cNvSpPr txBox="1"/>
          <p:nvPr/>
        </p:nvSpPr>
        <p:spPr>
          <a:xfrm>
            <a:off x="6048724" y="5932970"/>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434343"/>
                </a:solidFill>
                <a:latin typeface="Open Sans"/>
                <a:ea typeface="Open Sans"/>
                <a:cs typeface="Open Sans"/>
                <a:sym typeface="Open Sans"/>
              </a:rPr>
              <a:t>Data Lake</a:t>
            </a:r>
            <a:endParaRPr sz="3000">
              <a:solidFill>
                <a:srgbClr val="434343"/>
              </a:solidFill>
              <a:latin typeface="Open Sans"/>
              <a:ea typeface="Open Sans"/>
              <a:cs typeface="Open Sans"/>
              <a:sym typeface="Open Sans"/>
            </a:endParaRPr>
          </a:p>
        </p:txBody>
      </p:sp>
      <p:pic>
        <p:nvPicPr>
          <p:cNvPr id="393" name="Google Shape;393;p22"/>
          <p:cNvPicPr preferRelativeResize="0"/>
          <p:nvPr/>
        </p:nvPicPr>
        <p:blipFill>
          <a:blip r:embed="rId7">
            <a:alphaModFix/>
          </a:blip>
          <a:stretch>
            <a:fillRect/>
          </a:stretch>
        </p:blipFill>
        <p:spPr>
          <a:xfrm>
            <a:off x="7744150" y="6251532"/>
            <a:ext cx="1959601" cy="1959601"/>
          </a:xfrm>
          <a:prstGeom prst="rect">
            <a:avLst/>
          </a:prstGeom>
          <a:noFill/>
          <a:ln>
            <a:noFill/>
          </a:ln>
        </p:spPr>
      </p:pic>
      <p:pic>
        <p:nvPicPr>
          <p:cNvPr id="402" name="Google Shape;402;p22"/>
          <p:cNvPicPr preferRelativeResize="0"/>
          <p:nvPr/>
        </p:nvPicPr>
        <p:blipFill>
          <a:blip r:embed="rId8">
            <a:alphaModFix/>
          </a:blip>
          <a:stretch>
            <a:fillRect/>
          </a:stretch>
        </p:blipFill>
        <p:spPr>
          <a:xfrm>
            <a:off x="19651450" y="12500600"/>
            <a:ext cx="3810000" cy="704850"/>
          </a:xfrm>
          <a:prstGeom prst="rect">
            <a:avLst/>
          </a:prstGeom>
          <a:noFill/>
          <a:ln>
            <a:noFill/>
          </a:ln>
        </p:spPr>
      </p:pic>
      <p:cxnSp>
        <p:nvCxnSpPr>
          <p:cNvPr id="403" name="Google Shape;403;p22"/>
          <p:cNvCxnSpPr>
            <a:stCxn id="393" idx="3"/>
            <a:endCxn id="398" idx="1"/>
          </p:cNvCxnSpPr>
          <p:nvPr/>
        </p:nvCxnSpPr>
        <p:spPr>
          <a:xfrm>
            <a:off x="9703751" y="7231332"/>
            <a:ext cx="3790200" cy="1449000"/>
          </a:xfrm>
          <a:prstGeom prst="straightConnector1">
            <a:avLst/>
          </a:prstGeom>
          <a:noFill/>
          <a:ln cap="flat" cmpd="sng" w="76200">
            <a:solidFill>
              <a:srgbClr val="1155CC"/>
            </a:solidFill>
            <a:prstDash val="solid"/>
            <a:round/>
            <a:headEnd len="med" w="med" type="triangle"/>
            <a:tailEnd len="med" w="med" type="none"/>
          </a:ln>
        </p:spPr>
      </p:cxnSp>
      <p:cxnSp>
        <p:nvCxnSpPr>
          <p:cNvPr id="404" name="Google Shape;404;p22"/>
          <p:cNvCxnSpPr>
            <a:stCxn id="396" idx="1"/>
            <a:endCxn id="387" idx="0"/>
          </p:cNvCxnSpPr>
          <p:nvPr/>
        </p:nvCxnSpPr>
        <p:spPr>
          <a:xfrm flipH="1" rot="5400000">
            <a:off x="10821211" y="-329241"/>
            <a:ext cx="1504500" cy="12151500"/>
          </a:xfrm>
          <a:prstGeom prst="curvedConnector3">
            <a:avLst>
              <a:gd fmla="val 137654" name="adj1"/>
            </a:avLst>
          </a:prstGeom>
          <a:noFill/>
          <a:ln cap="flat" cmpd="sng" w="76200">
            <a:solidFill>
              <a:srgbClr val="FF00FF"/>
            </a:solidFill>
            <a:prstDash val="solid"/>
            <a:round/>
            <a:headEnd len="med" w="med" type="none"/>
            <a:tailEnd len="med" w="med" type="triangle"/>
          </a:ln>
        </p:spPr>
      </p:cxnSp>
      <p:cxnSp>
        <p:nvCxnSpPr>
          <p:cNvPr id="405" name="Google Shape;405;p22"/>
          <p:cNvCxnSpPr/>
          <p:nvPr/>
        </p:nvCxnSpPr>
        <p:spPr>
          <a:xfrm flipH="1" rot="10800000">
            <a:off x="14913157" y="7006058"/>
            <a:ext cx="2504700" cy="1674300"/>
          </a:xfrm>
          <a:prstGeom prst="straightConnector1">
            <a:avLst/>
          </a:prstGeom>
          <a:noFill/>
          <a:ln cap="flat" cmpd="sng" w="76200">
            <a:solidFill>
              <a:srgbClr val="1155CC"/>
            </a:solidFill>
            <a:prstDash val="solid"/>
            <a:round/>
            <a:headEnd len="med" w="med" type="triangle"/>
            <a:tailEnd len="med" w="med" type="none"/>
          </a:ln>
        </p:spPr>
      </p:cxnSp>
      <p:sp>
        <p:nvSpPr>
          <p:cNvPr id="396" name="Google Shape;396;p22"/>
          <p:cNvSpPr/>
          <p:nvPr/>
        </p:nvSpPr>
        <p:spPr>
          <a:xfrm>
            <a:off x="17378050" y="6292050"/>
            <a:ext cx="1851600" cy="1411500"/>
          </a:xfrm>
          <a:prstGeom prst="ellipse">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pic>
        <p:nvPicPr>
          <p:cNvPr id="410" name="Google Shape;410;p23"/>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411" name="Google Shape;411;p23"/>
          <p:cNvPicPr preferRelativeResize="0"/>
          <p:nvPr/>
        </p:nvPicPr>
        <p:blipFill>
          <a:blip r:embed="rId4">
            <a:alphaModFix/>
          </a:blip>
          <a:stretch>
            <a:fillRect/>
          </a:stretch>
        </p:blipFill>
        <p:spPr>
          <a:xfrm>
            <a:off x="3808950" y="3949150"/>
            <a:ext cx="16706850" cy="7724775"/>
          </a:xfrm>
          <a:prstGeom prst="rect">
            <a:avLst/>
          </a:prstGeom>
          <a:noFill/>
          <a:ln>
            <a:noFill/>
          </a:ln>
        </p:spPr>
      </p:pic>
      <p:sp>
        <p:nvSpPr>
          <p:cNvPr id="412" name="Google Shape;412;p23"/>
          <p:cNvSpPr txBox="1"/>
          <p:nvPr/>
        </p:nvSpPr>
        <p:spPr>
          <a:xfrm>
            <a:off x="16312725" y="6956400"/>
            <a:ext cx="3510300" cy="7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FF00FF"/>
                </a:solidFill>
              </a:rPr>
              <a:t>Paste your code here</a:t>
            </a:r>
            <a:endParaRPr sz="3600">
              <a:solidFill>
                <a:srgbClr val="FF00FF"/>
              </a:solidFill>
            </a:endParaRPr>
          </a:p>
        </p:txBody>
      </p:sp>
      <p:sp>
        <p:nvSpPr>
          <p:cNvPr id="413" name="Google Shape;413;p23"/>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The Example</a:t>
            </a:r>
            <a:r>
              <a:rPr lang="en-US">
                <a:solidFill>
                  <a:schemeClr val="dk1"/>
                </a:solidFill>
              </a:rPr>
              <a:t> Pipeline: We Need Operators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24"/>
          <p:cNvSpPr/>
          <p:nvPr/>
        </p:nvSpPr>
        <p:spPr>
          <a:xfrm>
            <a:off x="3630075" y="4223507"/>
            <a:ext cx="17064600" cy="6578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4"/>
          <p:cNvSpPr/>
          <p:nvPr/>
        </p:nvSpPr>
        <p:spPr>
          <a:xfrm>
            <a:off x="16977225" y="6255257"/>
            <a:ext cx="2465700" cy="25152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4"/>
          <p:cNvSpPr/>
          <p:nvPr/>
        </p:nvSpPr>
        <p:spPr>
          <a:xfrm>
            <a:off x="4426000" y="4994157"/>
            <a:ext cx="6251370" cy="4243821"/>
          </a:xfrm>
          <a:custGeom>
            <a:rect b="b" l="l" r="r" t="t"/>
            <a:pathLst>
              <a:path extrusionOk="0" h="161362" w="232739">
                <a:moveTo>
                  <a:pt x="12939" y="20442"/>
                </a:moveTo>
                <a:cubicBezTo>
                  <a:pt x="9614" y="32962"/>
                  <a:pt x="-10143" y="58784"/>
                  <a:pt x="7071" y="76781"/>
                </a:cubicBezTo>
                <a:cubicBezTo>
                  <a:pt x="24286" y="94778"/>
                  <a:pt x="93143" y="115513"/>
                  <a:pt x="116226" y="128424"/>
                </a:cubicBezTo>
                <a:cubicBezTo>
                  <a:pt x="139309" y="141335"/>
                  <a:pt x="126985" y="150334"/>
                  <a:pt x="145569" y="154246"/>
                </a:cubicBezTo>
                <a:cubicBezTo>
                  <a:pt x="164153" y="158159"/>
                  <a:pt x="218340" y="168722"/>
                  <a:pt x="227730" y="151899"/>
                </a:cubicBezTo>
                <a:cubicBezTo>
                  <a:pt x="237120" y="135076"/>
                  <a:pt x="235359" y="78345"/>
                  <a:pt x="201908" y="53306"/>
                </a:cubicBezTo>
                <a:cubicBezTo>
                  <a:pt x="168457" y="28267"/>
                  <a:pt x="58519" y="7140"/>
                  <a:pt x="27024" y="1663"/>
                </a:cubicBezTo>
                <a:cubicBezTo>
                  <a:pt x="-4471" y="-3814"/>
                  <a:pt x="16265" y="7922"/>
                  <a:pt x="12939" y="20442"/>
                </a:cubicBezTo>
                <a:close/>
              </a:path>
            </a:pathLst>
          </a:custGeom>
          <a:solidFill>
            <a:srgbClr val="A4C2F4"/>
          </a:solidFill>
          <a:ln cap="flat" cmpd="sng" w="9525">
            <a:solidFill>
              <a:schemeClr val="dk2"/>
            </a:solidFill>
            <a:prstDash val="solid"/>
            <a:round/>
            <a:headEnd len="med" w="med" type="none"/>
            <a:tailEnd len="med" w="med" type="none"/>
          </a:ln>
        </p:spPr>
      </p:sp>
      <p:sp>
        <p:nvSpPr>
          <p:cNvPr id="421" name="Google Shape;421;p24"/>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The Example</a:t>
            </a:r>
            <a:r>
              <a:rPr lang="en-US">
                <a:solidFill>
                  <a:schemeClr val="dk1"/>
                </a:solidFill>
              </a:rPr>
              <a:t> Pipeline: We </a:t>
            </a:r>
            <a:r>
              <a:rPr i="1" lang="en-US">
                <a:solidFill>
                  <a:schemeClr val="dk1"/>
                </a:solidFill>
              </a:rPr>
              <a:t>Still</a:t>
            </a:r>
            <a:r>
              <a:rPr lang="en-US">
                <a:solidFill>
                  <a:schemeClr val="dk1"/>
                </a:solidFill>
              </a:rPr>
              <a:t> Need Operators</a:t>
            </a:r>
            <a:endParaRPr/>
          </a:p>
        </p:txBody>
      </p:sp>
      <p:pic>
        <p:nvPicPr>
          <p:cNvPr descr="s3.png" id="422" name="Google Shape;422;p24"/>
          <p:cNvPicPr preferRelativeResize="0"/>
          <p:nvPr/>
        </p:nvPicPr>
        <p:blipFill>
          <a:blip r:embed="rId3">
            <a:alphaModFix/>
          </a:blip>
          <a:stretch>
            <a:fillRect/>
          </a:stretch>
        </p:blipFill>
        <p:spPr>
          <a:xfrm flipH="1">
            <a:off x="4571915" y="5622867"/>
            <a:ext cx="1851666" cy="1851666"/>
          </a:xfrm>
          <a:prstGeom prst="rect">
            <a:avLst/>
          </a:prstGeom>
          <a:noFill/>
          <a:ln>
            <a:noFill/>
          </a:ln>
        </p:spPr>
      </p:pic>
      <p:sp>
        <p:nvSpPr>
          <p:cNvPr id="423" name="Google Shape;423;p24"/>
          <p:cNvSpPr txBox="1"/>
          <p:nvPr/>
        </p:nvSpPr>
        <p:spPr>
          <a:xfrm>
            <a:off x="4897604" y="4994149"/>
            <a:ext cx="12003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S3</a:t>
            </a:r>
            <a:endParaRPr sz="3200">
              <a:latin typeface="Open Sans"/>
              <a:ea typeface="Open Sans"/>
              <a:cs typeface="Open Sans"/>
              <a:sym typeface="Open Sans"/>
            </a:endParaRPr>
          </a:p>
        </p:txBody>
      </p:sp>
      <p:pic>
        <p:nvPicPr>
          <p:cNvPr descr="redshift.png" id="424" name="Google Shape;424;p24"/>
          <p:cNvPicPr preferRelativeResize="0"/>
          <p:nvPr/>
        </p:nvPicPr>
        <p:blipFill>
          <a:blip r:embed="rId4">
            <a:alphaModFix/>
          </a:blip>
          <a:stretch>
            <a:fillRect/>
          </a:stretch>
        </p:blipFill>
        <p:spPr>
          <a:xfrm flipH="1">
            <a:off x="17417867" y="6144336"/>
            <a:ext cx="1723200" cy="1723200"/>
          </a:xfrm>
          <a:prstGeom prst="rect">
            <a:avLst/>
          </a:prstGeom>
          <a:noFill/>
          <a:ln>
            <a:noFill/>
          </a:ln>
        </p:spPr>
      </p:pic>
      <p:pic>
        <p:nvPicPr>
          <p:cNvPr descr="aws-datapipeline.png" id="425" name="Google Shape;425;p24"/>
          <p:cNvPicPr preferRelativeResize="0"/>
          <p:nvPr/>
        </p:nvPicPr>
        <p:blipFill>
          <a:blip r:embed="rId5">
            <a:alphaModFix/>
          </a:blip>
          <a:stretch>
            <a:fillRect/>
          </a:stretch>
        </p:blipFill>
        <p:spPr>
          <a:xfrm>
            <a:off x="13493803" y="5110284"/>
            <a:ext cx="1419199" cy="1419199"/>
          </a:xfrm>
          <a:prstGeom prst="rect">
            <a:avLst/>
          </a:prstGeom>
          <a:noFill/>
          <a:ln>
            <a:noFill/>
          </a:ln>
        </p:spPr>
      </p:pic>
      <p:sp>
        <p:nvSpPr>
          <p:cNvPr id="426" name="Google Shape;426;p24"/>
          <p:cNvSpPr txBox="1"/>
          <p:nvPr/>
        </p:nvSpPr>
        <p:spPr>
          <a:xfrm>
            <a:off x="16968516" y="7585340"/>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Redshift</a:t>
            </a:r>
            <a:endParaRPr sz="3200">
              <a:latin typeface="Open Sans"/>
              <a:ea typeface="Open Sans"/>
              <a:cs typeface="Open Sans"/>
              <a:sym typeface="Open Sans"/>
            </a:endParaRPr>
          </a:p>
        </p:txBody>
      </p:sp>
      <p:sp>
        <p:nvSpPr>
          <p:cNvPr id="427" name="Google Shape;427;p24"/>
          <p:cNvSpPr txBox="1"/>
          <p:nvPr/>
        </p:nvSpPr>
        <p:spPr>
          <a:xfrm>
            <a:off x="12822028" y="6517527"/>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BF9000"/>
                </a:solidFill>
                <a:latin typeface="Open Sans"/>
                <a:ea typeface="Open Sans"/>
                <a:cs typeface="Open Sans"/>
                <a:sym typeface="Open Sans"/>
              </a:rPr>
              <a:t>AWS Data Pipeline</a:t>
            </a:r>
            <a:endParaRPr sz="3200">
              <a:solidFill>
                <a:srgbClr val="BF9000"/>
              </a:solidFill>
              <a:latin typeface="Open Sans"/>
              <a:ea typeface="Open Sans"/>
              <a:cs typeface="Open Sans"/>
              <a:sym typeface="Open Sans"/>
            </a:endParaRPr>
          </a:p>
        </p:txBody>
      </p:sp>
      <p:cxnSp>
        <p:nvCxnSpPr>
          <p:cNvPr id="428" name="Google Shape;428;p24"/>
          <p:cNvCxnSpPr>
            <a:stCxn id="429" idx="3"/>
            <a:endCxn id="425" idx="1"/>
          </p:cNvCxnSpPr>
          <p:nvPr/>
        </p:nvCxnSpPr>
        <p:spPr>
          <a:xfrm flipH="1" rot="10800000">
            <a:off x="9703751" y="5819832"/>
            <a:ext cx="3790200" cy="1411500"/>
          </a:xfrm>
          <a:prstGeom prst="straightConnector1">
            <a:avLst/>
          </a:prstGeom>
          <a:noFill/>
          <a:ln cap="flat" cmpd="sng" w="76200">
            <a:solidFill>
              <a:srgbClr val="FF00FF"/>
            </a:solidFill>
            <a:prstDash val="solid"/>
            <a:round/>
            <a:headEnd len="med" w="med" type="triangle"/>
            <a:tailEnd len="med" w="med" type="none"/>
          </a:ln>
        </p:spPr>
      </p:cxnSp>
      <p:sp>
        <p:nvSpPr>
          <p:cNvPr id="430" name="Google Shape;430;p24"/>
          <p:cNvSpPr txBox="1"/>
          <p:nvPr/>
        </p:nvSpPr>
        <p:spPr>
          <a:xfrm>
            <a:off x="13183857" y="9237957"/>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1155CC"/>
                </a:solidFill>
                <a:latin typeface="Open Sans"/>
                <a:ea typeface="Open Sans"/>
                <a:cs typeface="Open Sans"/>
                <a:sym typeface="Open Sans"/>
              </a:rPr>
              <a:t>Airflow</a:t>
            </a:r>
            <a:endParaRPr sz="3200">
              <a:solidFill>
                <a:srgbClr val="1155CC"/>
              </a:solidFill>
              <a:latin typeface="Open Sans"/>
              <a:ea typeface="Open Sans"/>
              <a:cs typeface="Open Sans"/>
              <a:sym typeface="Open Sans"/>
            </a:endParaRPr>
          </a:p>
        </p:txBody>
      </p:sp>
      <p:cxnSp>
        <p:nvCxnSpPr>
          <p:cNvPr id="431" name="Google Shape;431;p24"/>
          <p:cNvCxnSpPr>
            <a:stCxn id="424" idx="3"/>
            <a:endCxn id="425" idx="3"/>
          </p:cNvCxnSpPr>
          <p:nvPr/>
        </p:nvCxnSpPr>
        <p:spPr>
          <a:xfrm rot="10800000">
            <a:off x="14912867" y="5819736"/>
            <a:ext cx="2505000" cy="1186200"/>
          </a:xfrm>
          <a:prstGeom prst="straightConnector1">
            <a:avLst/>
          </a:prstGeom>
          <a:noFill/>
          <a:ln cap="flat" cmpd="sng" w="76200">
            <a:solidFill>
              <a:srgbClr val="FF00FF"/>
            </a:solidFill>
            <a:prstDash val="solid"/>
            <a:round/>
            <a:headEnd len="med" w="med" type="none"/>
            <a:tailEnd len="med" w="med" type="triangle"/>
          </a:ln>
        </p:spPr>
      </p:cxnSp>
      <p:sp>
        <p:nvSpPr>
          <p:cNvPr id="432" name="Google Shape;432;p24"/>
          <p:cNvSpPr txBox="1"/>
          <p:nvPr/>
        </p:nvSpPr>
        <p:spPr>
          <a:xfrm>
            <a:off x="8049812" y="8044392"/>
            <a:ext cx="20640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Hive/</a:t>
            </a:r>
            <a:endParaRPr b="1" sz="3700">
              <a:latin typeface="Open Sans"/>
              <a:ea typeface="Open Sans"/>
              <a:cs typeface="Open Sans"/>
              <a:sym typeface="Open Sans"/>
            </a:endParaRPr>
          </a:p>
          <a:p>
            <a:pPr indent="0" lvl="0" marL="0" rtl="0" algn="l">
              <a:spcBef>
                <a:spcPts val="0"/>
              </a:spcBef>
              <a:spcAft>
                <a:spcPts val="0"/>
              </a:spcAft>
              <a:buNone/>
            </a:pPr>
            <a:r>
              <a:rPr b="1" lang="en-US" sz="3700">
                <a:latin typeface="Open Sans"/>
                <a:ea typeface="Open Sans"/>
                <a:cs typeface="Open Sans"/>
                <a:sym typeface="Open Sans"/>
              </a:rPr>
              <a:t>EMR</a:t>
            </a:r>
            <a:endParaRPr b="1" sz="3700">
              <a:latin typeface="Open Sans"/>
              <a:ea typeface="Open Sans"/>
              <a:cs typeface="Open Sans"/>
              <a:sym typeface="Open Sans"/>
            </a:endParaRPr>
          </a:p>
        </p:txBody>
      </p:sp>
      <p:pic>
        <p:nvPicPr>
          <p:cNvPr id="433" name="Google Shape;433;p24"/>
          <p:cNvPicPr preferRelativeResize="0"/>
          <p:nvPr/>
        </p:nvPicPr>
        <p:blipFill>
          <a:blip r:embed="rId6">
            <a:alphaModFix/>
          </a:blip>
          <a:stretch>
            <a:fillRect/>
          </a:stretch>
        </p:blipFill>
        <p:spPr>
          <a:xfrm>
            <a:off x="13493956" y="7970757"/>
            <a:ext cx="1419201" cy="1419201"/>
          </a:xfrm>
          <a:prstGeom prst="rect">
            <a:avLst/>
          </a:prstGeom>
          <a:noFill/>
          <a:ln>
            <a:noFill/>
          </a:ln>
        </p:spPr>
      </p:pic>
      <p:cxnSp>
        <p:nvCxnSpPr>
          <p:cNvPr id="434" name="Google Shape;434;p24"/>
          <p:cNvCxnSpPr>
            <a:stCxn id="433" idx="3"/>
            <a:endCxn id="424" idx="3"/>
          </p:cNvCxnSpPr>
          <p:nvPr/>
        </p:nvCxnSpPr>
        <p:spPr>
          <a:xfrm flipH="1" rot="10800000">
            <a:off x="14913157" y="7006058"/>
            <a:ext cx="2504700" cy="1674300"/>
          </a:xfrm>
          <a:prstGeom prst="straightConnector1">
            <a:avLst/>
          </a:prstGeom>
          <a:noFill/>
          <a:ln cap="flat" cmpd="sng" w="76200">
            <a:solidFill>
              <a:srgbClr val="FF00FF"/>
            </a:solidFill>
            <a:prstDash val="solid"/>
            <a:round/>
            <a:headEnd len="med" w="med" type="triangle"/>
            <a:tailEnd len="med" w="med" type="none"/>
          </a:ln>
        </p:spPr>
      </p:cxnSp>
      <p:cxnSp>
        <p:nvCxnSpPr>
          <p:cNvPr id="435" name="Google Shape;435;p24"/>
          <p:cNvCxnSpPr/>
          <p:nvPr/>
        </p:nvCxnSpPr>
        <p:spPr>
          <a:xfrm>
            <a:off x="5981875" y="6755957"/>
            <a:ext cx="2064000" cy="532800"/>
          </a:xfrm>
          <a:prstGeom prst="straightConnector1">
            <a:avLst/>
          </a:prstGeom>
          <a:noFill/>
          <a:ln cap="flat" cmpd="sng" w="28575">
            <a:solidFill>
              <a:srgbClr val="434343"/>
            </a:solidFill>
            <a:prstDash val="solid"/>
            <a:round/>
            <a:headEnd len="med" w="med" type="triangle"/>
            <a:tailEnd len="med" w="med" type="triangle"/>
          </a:ln>
        </p:spPr>
      </p:cxnSp>
      <p:sp>
        <p:nvSpPr>
          <p:cNvPr id="436" name="Google Shape;436;p24"/>
          <p:cNvSpPr txBox="1"/>
          <p:nvPr/>
        </p:nvSpPr>
        <p:spPr>
          <a:xfrm>
            <a:off x="16808245" y="5221082"/>
            <a:ext cx="30009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000">
                <a:solidFill>
                  <a:srgbClr val="434343"/>
                </a:solidFill>
                <a:latin typeface="Open Sans"/>
                <a:ea typeface="Open Sans"/>
                <a:cs typeface="Open Sans"/>
                <a:sym typeface="Open Sans"/>
              </a:rPr>
              <a:t>Data Warehouse</a:t>
            </a:r>
            <a:endParaRPr sz="3000">
              <a:solidFill>
                <a:srgbClr val="434343"/>
              </a:solidFill>
              <a:latin typeface="Open Sans"/>
              <a:ea typeface="Open Sans"/>
              <a:cs typeface="Open Sans"/>
              <a:sym typeface="Open Sans"/>
            </a:endParaRPr>
          </a:p>
        </p:txBody>
      </p:sp>
      <p:sp>
        <p:nvSpPr>
          <p:cNvPr id="437" name="Google Shape;437;p24"/>
          <p:cNvSpPr txBox="1"/>
          <p:nvPr/>
        </p:nvSpPr>
        <p:spPr>
          <a:xfrm>
            <a:off x="6048724" y="5932970"/>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434343"/>
                </a:solidFill>
                <a:latin typeface="Open Sans"/>
                <a:ea typeface="Open Sans"/>
                <a:cs typeface="Open Sans"/>
                <a:sym typeface="Open Sans"/>
              </a:rPr>
              <a:t>Data Lake</a:t>
            </a:r>
            <a:endParaRPr sz="3000">
              <a:solidFill>
                <a:srgbClr val="434343"/>
              </a:solidFill>
              <a:latin typeface="Open Sans"/>
              <a:ea typeface="Open Sans"/>
              <a:cs typeface="Open Sans"/>
              <a:sym typeface="Open Sans"/>
            </a:endParaRPr>
          </a:p>
        </p:txBody>
      </p:sp>
      <p:pic>
        <p:nvPicPr>
          <p:cNvPr id="429" name="Google Shape;429;p24"/>
          <p:cNvPicPr preferRelativeResize="0"/>
          <p:nvPr/>
        </p:nvPicPr>
        <p:blipFill>
          <a:blip r:embed="rId7">
            <a:alphaModFix/>
          </a:blip>
          <a:stretch>
            <a:fillRect/>
          </a:stretch>
        </p:blipFill>
        <p:spPr>
          <a:xfrm>
            <a:off x="7744150" y="6251532"/>
            <a:ext cx="1959601" cy="1959601"/>
          </a:xfrm>
          <a:prstGeom prst="rect">
            <a:avLst/>
          </a:prstGeom>
          <a:noFill/>
          <a:ln>
            <a:noFill/>
          </a:ln>
        </p:spPr>
      </p:pic>
      <p:pic>
        <p:nvPicPr>
          <p:cNvPr id="438" name="Google Shape;438;p24"/>
          <p:cNvPicPr preferRelativeResize="0"/>
          <p:nvPr/>
        </p:nvPicPr>
        <p:blipFill>
          <a:blip r:embed="rId8">
            <a:alphaModFix/>
          </a:blip>
          <a:stretch>
            <a:fillRect/>
          </a:stretch>
        </p:blipFill>
        <p:spPr>
          <a:xfrm>
            <a:off x="19651450" y="12500600"/>
            <a:ext cx="3810000" cy="704850"/>
          </a:xfrm>
          <a:prstGeom prst="rect">
            <a:avLst/>
          </a:prstGeom>
          <a:noFill/>
          <a:ln>
            <a:noFill/>
          </a:ln>
        </p:spPr>
      </p:pic>
      <p:cxnSp>
        <p:nvCxnSpPr>
          <p:cNvPr id="439" name="Google Shape;439;p24"/>
          <p:cNvCxnSpPr>
            <a:stCxn id="429" idx="3"/>
            <a:endCxn id="433" idx="1"/>
          </p:cNvCxnSpPr>
          <p:nvPr/>
        </p:nvCxnSpPr>
        <p:spPr>
          <a:xfrm>
            <a:off x="9703751" y="7231332"/>
            <a:ext cx="3790200" cy="1449000"/>
          </a:xfrm>
          <a:prstGeom prst="straightConnector1">
            <a:avLst/>
          </a:prstGeom>
          <a:noFill/>
          <a:ln cap="flat" cmpd="sng" w="76200">
            <a:solidFill>
              <a:srgbClr val="FF00FF"/>
            </a:solidFill>
            <a:prstDash val="solid"/>
            <a:round/>
            <a:headEnd len="med" w="med" type="triangle"/>
            <a:tailEnd len="med" w="med" type="none"/>
          </a:ln>
        </p:spPr>
      </p:cxnSp>
      <p:sp>
        <p:nvSpPr>
          <p:cNvPr id="440" name="Google Shape;440;p24"/>
          <p:cNvSpPr/>
          <p:nvPr/>
        </p:nvSpPr>
        <p:spPr>
          <a:xfrm>
            <a:off x="17378050" y="6292050"/>
            <a:ext cx="1851600" cy="1411500"/>
          </a:xfrm>
          <a:prstGeom prst="ellipse">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4"/>
          <p:cNvSpPr/>
          <p:nvPr/>
        </p:nvSpPr>
        <p:spPr>
          <a:xfrm>
            <a:off x="7798150" y="6525575"/>
            <a:ext cx="1851600" cy="1411500"/>
          </a:xfrm>
          <a:prstGeom prst="ellipse">
            <a:avLst/>
          </a:prstGeom>
          <a:noFill/>
          <a:ln cap="flat" cmpd="sng" w="1143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4"/>
          <p:cNvSpPr/>
          <p:nvPr/>
        </p:nvSpPr>
        <p:spPr>
          <a:xfrm>
            <a:off x="11320575" y="5932975"/>
            <a:ext cx="1200300" cy="1449000"/>
          </a:xfrm>
          <a:prstGeom prst="diagStrip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4"/>
          <p:cNvSpPr/>
          <p:nvPr/>
        </p:nvSpPr>
        <p:spPr>
          <a:xfrm>
            <a:off x="11203725" y="7585350"/>
            <a:ext cx="1200300" cy="1449000"/>
          </a:xfrm>
          <a:prstGeom prst="diagStrip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4"/>
          <p:cNvSpPr/>
          <p:nvPr/>
        </p:nvSpPr>
        <p:spPr>
          <a:xfrm>
            <a:off x="15565288" y="5801075"/>
            <a:ext cx="1200300" cy="1449000"/>
          </a:xfrm>
          <a:prstGeom prst="diagStrip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4"/>
          <p:cNvSpPr/>
          <p:nvPr/>
        </p:nvSpPr>
        <p:spPr>
          <a:xfrm flipH="1">
            <a:off x="15345038" y="7250100"/>
            <a:ext cx="1200300" cy="1186200"/>
          </a:xfrm>
          <a:prstGeom prst="diagStrip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4"/>
          <p:cNvSpPr txBox="1"/>
          <p:nvPr/>
        </p:nvSpPr>
        <p:spPr>
          <a:xfrm>
            <a:off x="11377700" y="5886149"/>
            <a:ext cx="744000" cy="11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0">
                <a:solidFill>
                  <a:srgbClr val="0000FF"/>
                </a:solidFill>
              </a:rPr>
              <a:t>?</a:t>
            </a:r>
            <a:endParaRPr b="1" sz="6000">
              <a:solidFill>
                <a:srgbClr val="0000FF"/>
              </a:solidFill>
            </a:endParaRPr>
          </a:p>
        </p:txBody>
      </p:sp>
      <p:sp>
        <p:nvSpPr>
          <p:cNvPr id="447" name="Google Shape;447;p24"/>
          <p:cNvSpPr txBox="1"/>
          <p:nvPr/>
        </p:nvSpPr>
        <p:spPr>
          <a:xfrm>
            <a:off x="11431875" y="7438650"/>
            <a:ext cx="744000" cy="11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0">
                <a:solidFill>
                  <a:srgbClr val="0000FF"/>
                </a:solidFill>
              </a:rPr>
              <a:t>?</a:t>
            </a:r>
            <a:endParaRPr b="1" sz="6000">
              <a:solidFill>
                <a:srgbClr val="0000FF"/>
              </a:solidFill>
            </a:endParaRPr>
          </a:p>
        </p:txBody>
      </p:sp>
      <p:sp>
        <p:nvSpPr>
          <p:cNvPr id="448" name="Google Shape;448;p24"/>
          <p:cNvSpPr txBox="1"/>
          <p:nvPr/>
        </p:nvSpPr>
        <p:spPr>
          <a:xfrm>
            <a:off x="15796960" y="7283391"/>
            <a:ext cx="744000" cy="11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0">
                <a:solidFill>
                  <a:srgbClr val="0000FF"/>
                </a:solidFill>
              </a:rPr>
              <a:t>?</a:t>
            </a:r>
            <a:endParaRPr b="1" sz="6000">
              <a:solidFill>
                <a:srgbClr val="0000FF"/>
              </a:solidFill>
            </a:endParaRPr>
          </a:p>
        </p:txBody>
      </p:sp>
      <p:sp>
        <p:nvSpPr>
          <p:cNvPr id="449" name="Google Shape;449;p24"/>
          <p:cNvSpPr txBox="1"/>
          <p:nvPr/>
        </p:nvSpPr>
        <p:spPr>
          <a:xfrm>
            <a:off x="15725513" y="5786275"/>
            <a:ext cx="744000" cy="11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0">
                <a:solidFill>
                  <a:srgbClr val="0000FF"/>
                </a:solidFill>
              </a:rPr>
              <a:t>?</a:t>
            </a:r>
            <a:endParaRPr b="1" sz="600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25"/>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Summary</a:t>
            </a:r>
            <a:r>
              <a:rPr lang="en-US">
                <a:solidFill>
                  <a:schemeClr val="dk1"/>
                </a:solidFill>
              </a:rPr>
              <a:t>: Why We Still Need Operators</a:t>
            </a:r>
            <a:endParaRPr/>
          </a:p>
        </p:txBody>
      </p:sp>
      <p:sp>
        <p:nvSpPr>
          <p:cNvPr id="455" name="Google Shape;455;p25"/>
          <p:cNvSpPr txBox="1"/>
          <p:nvPr/>
        </p:nvSpPr>
        <p:spPr>
          <a:xfrm>
            <a:off x="1019100" y="3317551"/>
            <a:ext cx="22345800" cy="7080900"/>
          </a:xfrm>
          <a:prstGeom prst="rect">
            <a:avLst/>
          </a:prstGeom>
          <a:noFill/>
          <a:ln>
            <a:noFill/>
          </a:ln>
        </p:spPr>
        <p:txBody>
          <a:bodyPr anchorCtr="0" anchor="t" bIns="91425" lIns="91425" spcFirstLastPara="1" rIns="91425" wrap="square" tIns="91425">
            <a:noAutofit/>
          </a:bodyPr>
          <a:lstStyle/>
          <a:p>
            <a:pPr indent="-609600" lvl="0" marL="914400" rtl="0" algn="l">
              <a:lnSpc>
                <a:spcPct val="115000"/>
              </a:lnSpc>
              <a:spcBef>
                <a:spcPts val="0"/>
              </a:spcBef>
              <a:spcAft>
                <a:spcPts val="0"/>
              </a:spcAft>
              <a:buClr>
                <a:schemeClr val="dk1"/>
              </a:buClr>
              <a:buSzPts val="6000"/>
              <a:buFont typeface="Open Sans"/>
              <a:buChar char="●"/>
            </a:pPr>
            <a:r>
              <a:rPr b="1" lang="en-US" sz="6000">
                <a:solidFill>
                  <a:schemeClr val="dk1"/>
                </a:solidFill>
                <a:latin typeface="Open Sans"/>
                <a:ea typeface="Open Sans"/>
                <a:cs typeface="Open Sans"/>
                <a:sym typeface="Open Sans"/>
              </a:rPr>
              <a:t>Airflow</a:t>
            </a:r>
            <a:endParaRPr b="1" sz="6000">
              <a:solidFill>
                <a:schemeClr val="dk1"/>
              </a:solidFill>
              <a:latin typeface="Open Sans"/>
              <a:ea typeface="Open Sans"/>
              <a:cs typeface="Open Sans"/>
              <a:sym typeface="Open Sans"/>
            </a:endParaRPr>
          </a:p>
          <a:p>
            <a:pPr indent="-609600" lvl="1" marL="1371600" rtl="0" algn="l">
              <a:lnSpc>
                <a:spcPct val="115000"/>
              </a:lnSpc>
              <a:spcBef>
                <a:spcPts val="0"/>
              </a:spcBef>
              <a:spcAft>
                <a:spcPts val="0"/>
              </a:spcAft>
              <a:buClr>
                <a:schemeClr val="dk1"/>
              </a:buClr>
              <a:buSzPts val="6000"/>
              <a:buFont typeface="Open Sans"/>
              <a:buChar char="○"/>
            </a:pPr>
            <a:r>
              <a:rPr lang="en-US" sz="6000">
                <a:solidFill>
                  <a:schemeClr val="dk1"/>
                </a:solidFill>
                <a:latin typeface="Open Sans"/>
                <a:ea typeface="Open Sans"/>
                <a:cs typeface="Open Sans"/>
                <a:sym typeface="Open Sans"/>
              </a:rPr>
              <a:t>Code does not support authentication the way we do it</a:t>
            </a:r>
            <a:endParaRPr sz="6000">
              <a:solidFill>
                <a:schemeClr val="dk1"/>
              </a:solidFill>
              <a:latin typeface="Open Sans"/>
              <a:ea typeface="Open Sans"/>
              <a:cs typeface="Open Sans"/>
              <a:sym typeface="Open Sans"/>
            </a:endParaRPr>
          </a:p>
          <a:p>
            <a:pPr indent="-609600" lvl="1" marL="1371600" rtl="0" algn="l">
              <a:lnSpc>
                <a:spcPct val="115000"/>
              </a:lnSpc>
              <a:spcBef>
                <a:spcPts val="0"/>
              </a:spcBef>
              <a:spcAft>
                <a:spcPts val="0"/>
              </a:spcAft>
              <a:buClr>
                <a:schemeClr val="dk1"/>
              </a:buClr>
              <a:buSzPts val="6000"/>
              <a:buFont typeface="Open Sans"/>
              <a:buChar char="○"/>
            </a:pPr>
            <a:r>
              <a:rPr lang="en-US" sz="6000">
                <a:solidFill>
                  <a:schemeClr val="dk1"/>
                </a:solidFill>
                <a:latin typeface="Open Sans"/>
                <a:ea typeface="Open Sans"/>
                <a:cs typeface="Open Sans"/>
                <a:sym typeface="Open Sans"/>
              </a:rPr>
              <a:t>Code does not have features we need and can't be parameterized to support them</a:t>
            </a:r>
            <a:endParaRPr sz="60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b="1" sz="6000">
              <a:solidFill>
                <a:schemeClr val="dk1"/>
              </a:solidFill>
              <a:latin typeface="Open Sans"/>
              <a:ea typeface="Open Sans"/>
              <a:cs typeface="Open Sans"/>
              <a:sym typeface="Open Sans"/>
            </a:endParaRPr>
          </a:p>
          <a:p>
            <a:pPr indent="-609600" lvl="0" marL="914400" rtl="0" algn="l">
              <a:lnSpc>
                <a:spcPct val="115000"/>
              </a:lnSpc>
              <a:spcBef>
                <a:spcPts val="0"/>
              </a:spcBef>
              <a:spcAft>
                <a:spcPts val="0"/>
              </a:spcAft>
              <a:buClr>
                <a:schemeClr val="dk1"/>
              </a:buClr>
              <a:buSzPts val="6000"/>
              <a:buFont typeface="Open Sans"/>
              <a:buChar char="●"/>
            </a:pPr>
            <a:r>
              <a:rPr b="1" lang="en-US" sz="6000">
                <a:solidFill>
                  <a:schemeClr val="dk1"/>
                </a:solidFill>
                <a:latin typeface="Open Sans"/>
                <a:ea typeface="Open Sans"/>
                <a:cs typeface="Open Sans"/>
                <a:sym typeface="Open Sans"/>
              </a:rPr>
              <a:t>AWS</a:t>
            </a:r>
            <a:endParaRPr b="1" sz="6000">
              <a:solidFill>
                <a:schemeClr val="dk1"/>
              </a:solidFill>
              <a:latin typeface="Open Sans"/>
              <a:ea typeface="Open Sans"/>
              <a:cs typeface="Open Sans"/>
              <a:sym typeface="Open Sans"/>
            </a:endParaRPr>
          </a:p>
          <a:p>
            <a:pPr indent="-609600" lvl="1" marL="2286000" rtl="0" algn="l">
              <a:lnSpc>
                <a:spcPct val="115000"/>
              </a:lnSpc>
              <a:spcBef>
                <a:spcPts val="0"/>
              </a:spcBef>
              <a:spcAft>
                <a:spcPts val="0"/>
              </a:spcAft>
              <a:buClr>
                <a:schemeClr val="dk1"/>
              </a:buClr>
              <a:buSzPts val="6000"/>
              <a:buFont typeface="Open Sans"/>
              <a:buChar char="○"/>
            </a:pPr>
            <a:r>
              <a:rPr lang="en-US" sz="6000">
                <a:solidFill>
                  <a:schemeClr val="dk1"/>
                </a:solidFill>
                <a:latin typeface="Open Sans"/>
                <a:ea typeface="Open Sans"/>
                <a:cs typeface="Open Sans"/>
                <a:sym typeface="Open Sans"/>
              </a:rPr>
              <a:t>Need custom tooling to support proper versioning</a:t>
            </a:r>
            <a:endParaRPr sz="6000">
              <a:solidFill>
                <a:schemeClr val="dk1"/>
              </a:solidFill>
              <a:latin typeface="Open Sans"/>
              <a:ea typeface="Open Sans"/>
              <a:cs typeface="Open Sans"/>
              <a:sym typeface="Open Sans"/>
            </a:endParaRPr>
          </a:p>
          <a:p>
            <a:pPr indent="-609600" lvl="1" marL="2286000" rtl="0" algn="l">
              <a:lnSpc>
                <a:spcPct val="115000"/>
              </a:lnSpc>
              <a:spcBef>
                <a:spcPts val="0"/>
              </a:spcBef>
              <a:spcAft>
                <a:spcPts val="0"/>
              </a:spcAft>
              <a:buClr>
                <a:schemeClr val="dk1"/>
              </a:buClr>
              <a:buSzPts val="6000"/>
              <a:buFont typeface="Open Sans"/>
              <a:buChar char="○"/>
            </a:pPr>
            <a:r>
              <a:rPr lang="en-US" sz="6000">
                <a:solidFill>
                  <a:schemeClr val="dk1"/>
                </a:solidFill>
                <a:latin typeface="Open Sans"/>
                <a:ea typeface="Open Sans"/>
                <a:cs typeface="Open Sans"/>
                <a:sym typeface="Open Sans"/>
              </a:rPr>
              <a:t>Need to write the Operator code ourselves</a:t>
            </a:r>
            <a:endParaRPr sz="6000">
              <a:solidFill>
                <a:schemeClr val="dk1"/>
              </a:solidFill>
              <a:latin typeface="Open Sans"/>
              <a:ea typeface="Open Sans"/>
              <a:cs typeface="Open Sans"/>
              <a:sym typeface="Open Sans"/>
            </a:endParaRPr>
          </a:p>
        </p:txBody>
      </p:sp>
      <p:pic>
        <p:nvPicPr>
          <p:cNvPr id="456" name="Google Shape;456;p25"/>
          <p:cNvPicPr preferRelativeResize="0"/>
          <p:nvPr/>
        </p:nvPicPr>
        <p:blipFill>
          <a:blip r:embed="rId3">
            <a:alphaModFix/>
          </a:blip>
          <a:stretch>
            <a:fillRect/>
          </a:stretch>
        </p:blipFill>
        <p:spPr>
          <a:xfrm>
            <a:off x="19651450" y="12500600"/>
            <a:ext cx="3810000" cy="70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sp>
        <p:nvSpPr>
          <p:cNvPr id="53" name="Google Shape;53;p8"/>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Topics</a:t>
            </a:r>
            <a:endParaRPr/>
          </a:p>
        </p:txBody>
      </p:sp>
      <p:sp>
        <p:nvSpPr>
          <p:cNvPr id="54" name="Google Shape;54;p8"/>
          <p:cNvSpPr txBox="1"/>
          <p:nvPr/>
        </p:nvSpPr>
        <p:spPr>
          <a:xfrm>
            <a:off x="1019100" y="3317551"/>
            <a:ext cx="22345800" cy="7080900"/>
          </a:xfrm>
          <a:prstGeom prst="rect">
            <a:avLst/>
          </a:prstGeom>
          <a:noFill/>
          <a:ln>
            <a:noFill/>
          </a:ln>
        </p:spPr>
        <p:txBody>
          <a:bodyPr anchorCtr="0" anchor="t" bIns="91425" lIns="91425" spcFirstLastPara="1" rIns="91425" wrap="square" tIns="91425">
            <a:noAutofit/>
          </a:bodyPr>
          <a:lstStyle/>
          <a:p>
            <a:pPr indent="-685800" lvl="0" marL="457200" rtl="0" algn="l">
              <a:lnSpc>
                <a:spcPct val="115000"/>
              </a:lnSpc>
              <a:spcBef>
                <a:spcPts val="0"/>
              </a:spcBef>
              <a:spcAft>
                <a:spcPts val="0"/>
              </a:spcAft>
              <a:buClr>
                <a:schemeClr val="dk1"/>
              </a:buClr>
              <a:buSzPts val="7200"/>
              <a:buFont typeface="Open Sans"/>
              <a:buChar char="●"/>
            </a:pPr>
            <a:r>
              <a:rPr lang="en-US" sz="7200">
                <a:solidFill>
                  <a:schemeClr val="dk1"/>
                </a:solidFill>
                <a:highlight>
                  <a:srgbClr val="FFFFFF"/>
                </a:highlight>
                <a:latin typeface="Open Sans"/>
                <a:ea typeface="Open Sans"/>
                <a:cs typeface="Open Sans"/>
                <a:sym typeface="Open Sans"/>
              </a:rPr>
              <a:t>About Beeswax and Our Pipelines</a:t>
            </a:r>
            <a:endParaRPr sz="7200">
              <a:solidFill>
                <a:schemeClr val="dk1"/>
              </a:solidFill>
              <a:highlight>
                <a:srgbClr val="FFFFFF"/>
              </a:highlight>
              <a:latin typeface="Open Sans"/>
              <a:ea typeface="Open Sans"/>
              <a:cs typeface="Open Sans"/>
              <a:sym typeface="Open Sans"/>
            </a:endParaRPr>
          </a:p>
          <a:p>
            <a:pPr indent="-685800" lvl="0" marL="457200" rtl="0" algn="l">
              <a:lnSpc>
                <a:spcPct val="115000"/>
              </a:lnSpc>
              <a:spcBef>
                <a:spcPts val="0"/>
              </a:spcBef>
              <a:spcAft>
                <a:spcPts val="0"/>
              </a:spcAft>
              <a:buClr>
                <a:schemeClr val="dk1"/>
              </a:buClr>
              <a:buSzPts val="7200"/>
              <a:buFont typeface="Open Sans"/>
              <a:buChar char="●"/>
            </a:pPr>
            <a:r>
              <a:rPr lang="en-US" sz="7200">
                <a:solidFill>
                  <a:schemeClr val="dk1"/>
                </a:solidFill>
                <a:highlight>
                  <a:schemeClr val="lt1"/>
                </a:highlight>
                <a:latin typeface="Open Sans"/>
                <a:ea typeface="Open Sans"/>
                <a:cs typeface="Open Sans"/>
                <a:sym typeface="Open Sans"/>
              </a:rPr>
              <a:t>Building an Example Pipeline</a:t>
            </a:r>
            <a:endParaRPr sz="7200">
              <a:solidFill>
                <a:schemeClr val="dk1"/>
              </a:solidFill>
              <a:highlight>
                <a:schemeClr val="lt1"/>
              </a:highlight>
              <a:latin typeface="Open Sans"/>
              <a:ea typeface="Open Sans"/>
              <a:cs typeface="Open Sans"/>
              <a:sym typeface="Open Sans"/>
            </a:endParaRPr>
          </a:p>
          <a:p>
            <a:pPr indent="-685800" lvl="0" marL="457200" rtl="0" algn="l">
              <a:lnSpc>
                <a:spcPct val="115000"/>
              </a:lnSpc>
              <a:spcBef>
                <a:spcPts val="0"/>
              </a:spcBef>
              <a:spcAft>
                <a:spcPts val="0"/>
              </a:spcAft>
              <a:buClr>
                <a:schemeClr val="dk1"/>
              </a:buClr>
              <a:buSzPts val="7200"/>
              <a:buFont typeface="Open Sans"/>
              <a:buChar char="●"/>
            </a:pPr>
            <a:r>
              <a:rPr lang="en-US" sz="7200">
                <a:solidFill>
                  <a:schemeClr val="dk1"/>
                </a:solidFill>
                <a:highlight>
                  <a:schemeClr val="lt1"/>
                </a:highlight>
                <a:latin typeface="Open Sans"/>
                <a:ea typeface="Open Sans"/>
                <a:cs typeface="Open Sans"/>
                <a:sym typeface="Open Sans"/>
              </a:rPr>
              <a:t>Reality Checks</a:t>
            </a:r>
            <a:endParaRPr sz="7200">
              <a:solidFill>
                <a:schemeClr val="dk1"/>
              </a:solidFill>
              <a:highlight>
                <a:schemeClr val="lt1"/>
              </a:highlight>
              <a:latin typeface="Open Sans"/>
              <a:ea typeface="Open Sans"/>
              <a:cs typeface="Open Sans"/>
              <a:sym typeface="Open Sans"/>
            </a:endParaRPr>
          </a:p>
          <a:p>
            <a:pPr indent="-685800" lvl="0" marL="457200" rtl="0" algn="l">
              <a:lnSpc>
                <a:spcPct val="115000"/>
              </a:lnSpc>
              <a:spcBef>
                <a:spcPts val="0"/>
              </a:spcBef>
              <a:spcAft>
                <a:spcPts val="0"/>
              </a:spcAft>
              <a:buClr>
                <a:schemeClr val="dk1"/>
              </a:buClr>
              <a:buSzPts val="7200"/>
              <a:buFont typeface="Open Sans"/>
              <a:buChar char="●"/>
            </a:pPr>
            <a:r>
              <a:rPr lang="en-US" sz="7200">
                <a:solidFill>
                  <a:schemeClr val="dk1"/>
                </a:solidFill>
                <a:highlight>
                  <a:schemeClr val="lt1"/>
                </a:highlight>
                <a:latin typeface="Open Sans"/>
                <a:ea typeface="Open Sans"/>
                <a:cs typeface="Open Sans"/>
                <a:sym typeface="Open Sans"/>
              </a:rPr>
              <a:t>What Do Data Pipeline Frameworks Give You?</a:t>
            </a:r>
            <a:endParaRPr sz="7200">
              <a:solidFill>
                <a:schemeClr val="dk1"/>
              </a:solidFill>
              <a:highlight>
                <a:schemeClr val="lt1"/>
              </a:highlight>
              <a:latin typeface="Open Sans"/>
              <a:ea typeface="Open Sans"/>
              <a:cs typeface="Open Sans"/>
              <a:sym typeface="Open Sans"/>
            </a:endParaRPr>
          </a:p>
          <a:p>
            <a:pPr indent="-685800" lvl="0" marL="457200" rtl="0" algn="l">
              <a:lnSpc>
                <a:spcPct val="115000"/>
              </a:lnSpc>
              <a:spcBef>
                <a:spcPts val="0"/>
              </a:spcBef>
              <a:spcAft>
                <a:spcPts val="0"/>
              </a:spcAft>
              <a:buClr>
                <a:schemeClr val="dk1"/>
              </a:buClr>
              <a:buSzPts val="7200"/>
              <a:buFont typeface="Open Sans"/>
              <a:buChar char="●"/>
            </a:pPr>
            <a:r>
              <a:rPr lang="en-US" sz="7200">
                <a:solidFill>
                  <a:schemeClr val="dk1"/>
                </a:solidFill>
                <a:highlight>
                  <a:schemeClr val="lt1"/>
                </a:highlight>
                <a:latin typeface="Open Sans"/>
                <a:ea typeface="Open Sans"/>
                <a:cs typeface="Open Sans"/>
                <a:sym typeface="Open Sans"/>
              </a:rPr>
              <a:t>The Dream</a:t>
            </a:r>
            <a:endParaRPr sz="7200">
              <a:solidFill>
                <a:schemeClr val="dk1"/>
              </a:solidFill>
              <a:latin typeface="Open Sans"/>
              <a:ea typeface="Open Sans"/>
              <a:cs typeface="Open Sans"/>
              <a:sym typeface="Open Sans"/>
            </a:endParaRPr>
          </a:p>
        </p:txBody>
      </p:sp>
      <p:pic>
        <p:nvPicPr>
          <p:cNvPr id="55" name="Google Shape;55;p8"/>
          <p:cNvPicPr preferRelativeResize="0"/>
          <p:nvPr/>
        </p:nvPicPr>
        <p:blipFill>
          <a:blip r:embed="rId3">
            <a:alphaModFix/>
          </a:blip>
          <a:stretch>
            <a:fillRect/>
          </a:stretch>
        </p:blipFill>
        <p:spPr>
          <a:xfrm>
            <a:off x="19651450" y="12500600"/>
            <a:ext cx="3810000" cy="704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26"/>
          <p:cNvSpPr/>
          <p:nvPr/>
        </p:nvSpPr>
        <p:spPr>
          <a:xfrm>
            <a:off x="7914150" y="4323375"/>
            <a:ext cx="8555700" cy="6578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6"/>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The Example</a:t>
            </a:r>
            <a:r>
              <a:rPr lang="en-US">
                <a:solidFill>
                  <a:schemeClr val="dk1"/>
                </a:solidFill>
              </a:rPr>
              <a:t> Pipeline: Can't Extend Operators</a:t>
            </a:r>
            <a:endParaRPr/>
          </a:p>
        </p:txBody>
      </p:sp>
      <p:pic>
        <p:nvPicPr>
          <p:cNvPr descr="aws-datapipeline.png" id="463" name="Google Shape;463;p26"/>
          <p:cNvPicPr preferRelativeResize="0"/>
          <p:nvPr/>
        </p:nvPicPr>
        <p:blipFill>
          <a:blip r:embed="rId3">
            <a:alphaModFix/>
          </a:blip>
          <a:stretch>
            <a:fillRect/>
          </a:stretch>
        </p:blipFill>
        <p:spPr>
          <a:xfrm>
            <a:off x="12086403" y="5210159"/>
            <a:ext cx="1419199" cy="1419199"/>
          </a:xfrm>
          <a:prstGeom prst="rect">
            <a:avLst/>
          </a:prstGeom>
          <a:noFill/>
          <a:ln>
            <a:noFill/>
          </a:ln>
        </p:spPr>
      </p:pic>
      <p:sp>
        <p:nvSpPr>
          <p:cNvPr id="464" name="Google Shape;464;p26"/>
          <p:cNvSpPr txBox="1"/>
          <p:nvPr/>
        </p:nvSpPr>
        <p:spPr>
          <a:xfrm>
            <a:off x="11414628" y="6617402"/>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BF9000"/>
                </a:solidFill>
                <a:latin typeface="Open Sans"/>
                <a:ea typeface="Open Sans"/>
                <a:cs typeface="Open Sans"/>
                <a:sym typeface="Open Sans"/>
              </a:rPr>
              <a:t>AWS Data Pipeline</a:t>
            </a:r>
            <a:endParaRPr sz="3200">
              <a:solidFill>
                <a:srgbClr val="BF9000"/>
              </a:solidFill>
              <a:latin typeface="Open Sans"/>
              <a:ea typeface="Open Sans"/>
              <a:cs typeface="Open Sans"/>
              <a:sym typeface="Open Sans"/>
            </a:endParaRPr>
          </a:p>
        </p:txBody>
      </p:sp>
      <p:sp>
        <p:nvSpPr>
          <p:cNvPr id="465" name="Google Shape;465;p26"/>
          <p:cNvSpPr txBox="1"/>
          <p:nvPr/>
        </p:nvSpPr>
        <p:spPr>
          <a:xfrm>
            <a:off x="11776457" y="9337832"/>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1155CC"/>
                </a:solidFill>
                <a:latin typeface="Open Sans"/>
                <a:ea typeface="Open Sans"/>
                <a:cs typeface="Open Sans"/>
                <a:sym typeface="Open Sans"/>
              </a:rPr>
              <a:t>Airflow</a:t>
            </a:r>
            <a:endParaRPr sz="3200">
              <a:solidFill>
                <a:srgbClr val="1155CC"/>
              </a:solidFill>
              <a:latin typeface="Open Sans"/>
              <a:ea typeface="Open Sans"/>
              <a:cs typeface="Open Sans"/>
              <a:sym typeface="Open Sans"/>
            </a:endParaRPr>
          </a:p>
        </p:txBody>
      </p:sp>
      <p:pic>
        <p:nvPicPr>
          <p:cNvPr id="466" name="Google Shape;466;p26"/>
          <p:cNvPicPr preferRelativeResize="0"/>
          <p:nvPr/>
        </p:nvPicPr>
        <p:blipFill>
          <a:blip r:embed="rId4">
            <a:alphaModFix/>
          </a:blip>
          <a:stretch>
            <a:fillRect/>
          </a:stretch>
        </p:blipFill>
        <p:spPr>
          <a:xfrm>
            <a:off x="12086556" y="8070632"/>
            <a:ext cx="1419201" cy="1419201"/>
          </a:xfrm>
          <a:prstGeom prst="rect">
            <a:avLst/>
          </a:prstGeom>
          <a:noFill/>
          <a:ln>
            <a:noFill/>
          </a:ln>
        </p:spPr>
      </p:pic>
      <p:pic>
        <p:nvPicPr>
          <p:cNvPr id="467" name="Google Shape;467;p26"/>
          <p:cNvPicPr preferRelativeResize="0"/>
          <p:nvPr/>
        </p:nvPicPr>
        <p:blipFill>
          <a:blip r:embed="rId5">
            <a:alphaModFix/>
          </a:blip>
          <a:stretch>
            <a:fillRect/>
          </a:stretch>
        </p:blipFill>
        <p:spPr>
          <a:xfrm>
            <a:off x="19651450" y="12500600"/>
            <a:ext cx="3810000" cy="704850"/>
          </a:xfrm>
          <a:prstGeom prst="rect">
            <a:avLst/>
          </a:prstGeom>
          <a:noFill/>
          <a:ln>
            <a:noFill/>
          </a:ln>
        </p:spPr>
      </p:pic>
      <p:pic>
        <p:nvPicPr>
          <p:cNvPr id="468" name="Google Shape;468;p26"/>
          <p:cNvPicPr preferRelativeResize="0"/>
          <p:nvPr/>
        </p:nvPicPr>
        <p:blipFill>
          <a:blip r:embed="rId6">
            <a:alphaModFix/>
          </a:blip>
          <a:stretch>
            <a:fillRect/>
          </a:stretch>
        </p:blipFill>
        <p:spPr>
          <a:xfrm>
            <a:off x="8938950" y="9037075"/>
            <a:ext cx="2505000" cy="2505000"/>
          </a:xfrm>
          <a:prstGeom prst="rect">
            <a:avLst/>
          </a:prstGeom>
          <a:noFill/>
          <a:ln>
            <a:noFill/>
          </a:ln>
        </p:spPr>
      </p:pic>
      <p:cxnSp>
        <p:nvCxnSpPr>
          <p:cNvPr id="469" name="Google Shape;469;p26"/>
          <p:cNvCxnSpPr>
            <a:stCxn id="466" idx="0"/>
          </p:cNvCxnSpPr>
          <p:nvPr/>
        </p:nvCxnSpPr>
        <p:spPr>
          <a:xfrm rot="5400000">
            <a:off x="10628656" y="7653332"/>
            <a:ext cx="1750200" cy="2584800"/>
          </a:xfrm>
          <a:prstGeom prst="curvedConnector4">
            <a:avLst>
              <a:gd fmla="val -13606" name="adj1"/>
              <a:gd fmla="val 63726" name="adj2"/>
            </a:avLst>
          </a:prstGeom>
          <a:noFill/>
          <a:ln cap="flat" cmpd="sng" w="38100">
            <a:solidFill>
              <a:srgbClr val="666666"/>
            </a:solidFill>
            <a:prstDash val="solid"/>
            <a:round/>
            <a:headEnd len="med" w="med" type="none"/>
            <a:tailEnd len="med" w="med" type="triangle"/>
          </a:ln>
        </p:spPr>
      </p:cxnSp>
      <p:pic>
        <p:nvPicPr>
          <p:cNvPr id="470" name="Google Shape;470;p26"/>
          <p:cNvPicPr preferRelativeResize="0"/>
          <p:nvPr/>
        </p:nvPicPr>
        <p:blipFill>
          <a:blip r:embed="rId6">
            <a:alphaModFix/>
          </a:blip>
          <a:stretch>
            <a:fillRect/>
          </a:stretch>
        </p:blipFill>
        <p:spPr>
          <a:xfrm>
            <a:off x="9040500" y="4883625"/>
            <a:ext cx="2505000" cy="2505000"/>
          </a:xfrm>
          <a:prstGeom prst="rect">
            <a:avLst/>
          </a:prstGeom>
          <a:noFill/>
          <a:ln>
            <a:noFill/>
          </a:ln>
        </p:spPr>
      </p:pic>
      <p:cxnSp>
        <p:nvCxnSpPr>
          <p:cNvPr id="471" name="Google Shape;471;p26"/>
          <p:cNvCxnSpPr>
            <a:stCxn id="463" idx="0"/>
            <a:endCxn id="472" idx="1"/>
          </p:cNvCxnSpPr>
          <p:nvPr/>
        </p:nvCxnSpPr>
        <p:spPr>
          <a:xfrm flipH="1" rot="-5400000">
            <a:off x="13348603" y="4657559"/>
            <a:ext cx="213900" cy="1319100"/>
          </a:xfrm>
          <a:prstGeom prst="curvedConnector4">
            <a:avLst>
              <a:gd fmla="val -111325" name="adj1"/>
              <a:gd fmla="val 76895" name="adj2"/>
            </a:avLst>
          </a:prstGeom>
          <a:noFill/>
          <a:ln cap="flat" cmpd="sng" w="38100">
            <a:solidFill>
              <a:srgbClr val="666666"/>
            </a:solidFill>
            <a:prstDash val="solid"/>
            <a:round/>
            <a:headEnd len="med" w="med" type="none"/>
            <a:tailEnd len="med" w="med" type="triangle"/>
          </a:ln>
        </p:spPr>
      </p:cxnSp>
      <p:pic>
        <p:nvPicPr>
          <p:cNvPr id="473" name="Google Shape;473;p26"/>
          <p:cNvPicPr preferRelativeResize="0"/>
          <p:nvPr/>
        </p:nvPicPr>
        <p:blipFill>
          <a:blip r:embed="rId7">
            <a:alphaModFix/>
          </a:blip>
          <a:stretch>
            <a:fillRect/>
          </a:stretch>
        </p:blipFill>
        <p:spPr>
          <a:xfrm>
            <a:off x="14115050" y="8935500"/>
            <a:ext cx="1419200" cy="1419200"/>
          </a:xfrm>
          <a:prstGeom prst="rect">
            <a:avLst/>
          </a:prstGeom>
          <a:noFill/>
          <a:ln>
            <a:noFill/>
          </a:ln>
        </p:spPr>
      </p:pic>
      <p:cxnSp>
        <p:nvCxnSpPr>
          <p:cNvPr id="474" name="Google Shape;474;p26"/>
          <p:cNvCxnSpPr>
            <a:stCxn id="466" idx="0"/>
            <a:endCxn id="473" idx="0"/>
          </p:cNvCxnSpPr>
          <p:nvPr/>
        </p:nvCxnSpPr>
        <p:spPr>
          <a:xfrm flipH="1" rot="-5400000">
            <a:off x="13378006" y="7488782"/>
            <a:ext cx="864900" cy="2028600"/>
          </a:xfrm>
          <a:prstGeom prst="curvedConnector3">
            <a:avLst>
              <a:gd fmla="val -27532" name="adj1"/>
            </a:avLst>
          </a:prstGeom>
          <a:noFill/>
          <a:ln cap="flat" cmpd="sng" w="38100">
            <a:solidFill>
              <a:srgbClr val="666666"/>
            </a:solidFill>
            <a:prstDash val="solid"/>
            <a:round/>
            <a:headEnd len="med" w="med" type="none"/>
            <a:tailEnd len="med" w="med" type="triangle"/>
          </a:ln>
        </p:spPr>
      </p:cxnSp>
      <p:pic>
        <p:nvPicPr>
          <p:cNvPr id="472" name="Google Shape;472;p26"/>
          <p:cNvPicPr preferRelativeResize="0"/>
          <p:nvPr/>
        </p:nvPicPr>
        <p:blipFill>
          <a:blip r:embed="rId7">
            <a:alphaModFix/>
          </a:blip>
          <a:stretch>
            <a:fillRect/>
          </a:stretch>
        </p:blipFill>
        <p:spPr>
          <a:xfrm>
            <a:off x="14115052" y="4714527"/>
            <a:ext cx="1419200" cy="1419200"/>
          </a:xfrm>
          <a:prstGeom prst="rect">
            <a:avLst/>
          </a:prstGeom>
          <a:noFill/>
          <a:ln>
            <a:noFill/>
          </a:ln>
        </p:spPr>
      </p:pic>
      <p:cxnSp>
        <p:nvCxnSpPr>
          <p:cNvPr id="475" name="Google Shape;475;p26"/>
          <p:cNvCxnSpPr/>
          <p:nvPr/>
        </p:nvCxnSpPr>
        <p:spPr>
          <a:xfrm rot="5400000">
            <a:off x="11295553" y="4378109"/>
            <a:ext cx="516000" cy="2484900"/>
          </a:xfrm>
          <a:prstGeom prst="curvedConnector4">
            <a:avLst>
              <a:gd fmla="val -46148" name="adj1"/>
              <a:gd fmla="val 64278" name="adj2"/>
            </a:avLst>
          </a:prstGeom>
          <a:noFill/>
          <a:ln cap="flat" cmpd="sng" w="38100">
            <a:solidFill>
              <a:srgbClr val="666666"/>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27"/>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chemeClr val="dk1"/>
                </a:solidFill>
              </a:rPr>
              <a:t>Example Pipeline: Can't Integrate Existing Code</a:t>
            </a:r>
            <a:endParaRPr/>
          </a:p>
        </p:txBody>
      </p:sp>
      <p:pic>
        <p:nvPicPr>
          <p:cNvPr id="481" name="Google Shape;481;p27"/>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482" name="Google Shape;482;p27"/>
          <p:cNvPicPr preferRelativeResize="0"/>
          <p:nvPr/>
        </p:nvPicPr>
        <p:blipFill>
          <a:blip r:embed="rId4">
            <a:alphaModFix/>
          </a:blip>
          <a:stretch>
            <a:fillRect/>
          </a:stretch>
        </p:blipFill>
        <p:spPr>
          <a:xfrm>
            <a:off x="7507338" y="2868550"/>
            <a:ext cx="9369325" cy="10635450"/>
          </a:xfrm>
          <a:prstGeom prst="rect">
            <a:avLst/>
          </a:prstGeom>
          <a:noFill/>
          <a:ln>
            <a:noFill/>
          </a:ln>
        </p:spPr>
      </p:pic>
      <p:sp>
        <p:nvSpPr>
          <p:cNvPr id="483" name="Google Shape;483;p27"/>
          <p:cNvSpPr txBox="1"/>
          <p:nvPr/>
        </p:nvSpPr>
        <p:spPr>
          <a:xfrm>
            <a:off x="17111700" y="2639950"/>
            <a:ext cx="3432900" cy="7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400">
                <a:solidFill>
                  <a:schemeClr val="dk1"/>
                </a:solidFill>
                <a:highlight>
                  <a:srgbClr val="FFFFFF"/>
                </a:highlight>
              </a:rPr>
              <a:t>https://xkcd.com/353/</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28"/>
          <p:cNvSpPr/>
          <p:nvPr/>
        </p:nvSpPr>
        <p:spPr>
          <a:xfrm>
            <a:off x="1398900" y="5075250"/>
            <a:ext cx="21586200" cy="3565500"/>
          </a:xfrm>
          <a:prstGeom prst="rect">
            <a:avLst/>
          </a:prstGeom>
          <a:noFill/>
          <a:ln>
            <a:noFill/>
          </a:ln>
        </p:spPr>
        <p:txBody>
          <a:bodyPr anchorCtr="0" anchor="ctr" bIns="55550" lIns="55550" spcFirstLastPara="1" rIns="55550" wrap="square" tIns="55550">
            <a:noAutofit/>
          </a:bodyPr>
          <a:lstStyle/>
          <a:p>
            <a:pPr indent="0" lvl="0" marL="0" marR="0" rtl="0" algn="ctr">
              <a:lnSpc>
                <a:spcPct val="100000"/>
              </a:lnSpc>
              <a:spcBef>
                <a:spcPts val="0"/>
              </a:spcBef>
              <a:spcAft>
                <a:spcPts val="0"/>
              </a:spcAft>
              <a:buClr>
                <a:srgbClr val="FFFFFF"/>
              </a:buClr>
              <a:buFont typeface="Open Sans"/>
              <a:buNone/>
            </a:pPr>
            <a:r>
              <a:rPr lang="en-US" sz="7200">
                <a:solidFill>
                  <a:srgbClr val="FFFFFF"/>
                </a:solidFill>
              </a:rPr>
              <a:t>(First) Reality Check</a:t>
            </a:r>
            <a:endParaRPr sz="7200">
              <a:solidFill>
                <a:srgbClr val="FFFFFF"/>
              </a:solidFill>
            </a:endParaRPr>
          </a:p>
        </p:txBody>
      </p:sp>
      <p:pic>
        <p:nvPicPr>
          <p:cNvPr id="489" name="Google Shape;489;p28"/>
          <p:cNvPicPr preferRelativeResize="0"/>
          <p:nvPr/>
        </p:nvPicPr>
        <p:blipFill>
          <a:blip r:embed="rId3">
            <a:alphaModFix/>
          </a:blip>
          <a:stretch>
            <a:fillRect/>
          </a:stretch>
        </p:blipFill>
        <p:spPr>
          <a:xfrm>
            <a:off x="19651450" y="12500600"/>
            <a:ext cx="3810000" cy="704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29"/>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4800">
                <a:solidFill>
                  <a:schemeClr val="dk1"/>
                </a:solidFill>
              </a:rPr>
              <a:t>Reality Check: Expect to Implement Your Own Operators</a:t>
            </a:r>
            <a:endParaRPr sz="4800"/>
          </a:p>
        </p:txBody>
      </p:sp>
      <p:sp>
        <p:nvSpPr>
          <p:cNvPr id="495" name="Google Shape;495;p29"/>
          <p:cNvSpPr txBox="1"/>
          <p:nvPr/>
        </p:nvSpPr>
        <p:spPr>
          <a:xfrm>
            <a:off x="1115650" y="3105871"/>
            <a:ext cx="22345800" cy="172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2400"/>
              </a:spcBef>
              <a:spcAft>
                <a:spcPts val="2400"/>
              </a:spcAft>
              <a:buNone/>
            </a:pPr>
            <a:r>
              <a:rPr lang="en-US" sz="4800">
                <a:solidFill>
                  <a:srgbClr val="333333"/>
                </a:solidFill>
                <a:latin typeface="Open Sans"/>
                <a:ea typeface="Open Sans"/>
                <a:cs typeface="Open Sans"/>
                <a:sym typeface="Open Sans"/>
              </a:rPr>
              <a:t>The more you look at existing operator code, the more issues you'll find</a:t>
            </a:r>
            <a:endParaRPr sz="4800">
              <a:solidFill>
                <a:srgbClr val="333333"/>
              </a:solidFill>
              <a:latin typeface="Open Sans"/>
              <a:ea typeface="Open Sans"/>
              <a:cs typeface="Open Sans"/>
              <a:sym typeface="Open Sans"/>
            </a:endParaRPr>
          </a:p>
        </p:txBody>
      </p:sp>
      <p:pic>
        <p:nvPicPr>
          <p:cNvPr id="496" name="Google Shape;496;p29"/>
          <p:cNvPicPr preferRelativeResize="0"/>
          <p:nvPr/>
        </p:nvPicPr>
        <p:blipFill>
          <a:blip r:embed="rId3">
            <a:alphaModFix/>
          </a:blip>
          <a:stretch>
            <a:fillRect/>
          </a:stretch>
        </p:blipFill>
        <p:spPr>
          <a:xfrm>
            <a:off x="19651450" y="12500600"/>
            <a:ext cx="3810000" cy="704850"/>
          </a:xfrm>
          <a:prstGeom prst="rect">
            <a:avLst/>
          </a:prstGeom>
          <a:noFill/>
          <a:ln>
            <a:noFill/>
          </a:ln>
        </p:spPr>
      </p:pic>
      <p:sp>
        <p:nvSpPr>
          <p:cNvPr id="497" name="Google Shape;497;p29"/>
          <p:cNvSpPr/>
          <p:nvPr/>
        </p:nvSpPr>
        <p:spPr>
          <a:xfrm>
            <a:off x="7962200" y="5595900"/>
            <a:ext cx="9115500" cy="56478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8" name="Google Shape;498;p29"/>
          <p:cNvPicPr preferRelativeResize="0"/>
          <p:nvPr/>
        </p:nvPicPr>
        <p:blipFill>
          <a:blip r:embed="rId4">
            <a:alphaModFix/>
          </a:blip>
          <a:stretch>
            <a:fillRect/>
          </a:stretch>
        </p:blipFill>
        <p:spPr>
          <a:xfrm>
            <a:off x="7809975" y="5394049"/>
            <a:ext cx="9115575" cy="56972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30"/>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chemeClr val="dk1"/>
                </a:solidFill>
              </a:rPr>
              <a:t>Reality Check: Operators Require Flexible Config</a:t>
            </a:r>
            <a:endParaRPr/>
          </a:p>
        </p:txBody>
      </p:sp>
      <p:sp>
        <p:nvSpPr>
          <p:cNvPr id="504" name="Google Shape;504;p30"/>
          <p:cNvSpPr txBox="1"/>
          <p:nvPr/>
        </p:nvSpPr>
        <p:spPr>
          <a:xfrm>
            <a:off x="1115650" y="3105873"/>
            <a:ext cx="22345800" cy="3504000"/>
          </a:xfrm>
          <a:prstGeom prst="rect">
            <a:avLst/>
          </a:prstGeom>
          <a:noFill/>
          <a:ln>
            <a:noFill/>
          </a:ln>
        </p:spPr>
        <p:txBody>
          <a:bodyPr anchorCtr="0" anchor="t" bIns="91425" lIns="91425" spcFirstLastPara="1" rIns="91425" wrap="square" tIns="91425">
            <a:noAutofit/>
          </a:bodyPr>
          <a:lstStyle/>
          <a:p>
            <a:pPr indent="-533400" lvl="0" marL="457200" marR="0" rtl="0" algn="l">
              <a:lnSpc>
                <a:spcPct val="115000"/>
              </a:lnSpc>
              <a:spcBef>
                <a:spcPts val="2400"/>
              </a:spcBef>
              <a:spcAft>
                <a:spcPts val="0"/>
              </a:spcAft>
              <a:buClr>
                <a:srgbClr val="333333"/>
              </a:buClr>
              <a:buSzPts val="4800"/>
              <a:buFont typeface="Open Sans"/>
              <a:buChar char="●"/>
            </a:pPr>
            <a:r>
              <a:rPr lang="en-US" sz="4800">
                <a:solidFill>
                  <a:srgbClr val="333333"/>
                </a:solidFill>
                <a:latin typeface="Open Sans"/>
                <a:ea typeface="Open Sans"/>
                <a:cs typeface="Open Sans"/>
                <a:sym typeface="Open Sans"/>
              </a:rPr>
              <a:t>The strength of Data Pipelines is generic reusable code driven by config ...</a:t>
            </a:r>
            <a:endParaRPr sz="4800">
              <a:solidFill>
                <a:srgbClr val="333333"/>
              </a:solidFill>
              <a:latin typeface="Open Sans"/>
              <a:ea typeface="Open Sans"/>
              <a:cs typeface="Open Sans"/>
              <a:sym typeface="Open Sans"/>
            </a:endParaRPr>
          </a:p>
          <a:p>
            <a:pPr indent="-533400" lvl="0" marL="457200" marR="0" rtl="0" algn="l">
              <a:lnSpc>
                <a:spcPct val="115000"/>
              </a:lnSpc>
              <a:spcBef>
                <a:spcPts val="0"/>
              </a:spcBef>
              <a:spcAft>
                <a:spcPts val="0"/>
              </a:spcAft>
              <a:buClr>
                <a:srgbClr val="333333"/>
              </a:buClr>
              <a:buSzPts val="4800"/>
              <a:buFont typeface="Open Sans"/>
              <a:buChar char="●"/>
            </a:pPr>
            <a:r>
              <a:rPr lang="en-US" sz="4800">
                <a:solidFill>
                  <a:srgbClr val="333333"/>
                </a:solidFill>
                <a:latin typeface="Open Sans"/>
                <a:ea typeface="Open Sans"/>
                <a:cs typeface="Open Sans"/>
                <a:sym typeface="Open Sans"/>
              </a:rPr>
              <a:t>… but this means every behavior you want to control has to expose arguments that you can set values for in config</a:t>
            </a:r>
            <a:endParaRPr sz="4800">
              <a:solidFill>
                <a:srgbClr val="333333"/>
              </a:solidFill>
              <a:latin typeface="Open Sans"/>
              <a:ea typeface="Open Sans"/>
              <a:cs typeface="Open Sans"/>
              <a:sym typeface="Open Sans"/>
            </a:endParaRPr>
          </a:p>
          <a:p>
            <a:pPr indent="0" lvl="0" marL="457200" rtl="0" algn="l">
              <a:lnSpc>
                <a:spcPct val="115000"/>
              </a:lnSpc>
              <a:spcBef>
                <a:spcPts val="2400"/>
              </a:spcBef>
              <a:spcAft>
                <a:spcPts val="0"/>
              </a:spcAft>
              <a:buNone/>
            </a:pPr>
            <a:r>
              <a:t/>
            </a:r>
            <a:endParaRPr sz="6000">
              <a:solidFill>
                <a:srgbClr val="333333"/>
              </a:solidFill>
              <a:latin typeface="Open Sans"/>
              <a:ea typeface="Open Sans"/>
              <a:cs typeface="Open Sans"/>
              <a:sym typeface="Open Sans"/>
            </a:endParaRPr>
          </a:p>
          <a:p>
            <a:pPr indent="0" lvl="0" marL="1676400" rtl="0" algn="l">
              <a:lnSpc>
                <a:spcPct val="115000"/>
              </a:lnSpc>
              <a:spcBef>
                <a:spcPts val="900"/>
              </a:spcBef>
              <a:spcAft>
                <a:spcPts val="900"/>
              </a:spcAft>
              <a:buNone/>
            </a:pPr>
            <a:r>
              <a:t/>
            </a:r>
            <a:endParaRPr sz="6000">
              <a:solidFill>
                <a:srgbClr val="333333"/>
              </a:solidFill>
              <a:latin typeface="Open Sans"/>
              <a:ea typeface="Open Sans"/>
              <a:cs typeface="Open Sans"/>
              <a:sym typeface="Open Sans"/>
            </a:endParaRPr>
          </a:p>
        </p:txBody>
      </p:sp>
      <p:pic>
        <p:nvPicPr>
          <p:cNvPr id="505" name="Google Shape;505;p30"/>
          <p:cNvPicPr preferRelativeResize="0"/>
          <p:nvPr/>
        </p:nvPicPr>
        <p:blipFill>
          <a:blip r:embed="rId3">
            <a:alphaModFix/>
          </a:blip>
          <a:stretch>
            <a:fillRect/>
          </a:stretch>
        </p:blipFill>
        <p:spPr>
          <a:xfrm>
            <a:off x="19651450" y="12500600"/>
            <a:ext cx="3810000" cy="704850"/>
          </a:xfrm>
          <a:prstGeom prst="rect">
            <a:avLst/>
          </a:prstGeom>
          <a:noFill/>
          <a:ln>
            <a:noFill/>
          </a:ln>
        </p:spPr>
      </p:pic>
      <p:grpSp>
        <p:nvGrpSpPr>
          <p:cNvPr id="506" name="Google Shape;506;p30"/>
          <p:cNvGrpSpPr/>
          <p:nvPr/>
        </p:nvGrpSpPr>
        <p:grpSpPr>
          <a:xfrm>
            <a:off x="4801263" y="6950175"/>
            <a:ext cx="15746100" cy="4303525"/>
            <a:chOff x="2558575" y="7043275"/>
            <a:chExt cx="15746100" cy="4303525"/>
          </a:xfrm>
        </p:grpSpPr>
        <p:pic>
          <p:nvPicPr>
            <p:cNvPr id="507" name="Google Shape;507;p30"/>
            <p:cNvPicPr preferRelativeResize="0"/>
            <p:nvPr/>
          </p:nvPicPr>
          <p:blipFill>
            <a:blip r:embed="rId4">
              <a:alphaModFix/>
            </a:blip>
            <a:stretch>
              <a:fillRect/>
            </a:stretch>
          </p:blipFill>
          <p:spPr>
            <a:xfrm>
              <a:off x="14322400" y="7043275"/>
              <a:ext cx="3982275" cy="3982275"/>
            </a:xfrm>
            <a:prstGeom prst="rect">
              <a:avLst/>
            </a:prstGeom>
            <a:noFill/>
            <a:ln>
              <a:noFill/>
            </a:ln>
          </p:spPr>
        </p:pic>
        <p:grpSp>
          <p:nvGrpSpPr>
            <p:cNvPr id="508" name="Google Shape;508;p30"/>
            <p:cNvGrpSpPr/>
            <p:nvPr/>
          </p:nvGrpSpPr>
          <p:grpSpPr>
            <a:xfrm>
              <a:off x="11003525" y="7493977"/>
              <a:ext cx="2438400" cy="2759764"/>
              <a:chOff x="3997575" y="9880452"/>
              <a:chExt cx="2438400" cy="2759764"/>
            </a:xfrm>
          </p:grpSpPr>
          <p:sp>
            <p:nvSpPr>
              <p:cNvPr id="509" name="Google Shape;509;p30"/>
              <p:cNvSpPr/>
              <p:nvPr/>
            </p:nvSpPr>
            <p:spPr>
              <a:xfrm>
                <a:off x="3997575" y="9880452"/>
                <a:ext cx="2438400" cy="934075"/>
              </a:xfrm>
              <a:prstGeom prst="flowChartProcess">
                <a:avLst/>
              </a:prstGeom>
              <a:solidFill>
                <a:srgbClr val="D9D9D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Config</a:t>
                </a:r>
                <a:endParaRPr b="1" sz="3000"/>
              </a:p>
            </p:txBody>
          </p:sp>
          <p:sp>
            <p:nvSpPr>
              <p:cNvPr id="510" name="Google Shape;510;p30"/>
              <p:cNvSpPr/>
              <p:nvPr/>
            </p:nvSpPr>
            <p:spPr>
              <a:xfrm>
                <a:off x="3997575" y="10794852"/>
                <a:ext cx="2438400" cy="934075"/>
              </a:xfrm>
              <a:prstGeom prst="flowChartProcess">
                <a:avLst/>
              </a:prstGeom>
              <a:solidFill>
                <a:srgbClr val="EFEFEF"/>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DAG</a:t>
                </a:r>
                <a:endParaRPr b="1" sz="3000"/>
              </a:p>
            </p:txBody>
          </p:sp>
          <p:sp>
            <p:nvSpPr>
              <p:cNvPr id="511" name="Google Shape;511;p30"/>
              <p:cNvSpPr/>
              <p:nvPr/>
            </p:nvSpPr>
            <p:spPr>
              <a:xfrm>
                <a:off x="3997575" y="11706141"/>
                <a:ext cx="2438400" cy="934075"/>
              </a:xfrm>
              <a:prstGeom prst="flowChartProcess">
                <a:avLst/>
              </a:prstGeom>
              <a:solidFill>
                <a:srgbClr val="CCCCCC"/>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Code</a:t>
                </a:r>
                <a:endParaRPr b="1" sz="3000"/>
              </a:p>
            </p:txBody>
          </p:sp>
        </p:grpSp>
        <p:cxnSp>
          <p:nvCxnSpPr>
            <p:cNvPr id="512" name="Google Shape;512;p30"/>
            <p:cNvCxnSpPr>
              <a:stCxn id="510" idx="3"/>
            </p:cNvCxnSpPr>
            <p:nvPr/>
          </p:nvCxnSpPr>
          <p:spPr>
            <a:xfrm flipH="1" rot="10800000">
              <a:off x="13441925" y="8164414"/>
              <a:ext cx="1055100" cy="711000"/>
            </a:xfrm>
            <a:prstGeom prst="straightConnector1">
              <a:avLst/>
            </a:prstGeom>
            <a:noFill/>
            <a:ln cap="flat" cmpd="sng" w="28575">
              <a:solidFill>
                <a:srgbClr val="666666"/>
              </a:solidFill>
              <a:prstDash val="dash"/>
              <a:round/>
              <a:headEnd len="med" w="med" type="none"/>
              <a:tailEnd len="med" w="med" type="none"/>
            </a:ln>
          </p:spPr>
        </p:cxnSp>
        <p:sp>
          <p:nvSpPr>
            <p:cNvPr id="513" name="Google Shape;513;p30"/>
            <p:cNvSpPr/>
            <p:nvPr/>
          </p:nvSpPr>
          <p:spPr>
            <a:xfrm>
              <a:off x="2558575" y="9578000"/>
              <a:ext cx="6268500" cy="17688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class RedshiftOp(object)</a:t>
              </a:r>
              <a:br>
                <a:rPr lang="en-US" sz="3000"/>
              </a:br>
              <a:r>
                <a:rPr lang="en-US" sz="3000"/>
                <a:t>    def __init__(self, db_conn):</a:t>
              </a:r>
              <a:endParaRPr sz="3000"/>
            </a:p>
            <a:p>
              <a:pPr indent="0" lvl="0" marL="0" rtl="0" algn="l">
                <a:spcBef>
                  <a:spcPts val="0"/>
                </a:spcBef>
                <a:spcAft>
                  <a:spcPts val="0"/>
                </a:spcAft>
                <a:buNone/>
              </a:pPr>
              <a:r>
                <a:rPr lang="en-US" sz="3000"/>
                <a:t>        self.db_conn = db_conn</a:t>
              </a:r>
              <a:endParaRPr sz="3000"/>
            </a:p>
          </p:txBody>
        </p:sp>
        <p:cxnSp>
          <p:nvCxnSpPr>
            <p:cNvPr id="514" name="Google Shape;514;p30"/>
            <p:cNvCxnSpPr>
              <a:stCxn id="513" idx="3"/>
              <a:endCxn id="511" idx="1"/>
            </p:cNvCxnSpPr>
            <p:nvPr/>
          </p:nvCxnSpPr>
          <p:spPr>
            <a:xfrm flipH="1" rot="10800000">
              <a:off x="8827075" y="9786800"/>
              <a:ext cx="2176500" cy="675600"/>
            </a:xfrm>
            <a:prstGeom prst="straightConnector1">
              <a:avLst/>
            </a:prstGeom>
            <a:noFill/>
            <a:ln cap="flat" cmpd="sng" w="28575">
              <a:solidFill>
                <a:srgbClr val="666666"/>
              </a:solidFill>
              <a:prstDash val="dash"/>
              <a:round/>
              <a:headEnd len="med" w="med" type="none"/>
              <a:tailEnd len="med" w="med" type="none"/>
            </a:ln>
          </p:spPr>
        </p:cxnSp>
        <p:sp>
          <p:nvSpPr>
            <p:cNvPr id="515" name="Google Shape;515;p30"/>
            <p:cNvSpPr/>
            <p:nvPr/>
          </p:nvSpPr>
          <p:spPr>
            <a:xfrm>
              <a:off x="2558575" y="8542194"/>
              <a:ext cx="6268500" cy="725400"/>
            </a:xfrm>
            <a:prstGeom prst="rect">
              <a:avLst/>
            </a:prstGeom>
            <a:solidFill>
              <a:srgbClr val="B6D7A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redshift_op = RedshiftOp(db_conn)</a:t>
              </a:r>
              <a:endParaRPr sz="3000"/>
            </a:p>
          </p:txBody>
        </p:sp>
        <p:cxnSp>
          <p:nvCxnSpPr>
            <p:cNvPr id="516" name="Google Shape;516;p30"/>
            <p:cNvCxnSpPr>
              <a:stCxn id="515" idx="3"/>
              <a:endCxn id="510" idx="1"/>
            </p:cNvCxnSpPr>
            <p:nvPr/>
          </p:nvCxnSpPr>
          <p:spPr>
            <a:xfrm flipH="1" rot="10800000">
              <a:off x="8827075" y="8875494"/>
              <a:ext cx="2176500" cy="29400"/>
            </a:xfrm>
            <a:prstGeom prst="straightConnector1">
              <a:avLst/>
            </a:prstGeom>
            <a:noFill/>
            <a:ln cap="flat" cmpd="sng" w="28575">
              <a:solidFill>
                <a:srgbClr val="666666"/>
              </a:solidFill>
              <a:prstDash val="dash"/>
              <a:round/>
              <a:headEnd len="med" w="med" type="none"/>
              <a:tailEnd len="med" w="med" type="none"/>
            </a:ln>
          </p:spPr>
        </p:cxnSp>
        <p:sp>
          <p:nvSpPr>
            <p:cNvPr id="517" name="Google Shape;517;p30"/>
            <p:cNvSpPr/>
            <p:nvPr/>
          </p:nvSpPr>
          <p:spPr>
            <a:xfrm>
              <a:off x="2558575" y="7474723"/>
              <a:ext cx="6268500" cy="7254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t>db_con = {host: "abc", port: "123"}</a:t>
              </a:r>
              <a:endParaRPr sz="3000"/>
            </a:p>
          </p:txBody>
        </p:sp>
        <p:cxnSp>
          <p:nvCxnSpPr>
            <p:cNvPr id="518" name="Google Shape;518;p30"/>
            <p:cNvCxnSpPr>
              <a:stCxn id="517" idx="3"/>
              <a:endCxn id="509" idx="1"/>
            </p:cNvCxnSpPr>
            <p:nvPr/>
          </p:nvCxnSpPr>
          <p:spPr>
            <a:xfrm>
              <a:off x="8827075" y="7837423"/>
              <a:ext cx="2176500" cy="123600"/>
            </a:xfrm>
            <a:prstGeom prst="straightConnector1">
              <a:avLst/>
            </a:prstGeom>
            <a:noFill/>
            <a:ln cap="flat" cmpd="sng" w="28575">
              <a:solidFill>
                <a:srgbClr val="666666"/>
              </a:solidFill>
              <a:prstDash val="dash"/>
              <a:round/>
              <a:headEnd len="med" w="med" type="none"/>
              <a:tailEnd len="med" w="med" type="none"/>
            </a:ln>
          </p:spPr>
        </p:cxnSp>
        <p:cxnSp>
          <p:nvCxnSpPr>
            <p:cNvPr id="519" name="Google Shape;519;p30"/>
            <p:cNvCxnSpPr>
              <a:stCxn id="517" idx="1"/>
              <a:endCxn id="515" idx="1"/>
            </p:cNvCxnSpPr>
            <p:nvPr/>
          </p:nvCxnSpPr>
          <p:spPr>
            <a:xfrm>
              <a:off x="2558575" y="7837423"/>
              <a:ext cx="600" cy="1067400"/>
            </a:xfrm>
            <a:prstGeom prst="curvedConnector3">
              <a:avLst>
                <a:gd fmla="val -170645833" name="adj1"/>
              </a:avLst>
            </a:prstGeom>
            <a:noFill/>
            <a:ln cap="flat" cmpd="sng" w="38100">
              <a:solidFill>
                <a:srgbClr val="666666"/>
              </a:solidFill>
              <a:prstDash val="solid"/>
              <a:round/>
              <a:headEnd len="med" w="med" type="none"/>
              <a:tailEnd len="med" w="med" type="triangle"/>
            </a:ln>
          </p:spPr>
        </p:cxnSp>
        <p:cxnSp>
          <p:nvCxnSpPr>
            <p:cNvPr id="520" name="Google Shape;520;p30"/>
            <p:cNvCxnSpPr>
              <a:stCxn id="515" idx="1"/>
              <a:endCxn id="513" idx="1"/>
            </p:cNvCxnSpPr>
            <p:nvPr/>
          </p:nvCxnSpPr>
          <p:spPr>
            <a:xfrm>
              <a:off x="2558575" y="8904894"/>
              <a:ext cx="600" cy="1557600"/>
            </a:xfrm>
            <a:prstGeom prst="curvedConnector3">
              <a:avLst>
                <a:gd fmla="val -170645833" name="adj1"/>
              </a:avLst>
            </a:prstGeom>
            <a:noFill/>
            <a:ln cap="flat" cmpd="sng" w="38100">
              <a:solidFill>
                <a:srgbClr val="666666"/>
              </a:solidFill>
              <a:prstDash val="solid"/>
              <a:round/>
              <a:headEnd len="med" w="med" type="none"/>
              <a:tailEnd len="med" w="med" type="triangle"/>
            </a:ln>
          </p:spPr>
        </p:cxn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31"/>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4800">
                <a:solidFill>
                  <a:schemeClr val="dk1"/>
                </a:solidFill>
              </a:rPr>
              <a:t>Reality Check: How to Implement Your Own Operators</a:t>
            </a:r>
            <a:endParaRPr sz="4800"/>
          </a:p>
        </p:txBody>
      </p:sp>
      <p:pic>
        <p:nvPicPr>
          <p:cNvPr id="526" name="Google Shape;526;p31"/>
          <p:cNvPicPr preferRelativeResize="0"/>
          <p:nvPr/>
        </p:nvPicPr>
        <p:blipFill>
          <a:blip r:embed="rId3">
            <a:alphaModFix/>
          </a:blip>
          <a:stretch>
            <a:fillRect/>
          </a:stretch>
        </p:blipFill>
        <p:spPr>
          <a:xfrm>
            <a:off x="19651450" y="12500600"/>
            <a:ext cx="3810000" cy="704850"/>
          </a:xfrm>
          <a:prstGeom prst="rect">
            <a:avLst/>
          </a:prstGeom>
          <a:noFill/>
          <a:ln>
            <a:noFill/>
          </a:ln>
        </p:spPr>
      </p:pic>
      <p:sp>
        <p:nvSpPr>
          <p:cNvPr id="527" name="Google Shape;527;p31"/>
          <p:cNvSpPr/>
          <p:nvPr/>
        </p:nvSpPr>
        <p:spPr>
          <a:xfrm>
            <a:off x="7989900" y="10520050"/>
            <a:ext cx="8023200" cy="2742550"/>
          </a:xfrm>
          <a:prstGeom prst="flowChartInternalStorage">
            <a:avLst/>
          </a:prstGeom>
          <a:solidFill>
            <a:srgbClr val="1155CC"/>
          </a:solidFill>
          <a:ln cap="flat" cmpd="sng" w="381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800">
                <a:solidFill>
                  <a:srgbClr val="FFFFFF"/>
                </a:solidFill>
              </a:rPr>
              <a:t>AirflowOperator</a:t>
            </a:r>
            <a:endParaRPr b="1" sz="4800">
              <a:solidFill>
                <a:srgbClr val="FFFFFF"/>
              </a:solidFill>
            </a:endParaRPr>
          </a:p>
        </p:txBody>
      </p:sp>
      <p:sp>
        <p:nvSpPr>
          <p:cNvPr id="528" name="Google Shape;528;p31"/>
          <p:cNvSpPr/>
          <p:nvPr/>
        </p:nvSpPr>
        <p:spPr>
          <a:xfrm>
            <a:off x="7989900" y="6804850"/>
            <a:ext cx="8023200" cy="2640350"/>
          </a:xfrm>
          <a:prstGeom prst="flowChartInternalStorage">
            <a:avLst/>
          </a:prstGeom>
          <a:solidFill>
            <a:srgbClr val="38761D"/>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800">
                <a:solidFill>
                  <a:srgbClr val="FFFFFF"/>
                </a:solidFill>
              </a:rPr>
              <a:t>BeeswaxBase</a:t>
            </a:r>
            <a:r>
              <a:rPr b="1" lang="en-US" sz="4800">
                <a:solidFill>
                  <a:srgbClr val="FFFFFF"/>
                </a:solidFill>
              </a:rPr>
              <a:t>Operator</a:t>
            </a:r>
            <a:endParaRPr b="1" sz="4800">
              <a:solidFill>
                <a:srgbClr val="FFFFFF"/>
              </a:solidFill>
            </a:endParaRPr>
          </a:p>
        </p:txBody>
      </p:sp>
      <p:cxnSp>
        <p:nvCxnSpPr>
          <p:cNvPr id="529" name="Google Shape;529;p31"/>
          <p:cNvCxnSpPr>
            <a:stCxn id="527" idx="0"/>
            <a:endCxn id="528" idx="2"/>
          </p:cNvCxnSpPr>
          <p:nvPr/>
        </p:nvCxnSpPr>
        <p:spPr>
          <a:xfrm rot="10800000">
            <a:off x="12001500" y="9445150"/>
            <a:ext cx="0" cy="1074900"/>
          </a:xfrm>
          <a:prstGeom prst="straightConnector1">
            <a:avLst/>
          </a:prstGeom>
          <a:noFill/>
          <a:ln cap="flat" cmpd="sng" w="114300">
            <a:solidFill>
              <a:srgbClr val="434343"/>
            </a:solidFill>
            <a:prstDash val="solid"/>
            <a:round/>
            <a:headEnd len="med" w="med" type="none"/>
            <a:tailEnd len="med" w="med" type="triangle"/>
          </a:ln>
        </p:spPr>
      </p:cxnSp>
      <p:sp>
        <p:nvSpPr>
          <p:cNvPr id="530" name="Google Shape;530;p31"/>
          <p:cNvSpPr/>
          <p:nvPr/>
        </p:nvSpPr>
        <p:spPr>
          <a:xfrm>
            <a:off x="7989900" y="3140700"/>
            <a:ext cx="8023200" cy="2640350"/>
          </a:xfrm>
          <a:prstGeom prst="flowChartInternalStorage">
            <a:avLst/>
          </a:prstGeom>
          <a:solidFill>
            <a:srgbClr val="6AA84F"/>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800">
                <a:solidFill>
                  <a:srgbClr val="FFFFFF"/>
                </a:solidFill>
              </a:rPr>
              <a:t>BeeswaxRedshiftToS3Operator</a:t>
            </a:r>
            <a:endParaRPr b="1" sz="4800">
              <a:solidFill>
                <a:srgbClr val="FFFFFF"/>
              </a:solidFill>
            </a:endParaRPr>
          </a:p>
        </p:txBody>
      </p:sp>
      <p:cxnSp>
        <p:nvCxnSpPr>
          <p:cNvPr id="531" name="Google Shape;531;p31"/>
          <p:cNvCxnSpPr/>
          <p:nvPr/>
        </p:nvCxnSpPr>
        <p:spPr>
          <a:xfrm rot="10800000">
            <a:off x="12001500" y="5781025"/>
            <a:ext cx="0" cy="1074900"/>
          </a:xfrm>
          <a:prstGeom prst="straightConnector1">
            <a:avLst/>
          </a:prstGeom>
          <a:noFill/>
          <a:ln cap="flat" cmpd="sng" w="114300">
            <a:solidFill>
              <a:srgbClr val="434343"/>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32"/>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4800">
                <a:solidFill>
                  <a:schemeClr val="dk1"/>
                </a:solidFill>
              </a:rPr>
              <a:t>Reality Check: How to Implement Your Own Operators</a:t>
            </a:r>
            <a:endParaRPr sz="4800"/>
          </a:p>
        </p:txBody>
      </p:sp>
      <p:pic>
        <p:nvPicPr>
          <p:cNvPr id="537" name="Google Shape;537;p32"/>
          <p:cNvPicPr preferRelativeResize="0"/>
          <p:nvPr/>
        </p:nvPicPr>
        <p:blipFill>
          <a:blip r:embed="rId3">
            <a:alphaModFix/>
          </a:blip>
          <a:stretch>
            <a:fillRect/>
          </a:stretch>
        </p:blipFill>
        <p:spPr>
          <a:xfrm>
            <a:off x="19651450" y="12500600"/>
            <a:ext cx="3810000" cy="704850"/>
          </a:xfrm>
          <a:prstGeom prst="rect">
            <a:avLst/>
          </a:prstGeom>
          <a:noFill/>
          <a:ln>
            <a:noFill/>
          </a:ln>
        </p:spPr>
      </p:pic>
      <p:sp>
        <p:nvSpPr>
          <p:cNvPr id="538" name="Google Shape;538;p32"/>
          <p:cNvSpPr/>
          <p:nvPr/>
        </p:nvSpPr>
        <p:spPr>
          <a:xfrm>
            <a:off x="7989900" y="10520050"/>
            <a:ext cx="8023200" cy="2742550"/>
          </a:xfrm>
          <a:prstGeom prst="flowChartInternalStorage">
            <a:avLst/>
          </a:prstGeom>
          <a:solidFill>
            <a:srgbClr val="1155CC"/>
          </a:solidFill>
          <a:ln cap="flat" cmpd="sng" w="38100">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800">
                <a:solidFill>
                  <a:srgbClr val="FFFFFF"/>
                </a:solidFill>
              </a:rPr>
              <a:t>AirflowOperator</a:t>
            </a:r>
            <a:endParaRPr b="1" sz="4800">
              <a:solidFill>
                <a:srgbClr val="FFFFFF"/>
              </a:solidFill>
            </a:endParaRPr>
          </a:p>
        </p:txBody>
      </p:sp>
      <p:sp>
        <p:nvSpPr>
          <p:cNvPr id="539" name="Google Shape;539;p32"/>
          <p:cNvSpPr/>
          <p:nvPr/>
        </p:nvSpPr>
        <p:spPr>
          <a:xfrm>
            <a:off x="7989900" y="6804850"/>
            <a:ext cx="8023200" cy="2640350"/>
          </a:xfrm>
          <a:prstGeom prst="flowChartInternalStorage">
            <a:avLst/>
          </a:prstGeom>
          <a:solidFill>
            <a:srgbClr val="38761D"/>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800">
                <a:solidFill>
                  <a:srgbClr val="FFFFFF"/>
                </a:solidFill>
              </a:rPr>
              <a:t>BeeswaxBaseOperator</a:t>
            </a:r>
            <a:endParaRPr b="1" sz="4800">
              <a:solidFill>
                <a:srgbClr val="FFFFFF"/>
              </a:solidFill>
            </a:endParaRPr>
          </a:p>
        </p:txBody>
      </p:sp>
      <p:cxnSp>
        <p:nvCxnSpPr>
          <p:cNvPr id="540" name="Google Shape;540;p32"/>
          <p:cNvCxnSpPr>
            <a:stCxn id="538" idx="0"/>
            <a:endCxn id="539" idx="2"/>
          </p:cNvCxnSpPr>
          <p:nvPr/>
        </p:nvCxnSpPr>
        <p:spPr>
          <a:xfrm rot="10800000">
            <a:off x="12001500" y="9445150"/>
            <a:ext cx="0" cy="1074900"/>
          </a:xfrm>
          <a:prstGeom prst="straightConnector1">
            <a:avLst/>
          </a:prstGeom>
          <a:noFill/>
          <a:ln cap="flat" cmpd="sng" w="114300">
            <a:solidFill>
              <a:srgbClr val="434343"/>
            </a:solidFill>
            <a:prstDash val="solid"/>
            <a:round/>
            <a:headEnd len="med" w="med" type="none"/>
            <a:tailEnd len="med" w="med" type="triangle"/>
          </a:ln>
        </p:spPr>
      </p:cxnSp>
      <p:sp>
        <p:nvSpPr>
          <p:cNvPr id="541" name="Google Shape;541;p32"/>
          <p:cNvSpPr/>
          <p:nvPr/>
        </p:nvSpPr>
        <p:spPr>
          <a:xfrm>
            <a:off x="7989900" y="3140700"/>
            <a:ext cx="8023200" cy="2640350"/>
          </a:xfrm>
          <a:prstGeom prst="flowChartInternalStorage">
            <a:avLst/>
          </a:prstGeom>
          <a:solidFill>
            <a:srgbClr val="6AA84F"/>
          </a:solidFill>
          <a:ln cap="flat" cmpd="sng" w="3810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800">
                <a:solidFill>
                  <a:srgbClr val="FFFFFF"/>
                </a:solidFill>
              </a:rPr>
              <a:t>BeeswaxRedshiftToS3Operator</a:t>
            </a:r>
            <a:endParaRPr b="1" sz="4800">
              <a:solidFill>
                <a:srgbClr val="FFFFFF"/>
              </a:solidFill>
            </a:endParaRPr>
          </a:p>
        </p:txBody>
      </p:sp>
      <p:cxnSp>
        <p:nvCxnSpPr>
          <p:cNvPr id="542" name="Google Shape;542;p32"/>
          <p:cNvCxnSpPr/>
          <p:nvPr/>
        </p:nvCxnSpPr>
        <p:spPr>
          <a:xfrm rot="10800000">
            <a:off x="12001500" y="5781025"/>
            <a:ext cx="0" cy="1074900"/>
          </a:xfrm>
          <a:prstGeom prst="straightConnector1">
            <a:avLst/>
          </a:prstGeom>
          <a:noFill/>
          <a:ln cap="flat" cmpd="sng" w="114300">
            <a:solidFill>
              <a:srgbClr val="434343"/>
            </a:solidFill>
            <a:prstDash val="solid"/>
            <a:round/>
            <a:headEnd len="med" w="med" type="none"/>
            <a:tailEnd len="med" w="med" type="triangle"/>
          </a:ln>
        </p:spPr>
      </p:cxnSp>
      <p:pic>
        <p:nvPicPr>
          <p:cNvPr id="543" name="Google Shape;543;p32"/>
          <p:cNvPicPr preferRelativeResize="0"/>
          <p:nvPr/>
        </p:nvPicPr>
        <p:blipFill>
          <a:blip r:embed="rId4">
            <a:alphaModFix/>
          </a:blip>
          <a:stretch>
            <a:fillRect/>
          </a:stretch>
        </p:blipFill>
        <p:spPr>
          <a:xfrm>
            <a:off x="17972802" y="6872532"/>
            <a:ext cx="2505000" cy="2505000"/>
          </a:xfrm>
          <a:prstGeom prst="rect">
            <a:avLst/>
          </a:prstGeom>
          <a:noFill/>
          <a:ln>
            <a:noFill/>
          </a:ln>
        </p:spPr>
      </p:pic>
      <p:pic>
        <p:nvPicPr>
          <p:cNvPr id="544" name="Google Shape;544;p32"/>
          <p:cNvPicPr preferRelativeResize="0"/>
          <p:nvPr/>
        </p:nvPicPr>
        <p:blipFill>
          <a:blip r:embed="rId5">
            <a:alphaModFix/>
          </a:blip>
          <a:stretch>
            <a:fillRect/>
          </a:stretch>
        </p:blipFill>
        <p:spPr>
          <a:xfrm>
            <a:off x="18016327" y="3751832"/>
            <a:ext cx="1419200" cy="1419200"/>
          </a:xfrm>
          <a:prstGeom prst="rect">
            <a:avLst/>
          </a:prstGeom>
          <a:noFill/>
          <a:ln>
            <a:noFill/>
          </a:ln>
        </p:spPr>
      </p:pic>
      <p:cxnSp>
        <p:nvCxnSpPr>
          <p:cNvPr id="545" name="Google Shape;545;p32"/>
          <p:cNvCxnSpPr>
            <a:stCxn id="541" idx="3"/>
            <a:endCxn id="544" idx="1"/>
          </p:cNvCxnSpPr>
          <p:nvPr/>
        </p:nvCxnSpPr>
        <p:spPr>
          <a:xfrm>
            <a:off x="16013100" y="4460875"/>
            <a:ext cx="2003100" cy="600"/>
          </a:xfrm>
          <a:prstGeom prst="straightConnector1">
            <a:avLst/>
          </a:prstGeom>
          <a:noFill/>
          <a:ln cap="flat" cmpd="sng" w="28575">
            <a:solidFill>
              <a:srgbClr val="666666"/>
            </a:solidFill>
            <a:prstDash val="dash"/>
            <a:round/>
            <a:headEnd len="med" w="med" type="none"/>
            <a:tailEnd len="med" w="med" type="none"/>
          </a:ln>
        </p:spPr>
      </p:cxnSp>
      <p:cxnSp>
        <p:nvCxnSpPr>
          <p:cNvPr id="546" name="Google Shape;546;p32"/>
          <p:cNvCxnSpPr>
            <a:stCxn id="539" idx="3"/>
            <a:endCxn id="543" idx="1"/>
          </p:cNvCxnSpPr>
          <p:nvPr/>
        </p:nvCxnSpPr>
        <p:spPr>
          <a:xfrm>
            <a:off x="16013100" y="8125025"/>
            <a:ext cx="1959600" cy="0"/>
          </a:xfrm>
          <a:prstGeom prst="straightConnector1">
            <a:avLst/>
          </a:prstGeom>
          <a:noFill/>
          <a:ln cap="flat" cmpd="sng" w="28575">
            <a:solidFill>
              <a:srgbClr val="666666"/>
            </a:solidFill>
            <a:prstDash val="dash"/>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33"/>
          <p:cNvSpPr/>
          <p:nvPr/>
        </p:nvSpPr>
        <p:spPr>
          <a:xfrm>
            <a:off x="1398900" y="5075250"/>
            <a:ext cx="21586200" cy="3565500"/>
          </a:xfrm>
          <a:prstGeom prst="rect">
            <a:avLst/>
          </a:prstGeom>
          <a:noFill/>
          <a:ln>
            <a:noFill/>
          </a:ln>
        </p:spPr>
        <p:txBody>
          <a:bodyPr anchorCtr="0" anchor="ctr" bIns="55550" lIns="55550" spcFirstLastPara="1" rIns="55550" wrap="square" tIns="55550">
            <a:noAutofit/>
          </a:bodyPr>
          <a:lstStyle/>
          <a:p>
            <a:pPr indent="0" lvl="0" marL="0" marR="0" rtl="0" algn="ctr">
              <a:lnSpc>
                <a:spcPct val="100000"/>
              </a:lnSpc>
              <a:spcBef>
                <a:spcPts val="0"/>
              </a:spcBef>
              <a:spcAft>
                <a:spcPts val="0"/>
              </a:spcAft>
              <a:buClr>
                <a:srgbClr val="FFFFFF"/>
              </a:buClr>
              <a:buFont typeface="Open Sans"/>
              <a:buNone/>
            </a:pPr>
            <a:r>
              <a:rPr lang="en-US" sz="7200">
                <a:solidFill>
                  <a:srgbClr val="FFFFFF"/>
                </a:solidFill>
              </a:rPr>
              <a:t>Deploying</a:t>
            </a:r>
            <a:r>
              <a:rPr lang="en-US" sz="7200">
                <a:solidFill>
                  <a:srgbClr val="FFFFFF"/>
                </a:solidFill>
              </a:rPr>
              <a:t> an Example Pipeline</a:t>
            </a:r>
            <a:endParaRPr sz="7200">
              <a:solidFill>
                <a:srgbClr val="FFFFFF"/>
              </a:solidFill>
            </a:endParaRPr>
          </a:p>
        </p:txBody>
      </p:sp>
      <p:pic>
        <p:nvPicPr>
          <p:cNvPr id="552" name="Google Shape;552;p33"/>
          <p:cNvPicPr preferRelativeResize="0"/>
          <p:nvPr/>
        </p:nvPicPr>
        <p:blipFill>
          <a:blip r:embed="rId3">
            <a:alphaModFix/>
          </a:blip>
          <a:stretch>
            <a:fillRect/>
          </a:stretch>
        </p:blipFill>
        <p:spPr>
          <a:xfrm>
            <a:off x="19651450" y="12500600"/>
            <a:ext cx="3810000" cy="704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Google Shape;557;p34"/>
          <p:cNvSpPr/>
          <p:nvPr/>
        </p:nvSpPr>
        <p:spPr>
          <a:xfrm>
            <a:off x="3630075" y="4223507"/>
            <a:ext cx="17064600" cy="6578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4"/>
          <p:cNvSpPr/>
          <p:nvPr/>
        </p:nvSpPr>
        <p:spPr>
          <a:xfrm>
            <a:off x="16977225" y="6255257"/>
            <a:ext cx="2465700" cy="25152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4"/>
          <p:cNvSpPr/>
          <p:nvPr/>
        </p:nvSpPr>
        <p:spPr>
          <a:xfrm>
            <a:off x="4426000" y="4994157"/>
            <a:ext cx="6251370" cy="4243821"/>
          </a:xfrm>
          <a:custGeom>
            <a:rect b="b" l="l" r="r" t="t"/>
            <a:pathLst>
              <a:path extrusionOk="0" h="161362" w="232739">
                <a:moveTo>
                  <a:pt x="12939" y="20442"/>
                </a:moveTo>
                <a:cubicBezTo>
                  <a:pt x="9614" y="32962"/>
                  <a:pt x="-10143" y="58784"/>
                  <a:pt x="7071" y="76781"/>
                </a:cubicBezTo>
                <a:cubicBezTo>
                  <a:pt x="24286" y="94778"/>
                  <a:pt x="93143" y="115513"/>
                  <a:pt x="116226" y="128424"/>
                </a:cubicBezTo>
                <a:cubicBezTo>
                  <a:pt x="139309" y="141335"/>
                  <a:pt x="126985" y="150334"/>
                  <a:pt x="145569" y="154246"/>
                </a:cubicBezTo>
                <a:cubicBezTo>
                  <a:pt x="164153" y="158159"/>
                  <a:pt x="218340" y="168722"/>
                  <a:pt x="227730" y="151899"/>
                </a:cubicBezTo>
                <a:cubicBezTo>
                  <a:pt x="237120" y="135076"/>
                  <a:pt x="235359" y="78345"/>
                  <a:pt x="201908" y="53306"/>
                </a:cubicBezTo>
                <a:cubicBezTo>
                  <a:pt x="168457" y="28267"/>
                  <a:pt x="58519" y="7140"/>
                  <a:pt x="27024" y="1663"/>
                </a:cubicBezTo>
                <a:cubicBezTo>
                  <a:pt x="-4471" y="-3814"/>
                  <a:pt x="16265" y="7922"/>
                  <a:pt x="12939" y="20442"/>
                </a:cubicBezTo>
                <a:close/>
              </a:path>
            </a:pathLst>
          </a:custGeom>
          <a:solidFill>
            <a:srgbClr val="A4C2F4"/>
          </a:solidFill>
          <a:ln cap="flat" cmpd="sng" w="9525">
            <a:solidFill>
              <a:schemeClr val="dk2"/>
            </a:solidFill>
            <a:prstDash val="solid"/>
            <a:round/>
            <a:headEnd len="med" w="med" type="none"/>
            <a:tailEnd len="med" w="med" type="none"/>
          </a:ln>
        </p:spPr>
      </p:sp>
      <p:sp>
        <p:nvSpPr>
          <p:cNvPr id="560" name="Google Shape;560;p34"/>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Deploying </a:t>
            </a:r>
            <a:r>
              <a:rPr lang="en-US"/>
              <a:t> Example</a:t>
            </a:r>
            <a:r>
              <a:rPr lang="en-US">
                <a:solidFill>
                  <a:schemeClr val="dk1"/>
                </a:solidFill>
              </a:rPr>
              <a:t> Pipeline</a:t>
            </a:r>
            <a:endParaRPr/>
          </a:p>
        </p:txBody>
      </p:sp>
      <p:pic>
        <p:nvPicPr>
          <p:cNvPr descr="s3.png" id="561" name="Google Shape;561;p34"/>
          <p:cNvPicPr preferRelativeResize="0"/>
          <p:nvPr/>
        </p:nvPicPr>
        <p:blipFill>
          <a:blip r:embed="rId3">
            <a:alphaModFix/>
          </a:blip>
          <a:stretch>
            <a:fillRect/>
          </a:stretch>
        </p:blipFill>
        <p:spPr>
          <a:xfrm flipH="1">
            <a:off x="4571915" y="5622867"/>
            <a:ext cx="1851666" cy="1851666"/>
          </a:xfrm>
          <a:prstGeom prst="rect">
            <a:avLst/>
          </a:prstGeom>
          <a:noFill/>
          <a:ln>
            <a:noFill/>
          </a:ln>
        </p:spPr>
      </p:pic>
      <p:sp>
        <p:nvSpPr>
          <p:cNvPr id="562" name="Google Shape;562;p34"/>
          <p:cNvSpPr txBox="1"/>
          <p:nvPr/>
        </p:nvSpPr>
        <p:spPr>
          <a:xfrm>
            <a:off x="4897604" y="4994149"/>
            <a:ext cx="12003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S3</a:t>
            </a:r>
            <a:endParaRPr sz="3200">
              <a:latin typeface="Open Sans"/>
              <a:ea typeface="Open Sans"/>
              <a:cs typeface="Open Sans"/>
              <a:sym typeface="Open Sans"/>
            </a:endParaRPr>
          </a:p>
        </p:txBody>
      </p:sp>
      <p:pic>
        <p:nvPicPr>
          <p:cNvPr descr="redshift.png" id="563" name="Google Shape;563;p34"/>
          <p:cNvPicPr preferRelativeResize="0"/>
          <p:nvPr/>
        </p:nvPicPr>
        <p:blipFill>
          <a:blip r:embed="rId4">
            <a:alphaModFix/>
          </a:blip>
          <a:stretch>
            <a:fillRect/>
          </a:stretch>
        </p:blipFill>
        <p:spPr>
          <a:xfrm flipH="1">
            <a:off x="17417867" y="6144336"/>
            <a:ext cx="1723200" cy="1723200"/>
          </a:xfrm>
          <a:prstGeom prst="rect">
            <a:avLst/>
          </a:prstGeom>
          <a:noFill/>
          <a:ln>
            <a:noFill/>
          </a:ln>
        </p:spPr>
      </p:pic>
      <p:pic>
        <p:nvPicPr>
          <p:cNvPr descr="aws-datapipeline.png" id="564" name="Google Shape;564;p34"/>
          <p:cNvPicPr preferRelativeResize="0"/>
          <p:nvPr/>
        </p:nvPicPr>
        <p:blipFill>
          <a:blip r:embed="rId5">
            <a:alphaModFix/>
          </a:blip>
          <a:stretch>
            <a:fillRect/>
          </a:stretch>
        </p:blipFill>
        <p:spPr>
          <a:xfrm>
            <a:off x="13493803" y="5110284"/>
            <a:ext cx="1419199" cy="1419199"/>
          </a:xfrm>
          <a:prstGeom prst="rect">
            <a:avLst/>
          </a:prstGeom>
          <a:noFill/>
          <a:ln>
            <a:noFill/>
          </a:ln>
        </p:spPr>
      </p:pic>
      <p:sp>
        <p:nvSpPr>
          <p:cNvPr id="565" name="Google Shape;565;p34"/>
          <p:cNvSpPr txBox="1"/>
          <p:nvPr/>
        </p:nvSpPr>
        <p:spPr>
          <a:xfrm>
            <a:off x="16968516" y="7585340"/>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Redshift</a:t>
            </a:r>
            <a:endParaRPr sz="3200">
              <a:latin typeface="Open Sans"/>
              <a:ea typeface="Open Sans"/>
              <a:cs typeface="Open Sans"/>
              <a:sym typeface="Open Sans"/>
            </a:endParaRPr>
          </a:p>
        </p:txBody>
      </p:sp>
      <p:sp>
        <p:nvSpPr>
          <p:cNvPr id="566" name="Google Shape;566;p34"/>
          <p:cNvSpPr txBox="1"/>
          <p:nvPr/>
        </p:nvSpPr>
        <p:spPr>
          <a:xfrm>
            <a:off x="12822028" y="6517527"/>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BF9000"/>
                </a:solidFill>
                <a:latin typeface="Open Sans"/>
                <a:ea typeface="Open Sans"/>
                <a:cs typeface="Open Sans"/>
                <a:sym typeface="Open Sans"/>
              </a:rPr>
              <a:t>AWS Data Pipeline</a:t>
            </a:r>
            <a:endParaRPr sz="3200">
              <a:solidFill>
                <a:srgbClr val="BF9000"/>
              </a:solidFill>
              <a:latin typeface="Open Sans"/>
              <a:ea typeface="Open Sans"/>
              <a:cs typeface="Open Sans"/>
              <a:sym typeface="Open Sans"/>
            </a:endParaRPr>
          </a:p>
        </p:txBody>
      </p:sp>
      <p:cxnSp>
        <p:nvCxnSpPr>
          <p:cNvPr id="567" name="Google Shape;567;p34"/>
          <p:cNvCxnSpPr>
            <a:stCxn id="568" idx="3"/>
            <a:endCxn id="564" idx="1"/>
          </p:cNvCxnSpPr>
          <p:nvPr/>
        </p:nvCxnSpPr>
        <p:spPr>
          <a:xfrm flipH="1" rot="10800000">
            <a:off x="9703751" y="5819832"/>
            <a:ext cx="3790200" cy="1411500"/>
          </a:xfrm>
          <a:prstGeom prst="straightConnector1">
            <a:avLst/>
          </a:prstGeom>
          <a:noFill/>
          <a:ln cap="flat" cmpd="sng" w="76200">
            <a:solidFill>
              <a:srgbClr val="BF9000"/>
            </a:solidFill>
            <a:prstDash val="solid"/>
            <a:round/>
            <a:headEnd len="med" w="med" type="triangle"/>
            <a:tailEnd len="med" w="med" type="none"/>
          </a:ln>
        </p:spPr>
      </p:cxnSp>
      <p:sp>
        <p:nvSpPr>
          <p:cNvPr id="569" name="Google Shape;569;p34"/>
          <p:cNvSpPr txBox="1"/>
          <p:nvPr/>
        </p:nvSpPr>
        <p:spPr>
          <a:xfrm>
            <a:off x="13183857" y="9237957"/>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1155CC"/>
                </a:solidFill>
                <a:latin typeface="Open Sans"/>
                <a:ea typeface="Open Sans"/>
                <a:cs typeface="Open Sans"/>
                <a:sym typeface="Open Sans"/>
              </a:rPr>
              <a:t>Airflow</a:t>
            </a:r>
            <a:endParaRPr sz="3200">
              <a:solidFill>
                <a:srgbClr val="1155CC"/>
              </a:solidFill>
              <a:latin typeface="Open Sans"/>
              <a:ea typeface="Open Sans"/>
              <a:cs typeface="Open Sans"/>
              <a:sym typeface="Open Sans"/>
            </a:endParaRPr>
          </a:p>
        </p:txBody>
      </p:sp>
      <p:cxnSp>
        <p:nvCxnSpPr>
          <p:cNvPr id="570" name="Google Shape;570;p34"/>
          <p:cNvCxnSpPr>
            <a:stCxn id="563" idx="3"/>
            <a:endCxn id="564" idx="3"/>
          </p:cNvCxnSpPr>
          <p:nvPr/>
        </p:nvCxnSpPr>
        <p:spPr>
          <a:xfrm rot="10800000">
            <a:off x="14912867" y="5819736"/>
            <a:ext cx="2505000" cy="1186200"/>
          </a:xfrm>
          <a:prstGeom prst="straightConnector1">
            <a:avLst/>
          </a:prstGeom>
          <a:noFill/>
          <a:ln cap="flat" cmpd="sng" w="76200">
            <a:solidFill>
              <a:srgbClr val="BF9000"/>
            </a:solidFill>
            <a:prstDash val="solid"/>
            <a:round/>
            <a:headEnd len="med" w="med" type="none"/>
            <a:tailEnd len="med" w="med" type="triangle"/>
          </a:ln>
        </p:spPr>
      </p:cxnSp>
      <p:sp>
        <p:nvSpPr>
          <p:cNvPr id="571" name="Google Shape;571;p34"/>
          <p:cNvSpPr txBox="1"/>
          <p:nvPr/>
        </p:nvSpPr>
        <p:spPr>
          <a:xfrm>
            <a:off x="8049812" y="8044392"/>
            <a:ext cx="20640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Hive/</a:t>
            </a:r>
            <a:endParaRPr b="1" sz="3700">
              <a:latin typeface="Open Sans"/>
              <a:ea typeface="Open Sans"/>
              <a:cs typeface="Open Sans"/>
              <a:sym typeface="Open Sans"/>
            </a:endParaRPr>
          </a:p>
          <a:p>
            <a:pPr indent="0" lvl="0" marL="0" rtl="0" algn="l">
              <a:spcBef>
                <a:spcPts val="0"/>
              </a:spcBef>
              <a:spcAft>
                <a:spcPts val="0"/>
              </a:spcAft>
              <a:buNone/>
            </a:pPr>
            <a:r>
              <a:rPr b="1" lang="en-US" sz="3700">
                <a:latin typeface="Open Sans"/>
                <a:ea typeface="Open Sans"/>
                <a:cs typeface="Open Sans"/>
                <a:sym typeface="Open Sans"/>
              </a:rPr>
              <a:t>EMR</a:t>
            </a:r>
            <a:endParaRPr b="1" sz="3700">
              <a:latin typeface="Open Sans"/>
              <a:ea typeface="Open Sans"/>
              <a:cs typeface="Open Sans"/>
              <a:sym typeface="Open Sans"/>
            </a:endParaRPr>
          </a:p>
        </p:txBody>
      </p:sp>
      <p:pic>
        <p:nvPicPr>
          <p:cNvPr id="572" name="Google Shape;572;p34"/>
          <p:cNvPicPr preferRelativeResize="0"/>
          <p:nvPr/>
        </p:nvPicPr>
        <p:blipFill>
          <a:blip r:embed="rId6">
            <a:alphaModFix/>
          </a:blip>
          <a:stretch>
            <a:fillRect/>
          </a:stretch>
        </p:blipFill>
        <p:spPr>
          <a:xfrm>
            <a:off x="13493956" y="7970757"/>
            <a:ext cx="1419201" cy="1419201"/>
          </a:xfrm>
          <a:prstGeom prst="rect">
            <a:avLst/>
          </a:prstGeom>
          <a:noFill/>
          <a:ln>
            <a:noFill/>
          </a:ln>
        </p:spPr>
      </p:pic>
      <p:cxnSp>
        <p:nvCxnSpPr>
          <p:cNvPr id="573" name="Google Shape;573;p34"/>
          <p:cNvCxnSpPr>
            <a:stCxn id="572" idx="3"/>
            <a:endCxn id="563" idx="3"/>
          </p:cNvCxnSpPr>
          <p:nvPr/>
        </p:nvCxnSpPr>
        <p:spPr>
          <a:xfrm flipH="1" rot="10800000">
            <a:off x="14913157" y="7006058"/>
            <a:ext cx="2504700" cy="1674300"/>
          </a:xfrm>
          <a:prstGeom prst="straightConnector1">
            <a:avLst/>
          </a:prstGeom>
          <a:noFill/>
          <a:ln cap="flat" cmpd="sng" w="76200">
            <a:solidFill>
              <a:srgbClr val="1155CC"/>
            </a:solidFill>
            <a:prstDash val="solid"/>
            <a:round/>
            <a:headEnd len="med" w="med" type="triangle"/>
            <a:tailEnd len="med" w="med" type="none"/>
          </a:ln>
        </p:spPr>
      </p:cxnSp>
      <p:cxnSp>
        <p:nvCxnSpPr>
          <p:cNvPr id="574" name="Google Shape;574;p34"/>
          <p:cNvCxnSpPr/>
          <p:nvPr/>
        </p:nvCxnSpPr>
        <p:spPr>
          <a:xfrm>
            <a:off x="5981875" y="6755957"/>
            <a:ext cx="2064000" cy="532800"/>
          </a:xfrm>
          <a:prstGeom prst="straightConnector1">
            <a:avLst/>
          </a:prstGeom>
          <a:noFill/>
          <a:ln cap="flat" cmpd="sng" w="28575">
            <a:solidFill>
              <a:srgbClr val="434343"/>
            </a:solidFill>
            <a:prstDash val="solid"/>
            <a:round/>
            <a:headEnd len="med" w="med" type="triangle"/>
            <a:tailEnd len="med" w="med" type="triangle"/>
          </a:ln>
        </p:spPr>
      </p:cxnSp>
      <p:sp>
        <p:nvSpPr>
          <p:cNvPr id="575" name="Google Shape;575;p34"/>
          <p:cNvSpPr txBox="1"/>
          <p:nvPr/>
        </p:nvSpPr>
        <p:spPr>
          <a:xfrm>
            <a:off x="16808245" y="5221082"/>
            <a:ext cx="30009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000">
                <a:solidFill>
                  <a:srgbClr val="434343"/>
                </a:solidFill>
                <a:latin typeface="Open Sans"/>
                <a:ea typeface="Open Sans"/>
                <a:cs typeface="Open Sans"/>
                <a:sym typeface="Open Sans"/>
              </a:rPr>
              <a:t>Data Warehouse</a:t>
            </a:r>
            <a:endParaRPr sz="3000">
              <a:solidFill>
                <a:srgbClr val="434343"/>
              </a:solidFill>
              <a:latin typeface="Open Sans"/>
              <a:ea typeface="Open Sans"/>
              <a:cs typeface="Open Sans"/>
              <a:sym typeface="Open Sans"/>
            </a:endParaRPr>
          </a:p>
        </p:txBody>
      </p:sp>
      <p:sp>
        <p:nvSpPr>
          <p:cNvPr id="576" name="Google Shape;576;p34"/>
          <p:cNvSpPr txBox="1"/>
          <p:nvPr/>
        </p:nvSpPr>
        <p:spPr>
          <a:xfrm>
            <a:off x="6048724" y="5932970"/>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434343"/>
                </a:solidFill>
                <a:latin typeface="Open Sans"/>
                <a:ea typeface="Open Sans"/>
                <a:cs typeface="Open Sans"/>
                <a:sym typeface="Open Sans"/>
              </a:rPr>
              <a:t>Data Lake</a:t>
            </a:r>
            <a:endParaRPr sz="3000">
              <a:solidFill>
                <a:srgbClr val="434343"/>
              </a:solidFill>
              <a:latin typeface="Open Sans"/>
              <a:ea typeface="Open Sans"/>
              <a:cs typeface="Open Sans"/>
              <a:sym typeface="Open Sans"/>
            </a:endParaRPr>
          </a:p>
        </p:txBody>
      </p:sp>
      <p:pic>
        <p:nvPicPr>
          <p:cNvPr id="568" name="Google Shape;568;p34"/>
          <p:cNvPicPr preferRelativeResize="0"/>
          <p:nvPr/>
        </p:nvPicPr>
        <p:blipFill>
          <a:blip r:embed="rId7">
            <a:alphaModFix/>
          </a:blip>
          <a:stretch>
            <a:fillRect/>
          </a:stretch>
        </p:blipFill>
        <p:spPr>
          <a:xfrm>
            <a:off x="7744150" y="6251532"/>
            <a:ext cx="1959601" cy="1959601"/>
          </a:xfrm>
          <a:prstGeom prst="rect">
            <a:avLst/>
          </a:prstGeom>
          <a:noFill/>
          <a:ln>
            <a:noFill/>
          </a:ln>
        </p:spPr>
      </p:pic>
      <p:pic>
        <p:nvPicPr>
          <p:cNvPr id="577" name="Google Shape;577;p34"/>
          <p:cNvPicPr preferRelativeResize="0"/>
          <p:nvPr/>
        </p:nvPicPr>
        <p:blipFill>
          <a:blip r:embed="rId8">
            <a:alphaModFix/>
          </a:blip>
          <a:stretch>
            <a:fillRect/>
          </a:stretch>
        </p:blipFill>
        <p:spPr>
          <a:xfrm>
            <a:off x="19651450" y="12500600"/>
            <a:ext cx="3810000" cy="704850"/>
          </a:xfrm>
          <a:prstGeom prst="rect">
            <a:avLst/>
          </a:prstGeom>
          <a:noFill/>
          <a:ln>
            <a:noFill/>
          </a:ln>
        </p:spPr>
      </p:pic>
      <p:cxnSp>
        <p:nvCxnSpPr>
          <p:cNvPr id="578" name="Google Shape;578;p34"/>
          <p:cNvCxnSpPr>
            <a:stCxn id="568" idx="3"/>
            <a:endCxn id="572" idx="1"/>
          </p:cNvCxnSpPr>
          <p:nvPr/>
        </p:nvCxnSpPr>
        <p:spPr>
          <a:xfrm>
            <a:off x="9703751" y="7231332"/>
            <a:ext cx="3790200" cy="1449000"/>
          </a:xfrm>
          <a:prstGeom prst="straightConnector1">
            <a:avLst/>
          </a:prstGeom>
          <a:noFill/>
          <a:ln cap="flat" cmpd="sng" w="76200">
            <a:solidFill>
              <a:srgbClr val="1155CC"/>
            </a:solidFill>
            <a:prstDash val="solid"/>
            <a:round/>
            <a:headEnd len="med" w="med" type="triangl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Google Shape;583;p35"/>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Deploying an Example</a:t>
            </a:r>
            <a:r>
              <a:rPr lang="en-US">
                <a:solidFill>
                  <a:schemeClr val="dk1"/>
                </a:solidFill>
              </a:rPr>
              <a:t> Pipeline</a:t>
            </a:r>
            <a:endParaRPr>
              <a:solidFill>
                <a:schemeClr val="dk1"/>
              </a:solidFill>
            </a:endParaRPr>
          </a:p>
        </p:txBody>
      </p:sp>
      <p:pic>
        <p:nvPicPr>
          <p:cNvPr id="584" name="Google Shape;584;p35"/>
          <p:cNvPicPr preferRelativeResize="0"/>
          <p:nvPr/>
        </p:nvPicPr>
        <p:blipFill>
          <a:blip r:embed="rId3">
            <a:alphaModFix/>
          </a:blip>
          <a:stretch>
            <a:fillRect/>
          </a:stretch>
        </p:blipFill>
        <p:spPr>
          <a:xfrm>
            <a:off x="19651450" y="12500600"/>
            <a:ext cx="3810000" cy="704850"/>
          </a:xfrm>
          <a:prstGeom prst="rect">
            <a:avLst/>
          </a:prstGeom>
          <a:noFill/>
          <a:ln>
            <a:noFill/>
          </a:ln>
        </p:spPr>
      </p:pic>
      <p:sp>
        <p:nvSpPr>
          <p:cNvPr id="585" name="Google Shape;585;p35"/>
          <p:cNvSpPr/>
          <p:nvPr/>
        </p:nvSpPr>
        <p:spPr>
          <a:xfrm>
            <a:off x="4286038" y="5478475"/>
            <a:ext cx="10724400" cy="5137800"/>
          </a:xfrm>
          <a:prstGeom prst="roundRect">
            <a:avLst>
              <a:gd fmla="val 16667" name="adj"/>
            </a:avLst>
          </a:prstGeom>
          <a:no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6" name="Google Shape;586;p35"/>
          <p:cNvPicPr preferRelativeResize="0"/>
          <p:nvPr/>
        </p:nvPicPr>
        <p:blipFill>
          <a:blip r:embed="rId4">
            <a:alphaModFix/>
          </a:blip>
          <a:stretch>
            <a:fillRect/>
          </a:stretch>
        </p:blipFill>
        <p:spPr>
          <a:xfrm>
            <a:off x="9254881" y="5632195"/>
            <a:ext cx="5198088" cy="4801228"/>
          </a:xfrm>
          <a:prstGeom prst="rect">
            <a:avLst/>
          </a:prstGeom>
          <a:noFill/>
          <a:ln>
            <a:noFill/>
          </a:ln>
        </p:spPr>
      </p:pic>
      <p:pic>
        <p:nvPicPr>
          <p:cNvPr id="587" name="Google Shape;587;p35"/>
          <p:cNvPicPr preferRelativeResize="0"/>
          <p:nvPr/>
        </p:nvPicPr>
        <p:blipFill>
          <a:blip r:embed="rId5">
            <a:alphaModFix/>
          </a:blip>
          <a:stretch>
            <a:fillRect/>
          </a:stretch>
        </p:blipFill>
        <p:spPr>
          <a:xfrm>
            <a:off x="16463581" y="6230185"/>
            <a:ext cx="3634375" cy="3634375"/>
          </a:xfrm>
          <a:prstGeom prst="rect">
            <a:avLst/>
          </a:prstGeom>
          <a:noFill/>
          <a:ln>
            <a:noFill/>
          </a:ln>
        </p:spPr>
      </p:pic>
      <p:cxnSp>
        <p:nvCxnSpPr>
          <p:cNvPr id="588" name="Google Shape;588;p35"/>
          <p:cNvCxnSpPr>
            <a:stCxn id="586" idx="3"/>
          </p:cNvCxnSpPr>
          <p:nvPr/>
        </p:nvCxnSpPr>
        <p:spPr>
          <a:xfrm>
            <a:off x="14452968" y="8032809"/>
            <a:ext cx="2010600" cy="12000"/>
          </a:xfrm>
          <a:prstGeom prst="straightConnector1">
            <a:avLst/>
          </a:prstGeom>
          <a:noFill/>
          <a:ln cap="flat" cmpd="sng" w="38100">
            <a:solidFill>
              <a:srgbClr val="666666"/>
            </a:solidFill>
            <a:prstDash val="solid"/>
            <a:round/>
            <a:headEnd len="med" w="med" type="none"/>
            <a:tailEnd len="med" w="med" type="triangle"/>
          </a:ln>
        </p:spPr>
      </p:cxnSp>
      <p:grpSp>
        <p:nvGrpSpPr>
          <p:cNvPr id="589" name="Google Shape;589;p35"/>
          <p:cNvGrpSpPr/>
          <p:nvPr/>
        </p:nvGrpSpPr>
        <p:grpSpPr>
          <a:xfrm>
            <a:off x="4922709" y="6175096"/>
            <a:ext cx="3182844" cy="3327172"/>
            <a:chOff x="3997575" y="9880452"/>
            <a:chExt cx="2438400" cy="2759764"/>
          </a:xfrm>
        </p:grpSpPr>
        <p:sp>
          <p:nvSpPr>
            <p:cNvPr id="590" name="Google Shape;590;p35"/>
            <p:cNvSpPr/>
            <p:nvPr/>
          </p:nvSpPr>
          <p:spPr>
            <a:xfrm>
              <a:off x="3997575" y="9880452"/>
              <a:ext cx="2438400" cy="934075"/>
            </a:xfrm>
            <a:prstGeom prst="flowChartProcess">
              <a:avLst/>
            </a:prstGeom>
            <a:solidFill>
              <a:srgbClr val="D9D9D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Config</a:t>
              </a:r>
              <a:endParaRPr b="1" sz="3000"/>
            </a:p>
          </p:txBody>
        </p:sp>
        <p:sp>
          <p:nvSpPr>
            <p:cNvPr id="591" name="Google Shape;591;p35"/>
            <p:cNvSpPr/>
            <p:nvPr/>
          </p:nvSpPr>
          <p:spPr>
            <a:xfrm>
              <a:off x="3997575" y="10794852"/>
              <a:ext cx="2438400" cy="934075"/>
            </a:xfrm>
            <a:prstGeom prst="flowChartProcess">
              <a:avLst/>
            </a:prstGeom>
            <a:solidFill>
              <a:srgbClr val="EFEFEF"/>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DAG</a:t>
              </a:r>
              <a:endParaRPr b="1" sz="3000"/>
            </a:p>
          </p:txBody>
        </p:sp>
        <p:sp>
          <p:nvSpPr>
            <p:cNvPr id="592" name="Google Shape;592;p35"/>
            <p:cNvSpPr/>
            <p:nvPr/>
          </p:nvSpPr>
          <p:spPr>
            <a:xfrm>
              <a:off x="3997575" y="11706141"/>
              <a:ext cx="2438400" cy="934075"/>
            </a:xfrm>
            <a:prstGeom prst="flowChartProcess">
              <a:avLst/>
            </a:prstGeom>
            <a:solidFill>
              <a:srgbClr val="CCCCCC"/>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Code</a:t>
              </a:r>
              <a:endParaRPr b="1" sz="3000"/>
            </a:p>
          </p:txBody>
        </p:sp>
      </p:grpSp>
      <p:cxnSp>
        <p:nvCxnSpPr>
          <p:cNvPr id="593" name="Google Shape;593;p35"/>
          <p:cNvCxnSpPr>
            <a:stCxn id="591" idx="3"/>
          </p:cNvCxnSpPr>
          <p:nvPr/>
        </p:nvCxnSpPr>
        <p:spPr>
          <a:xfrm flipH="1" rot="10800000">
            <a:off x="8105553" y="6983457"/>
            <a:ext cx="1377300" cy="857100"/>
          </a:xfrm>
          <a:prstGeom prst="straightConnector1">
            <a:avLst/>
          </a:prstGeom>
          <a:noFill/>
          <a:ln cap="flat" cmpd="sng" w="28575">
            <a:solidFill>
              <a:srgbClr val="666666"/>
            </a:solidFill>
            <a:prstDash val="dash"/>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9"/>
          <p:cNvSpPr/>
          <p:nvPr/>
        </p:nvSpPr>
        <p:spPr>
          <a:xfrm>
            <a:off x="1398900" y="5075250"/>
            <a:ext cx="21586200" cy="3565500"/>
          </a:xfrm>
          <a:prstGeom prst="rect">
            <a:avLst/>
          </a:prstGeom>
          <a:noFill/>
          <a:ln>
            <a:noFill/>
          </a:ln>
        </p:spPr>
        <p:txBody>
          <a:bodyPr anchorCtr="0" anchor="ctr" bIns="55550" lIns="55550" spcFirstLastPara="1" rIns="55550" wrap="square" tIns="55550">
            <a:noAutofit/>
          </a:bodyPr>
          <a:lstStyle/>
          <a:p>
            <a:pPr indent="0" lvl="0" marL="0" marR="0" rtl="0" algn="ctr">
              <a:lnSpc>
                <a:spcPct val="100000"/>
              </a:lnSpc>
              <a:spcBef>
                <a:spcPts val="0"/>
              </a:spcBef>
              <a:spcAft>
                <a:spcPts val="0"/>
              </a:spcAft>
              <a:buClr>
                <a:srgbClr val="FFFFFF"/>
              </a:buClr>
              <a:buFont typeface="Open Sans"/>
              <a:buNone/>
            </a:pPr>
            <a:r>
              <a:rPr lang="en-US" sz="7200">
                <a:solidFill>
                  <a:srgbClr val="FFFFFF"/>
                </a:solidFill>
                <a:latin typeface="Open Sans"/>
                <a:ea typeface="Open Sans"/>
                <a:cs typeface="Open Sans"/>
                <a:sym typeface="Open Sans"/>
              </a:rPr>
              <a:t>About Beeswax and Our Pipelines</a:t>
            </a:r>
            <a:endParaRPr sz="7200"/>
          </a:p>
        </p:txBody>
      </p:sp>
      <p:pic>
        <p:nvPicPr>
          <p:cNvPr id="61" name="Google Shape;61;p9"/>
          <p:cNvPicPr preferRelativeResize="0"/>
          <p:nvPr/>
        </p:nvPicPr>
        <p:blipFill>
          <a:blip r:embed="rId3">
            <a:alphaModFix/>
          </a:blip>
          <a:stretch>
            <a:fillRect/>
          </a:stretch>
        </p:blipFill>
        <p:spPr>
          <a:xfrm>
            <a:off x="19651450" y="12500600"/>
            <a:ext cx="3810000" cy="704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36"/>
          <p:cNvSpPr/>
          <p:nvPr/>
        </p:nvSpPr>
        <p:spPr>
          <a:xfrm>
            <a:off x="10258875" y="3171550"/>
            <a:ext cx="7324200" cy="42615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6"/>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Deploying an Example</a:t>
            </a:r>
            <a:r>
              <a:rPr lang="en-US">
                <a:solidFill>
                  <a:schemeClr val="dk1"/>
                </a:solidFill>
              </a:rPr>
              <a:t> Pipeline: Airflow</a:t>
            </a:r>
            <a:endParaRPr>
              <a:solidFill>
                <a:schemeClr val="dk1"/>
              </a:solidFill>
            </a:endParaRPr>
          </a:p>
        </p:txBody>
      </p:sp>
      <p:pic>
        <p:nvPicPr>
          <p:cNvPr id="600" name="Google Shape;600;p36"/>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601" name="Google Shape;601;p36"/>
          <p:cNvPicPr preferRelativeResize="0"/>
          <p:nvPr/>
        </p:nvPicPr>
        <p:blipFill>
          <a:blip r:embed="rId4">
            <a:alphaModFix/>
          </a:blip>
          <a:stretch>
            <a:fillRect/>
          </a:stretch>
        </p:blipFill>
        <p:spPr>
          <a:xfrm>
            <a:off x="11132550" y="4172475"/>
            <a:ext cx="2771900" cy="2334231"/>
          </a:xfrm>
          <a:prstGeom prst="rect">
            <a:avLst/>
          </a:prstGeom>
          <a:noFill/>
          <a:ln>
            <a:noFill/>
          </a:ln>
        </p:spPr>
      </p:pic>
      <p:sp>
        <p:nvSpPr>
          <p:cNvPr id="602" name="Google Shape;602;p36"/>
          <p:cNvSpPr/>
          <p:nvPr/>
        </p:nvSpPr>
        <p:spPr>
          <a:xfrm>
            <a:off x="1561650" y="3184725"/>
            <a:ext cx="8216100" cy="4261500"/>
          </a:xfrm>
          <a:prstGeom prst="roundRect">
            <a:avLst>
              <a:gd fmla="val 16667" name="adj"/>
            </a:avLst>
          </a:prstGeom>
          <a:no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3" name="Google Shape;603;p36"/>
          <p:cNvPicPr preferRelativeResize="0"/>
          <p:nvPr/>
        </p:nvPicPr>
        <p:blipFill>
          <a:blip r:embed="rId5">
            <a:alphaModFix/>
          </a:blip>
          <a:stretch>
            <a:fillRect/>
          </a:stretch>
        </p:blipFill>
        <p:spPr>
          <a:xfrm>
            <a:off x="5368300" y="3312225"/>
            <a:ext cx="3982275" cy="3982275"/>
          </a:xfrm>
          <a:prstGeom prst="rect">
            <a:avLst/>
          </a:prstGeom>
          <a:noFill/>
          <a:ln>
            <a:noFill/>
          </a:ln>
        </p:spPr>
      </p:pic>
      <p:pic>
        <p:nvPicPr>
          <p:cNvPr id="604" name="Google Shape;604;p36"/>
          <p:cNvPicPr preferRelativeResize="0"/>
          <p:nvPr/>
        </p:nvPicPr>
        <p:blipFill>
          <a:blip r:embed="rId6">
            <a:alphaModFix/>
          </a:blip>
          <a:stretch>
            <a:fillRect/>
          </a:stretch>
        </p:blipFill>
        <p:spPr>
          <a:xfrm>
            <a:off x="14952200" y="4056769"/>
            <a:ext cx="2438400" cy="2438400"/>
          </a:xfrm>
          <a:prstGeom prst="rect">
            <a:avLst/>
          </a:prstGeom>
          <a:noFill/>
          <a:ln>
            <a:noFill/>
          </a:ln>
        </p:spPr>
      </p:pic>
      <p:cxnSp>
        <p:nvCxnSpPr>
          <p:cNvPr id="605" name="Google Shape;605;p36"/>
          <p:cNvCxnSpPr>
            <a:stCxn id="603" idx="3"/>
          </p:cNvCxnSpPr>
          <p:nvPr/>
        </p:nvCxnSpPr>
        <p:spPr>
          <a:xfrm>
            <a:off x="9350575" y="5303363"/>
            <a:ext cx="2010600" cy="12000"/>
          </a:xfrm>
          <a:prstGeom prst="straightConnector1">
            <a:avLst/>
          </a:prstGeom>
          <a:noFill/>
          <a:ln cap="flat" cmpd="sng" w="38100">
            <a:solidFill>
              <a:srgbClr val="666666"/>
            </a:solidFill>
            <a:prstDash val="solid"/>
            <a:round/>
            <a:headEnd len="med" w="med" type="none"/>
            <a:tailEnd len="med" w="med" type="triangle"/>
          </a:ln>
        </p:spPr>
      </p:cxnSp>
      <p:grpSp>
        <p:nvGrpSpPr>
          <p:cNvPr id="606" name="Google Shape;606;p36"/>
          <p:cNvGrpSpPr/>
          <p:nvPr/>
        </p:nvGrpSpPr>
        <p:grpSpPr>
          <a:xfrm>
            <a:off x="2049425" y="3762927"/>
            <a:ext cx="2438400" cy="2759764"/>
            <a:chOff x="3997575" y="9880452"/>
            <a:chExt cx="2438400" cy="2759764"/>
          </a:xfrm>
        </p:grpSpPr>
        <p:sp>
          <p:nvSpPr>
            <p:cNvPr id="607" name="Google Shape;607;p36"/>
            <p:cNvSpPr/>
            <p:nvPr/>
          </p:nvSpPr>
          <p:spPr>
            <a:xfrm>
              <a:off x="3997575" y="9880452"/>
              <a:ext cx="2438400" cy="934075"/>
            </a:xfrm>
            <a:prstGeom prst="flowChartProcess">
              <a:avLst/>
            </a:prstGeom>
            <a:solidFill>
              <a:srgbClr val="D9D9D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Config</a:t>
              </a:r>
              <a:endParaRPr b="1" sz="3000"/>
            </a:p>
          </p:txBody>
        </p:sp>
        <p:sp>
          <p:nvSpPr>
            <p:cNvPr id="608" name="Google Shape;608;p36"/>
            <p:cNvSpPr/>
            <p:nvPr/>
          </p:nvSpPr>
          <p:spPr>
            <a:xfrm>
              <a:off x="3997575" y="10794852"/>
              <a:ext cx="2438400" cy="934075"/>
            </a:xfrm>
            <a:prstGeom prst="flowChartProcess">
              <a:avLst/>
            </a:prstGeom>
            <a:solidFill>
              <a:srgbClr val="EFEFEF"/>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DAG</a:t>
              </a:r>
              <a:endParaRPr b="1" sz="3000"/>
            </a:p>
          </p:txBody>
        </p:sp>
        <p:sp>
          <p:nvSpPr>
            <p:cNvPr id="609" name="Google Shape;609;p36"/>
            <p:cNvSpPr/>
            <p:nvPr/>
          </p:nvSpPr>
          <p:spPr>
            <a:xfrm>
              <a:off x="3997575" y="11706141"/>
              <a:ext cx="2438400" cy="934075"/>
            </a:xfrm>
            <a:prstGeom prst="flowChartProcess">
              <a:avLst/>
            </a:prstGeom>
            <a:solidFill>
              <a:srgbClr val="CCCCCC"/>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Code</a:t>
              </a:r>
              <a:endParaRPr b="1" sz="3000"/>
            </a:p>
          </p:txBody>
        </p:sp>
      </p:grpSp>
      <p:cxnSp>
        <p:nvCxnSpPr>
          <p:cNvPr id="610" name="Google Shape;610;p36"/>
          <p:cNvCxnSpPr>
            <a:stCxn id="608" idx="3"/>
          </p:cNvCxnSpPr>
          <p:nvPr/>
        </p:nvCxnSpPr>
        <p:spPr>
          <a:xfrm flipH="1" rot="10800000">
            <a:off x="4487825" y="4433364"/>
            <a:ext cx="1055100" cy="711000"/>
          </a:xfrm>
          <a:prstGeom prst="straightConnector1">
            <a:avLst/>
          </a:prstGeom>
          <a:noFill/>
          <a:ln cap="flat" cmpd="sng" w="28575">
            <a:solidFill>
              <a:srgbClr val="666666"/>
            </a:solidFill>
            <a:prstDash val="dash"/>
            <a:round/>
            <a:headEnd len="med" w="med" type="none"/>
            <a:tailEnd len="med" w="med" type="none"/>
          </a:ln>
        </p:spPr>
      </p:cxnSp>
      <p:cxnSp>
        <p:nvCxnSpPr>
          <p:cNvPr id="611" name="Google Shape;611;p36"/>
          <p:cNvCxnSpPr/>
          <p:nvPr/>
        </p:nvCxnSpPr>
        <p:spPr>
          <a:xfrm>
            <a:off x="13659800" y="5268769"/>
            <a:ext cx="1597200" cy="7200"/>
          </a:xfrm>
          <a:prstGeom prst="straightConnector1">
            <a:avLst/>
          </a:prstGeom>
          <a:noFill/>
          <a:ln cap="flat" cmpd="sng" w="38100">
            <a:solidFill>
              <a:srgbClr val="666666"/>
            </a:solidFill>
            <a:prstDash val="solid"/>
            <a:round/>
            <a:headEnd len="med" w="med" type="none"/>
            <a:tailEnd len="med" w="med" type="triangle"/>
          </a:ln>
        </p:spPr>
      </p:cxnSp>
      <p:pic>
        <p:nvPicPr>
          <p:cNvPr id="612" name="Google Shape;612;p36"/>
          <p:cNvPicPr preferRelativeResize="0"/>
          <p:nvPr/>
        </p:nvPicPr>
        <p:blipFill>
          <a:blip r:embed="rId7">
            <a:alphaModFix/>
          </a:blip>
          <a:stretch>
            <a:fillRect/>
          </a:stretch>
        </p:blipFill>
        <p:spPr>
          <a:xfrm>
            <a:off x="18802400" y="7446225"/>
            <a:ext cx="2608851" cy="1778274"/>
          </a:xfrm>
          <a:prstGeom prst="rect">
            <a:avLst/>
          </a:prstGeom>
          <a:noFill/>
          <a:ln>
            <a:noFill/>
          </a:ln>
        </p:spPr>
      </p:pic>
      <p:sp>
        <p:nvSpPr>
          <p:cNvPr id="613" name="Google Shape;613;p36"/>
          <p:cNvSpPr/>
          <p:nvPr/>
        </p:nvSpPr>
        <p:spPr>
          <a:xfrm>
            <a:off x="10258875" y="7781900"/>
            <a:ext cx="7324200" cy="42615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4" name="Google Shape;614;p36"/>
          <p:cNvPicPr preferRelativeResize="0"/>
          <p:nvPr/>
        </p:nvPicPr>
        <p:blipFill>
          <a:blip r:embed="rId4">
            <a:alphaModFix/>
          </a:blip>
          <a:stretch>
            <a:fillRect/>
          </a:stretch>
        </p:blipFill>
        <p:spPr>
          <a:xfrm>
            <a:off x="11132550" y="8782825"/>
            <a:ext cx="2771900" cy="2334231"/>
          </a:xfrm>
          <a:prstGeom prst="rect">
            <a:avLst/>
          </a:prstGeom>
          <a:noFill/>
          <a:ln>
            <a:noFill/>
          </a:ln>
        </p:spPr>
      </p:pic>
      <p:pic>
        <p:nvPicPr>
          <p:cNvPr id="615" name="Google Shape;615;p36"/>
          <p:cNvPicPr preferRelativeResize="0"/>
          <p:nvPr/>
        </p:nvPicPr>
        <p:blipFill>
          <a:blip r:embed="rId6">
            <a:alphaModFix/>
          </a:blip>
          <a:stretch>
            <a:fillRect/>
          </a:stretch>
        </p:blipFill>
        <p:spPr>
          <a:xfrm>
            <a:off x="14952200" y="8667119"/>
            <a:ext cx="2438400" cy="2438400"/>
          </a:xfrm>
          <a:prstGeom prst="rect">
            <a:avLst/>
          </a:prstGeom>
          <a:noFill/>
          <a:ln>
            <a:noFill/>
          </a:ln>
        </p:spPr>
      </p:pic>
      <p:pic>
        <p:nvPicPr>
          <p:cNvPr id="616" name="Google Shape;616;p36"/>
          <p:cNvPicPr preferRelativeResize="0"/>
          <p:nvPr/>
        </p:nvPicPr>
        <p:blipFill>
          <a:blip r:embed="rId8">
            <a:alphaModFix/>
          </a:blip>
          <a:stretch>
            <a:fillRect/>
          </a:stretch>
        </p:blipFill>
        <p:spPr>
          <a:xfrm>
            <a:off x="5959121" y="8778832"/>
            <a:ext cx="2334226" cy="2334226"/>
          </a:xfrm>
          <a:prstGeom prst="rect">
            <a:avLst/>
          </a:prstGeom>
          <a:noFill/>
          <a:ln>
            <a:noFill/>
          </a:ln>
        </p:spPr>
      </p:pic>
      <p:cxnSp>
        <p:nvCxnSpPr>
          <p:cNvPr id="617" name="Google Shape;617;p36"/>
          <p:cNvCxnSpPr>
            <a:stCxn id="616" idx="3"/>
            <a:endCxn id="614" idx="1"/>
          </p:cNvCxnSpPr>
          <p:nvPr/>
        </p:nvCxnSpPr>
        <p:spPr>
          <a:xfrm>
            <a:off x="8293347" y="9945945"/>
            <a:ext cx="2839200" cy="3900"/>
          </a:xfrm>
          <a:prstGeom prst="straightConnector1">
            <a:avLst/>
          </a:prstGeom>
          <a:noFill/>
          <a:ln cap="flat" cmpd="sng" w="38100">
            <a:solidFill>
              <a:srgbClr val="666666"/>
            </a:solidFill>
            <a:prstDash val="solid"/>
            <a:round/>
            <a:headEnd len="med" w="med" type="none"/>
            <a:tailEnd len="med" w="med" type="triangle"/>
          </a:ln>
        </p:spPr>
      </p:cxnSp>
      <p:pic>
        <p:nvPicPr>
          <p:cNvPr id="618" name="Google Shape;618;p36"/>
          <p:cNvPicPr preferRelativeResize="0"/>
          <p:nvPr/>
        </p:nvPicPr>
        <p:blipFill>
          <a:blip r:embed="rId9">
            <a:alphaModFix/>
          </a:blip>
          <a:stretch>
            <a:fillRect/>
          </a:stretch>
        </p:blipFill>
        <p:spPr>
          <a:xfrm>
            <a:off x="18666950" y="10349325"/>
            <a:ext cx="3982275" cy="1330749"/>
          </a:xfrm>
          <a:prstGeom prst="rect">
            <a:avLst/>
          </a:prstGeom>
          <a:noFill/>
          <a:ln>
            <a:noFill/>
          </a:ln>
        </p:spPr>
      </p:pic>
      <p:cxnSp>
        <p:nvCxnSpPr>
          <p:cNvPr id="619" name="Google Shape;619;p36"/>
          <p:cNvCxnSpPr>
            <a:stCxn id="615" idx="3"/>
            <a:endCxn id="618" idx="1"/>
          </p:cNvCxnSpPr>
          <p:nvPr/>
        </p:nvCxnSpPr>
        <p:spPr>
          <a:xfrm>
            <a:off x="17390600" y="9886319"/>
            <a:ext cx="1276200" cy="1128300"/>
          </a:xfrm>
          <a:prstGeom prst="straightConnector1">
            <a:avLst/>
          </a:prstGeom>
          <a:noFill/>
          <a:ln cap="flat" cmpd="sng" w="28575">
            <a:solidFill>
              <a:srgbClr val="434343"/>
            </a:solidFill>
            <a:prstDash val="solid"/>
            <a:round/>
            <a:headEnd len="med" w="med" type="triangle"/>
            <a:tailEnd len="med" w="med" type="triangle"/>
          </a:ln>
        </p:spPr>
      </p:cxnSp>
      <p:cxnSp>
        <p:nvCxnSpPr>
          <p:cNvPr id="620" name="Google Shape;620;p36"/>
          <p:cNvCxnSpPr>
            <a:stCxn id="615" idx="3"/>
          </p:cNvCxnSpPr>
          <p:nvPr/>
        </p:nvCxnSpPr>
        <p:spPr>
          <a:xfrm flipH="1" rot="10800000">
            <a:off x="17390600" y="8997419"/>
            <a:ext cx="1257600" cy="888900"/>
          </a:xfrm>
          <a:prstGeom prst="straightConnector1">
            <a:avLst/>
          </a:prstGeom>
          <a:noFill/>
          <a:ln cap="flat" cmpd="sng" w="28575">
            <a:solidFill>
              <a:srgbClr val="434343"/>
            </a:solidFill>
            <a:prstDash val="solid"/>
            <a:round/>
            <a:headEnd len="med" w="med" type="triangle"/>
            <a:tailEnd len="med" w="med" type="triangle"/>
          </a:ln>
        </p:spPr>
      </p:cxnSp>
      <p:cxnSp>
        <p:nvCxnSpPr>
          <p:cNvPr id="621" name="Google Shape;621;p36"/>
          <p:cNvCxnSpPr/>
          <p:nvPr/>
        </p:nvCxnSpPr>
        <p:spPr>
          <a:xfrm>
            <a:off x="13512575" y="9958919"/>
            <a:ext cx="1597200" cy="7200"/>
          </a:xfrm>
          <a:prstGeom prst="straightConnector1">
            <a:avLst/>
          </a:prstGeom>
          <a:noFill/>
          <a:ln cap="flat" cmpd="sng" w="38100">
            <a:solidFill>
              <a:srgbClr val="666666"/>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sp>
        <p:nvSpPr>
          <p:cNvPr id="626" name="Google Shape;626;p37"/>
          <p:cNvSpPr/>
          <p:nvPr/>
        </p:nvSpPr>
        <p:spPr>
          <a:xfrm>
            <a:off x="14019323" y="7805690"/>
            <a:ext cx="3810000" cy="37197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7"/>
          <p:cNvSpPr/>
          <p:nvPr/>
        </p:nvSpPr>
        <p:spPr>
          <a:xfrm>
            <a:off x="10250423" y="3190462"/>
            <a:ext cx="7564200" cy="42615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7"/>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Deploying an Example</a:t>
            </a:r>
            <a:r>
              <a:rPr lang="en-US">
                <a:solidFill>
                  <a:schemeClr val="dk1"/>
                </a:solidFill>
              </a:rPr>
              <a:t> Pipeline: AWS Data Pipeline</a:t>
            </a:r>
            <a:endParaRPr>
              <a:solidFill>
                <a:schemeClr val="dk1"/>
              </a:solidFill>
            </a:endParaRPr>
          </a:p>
        </p:txBody>
      </p:sp>
      <p:pic>
        <p:nvPicPr>
          <p:cNvPr id="629" name="Google Shape;629;p37"/>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630" name="Google Shape;630;p37"/>
          <p:cNvPicPr preferRelativeResize="0"/>
          <p:nvPr/>
        </p:nvPicPr>
        <p:blipFill>
          <a:blip r:embed="rId4">
            <a:alphaModFix/>
          </a:blip>
          <a:stretch>
            <a:fillRect/>
          </a:stretch>
        </p:blipFill>
        <p:spPr>
          <a:xfrm>
            <a:off x="11124098" y="4191387"/>
            <a:ext cx="2771900" cy="2334231"/>
          </a:xfrm>
          <a:prstGeom prst="rect">
            <a:avLst/>
          </a:prstGeom>
          <a:noFill/>
          <a:ln>
            <a:noFill/>
          </a:ln>
        </p:spPr>
      </p:pic>
      <p:sp>
        <p:nvSpPr>
          <p:cNvPr id="631" name="Google Shape;631;p37"/>
          <p:cNvSpPr/>
          <p:nvPr/>
        </p:nvSpPr>
        <p:spPr>
          <a:xfrm>
            <a:off x="1553198" y="3203637"/>
            <a:ext cx="8216100" cy="4261500"/>
          </a:xfrm>
          <a:prstGeom prst="roundRect">
            <a:avLst>
              <a:gd fmla="val 16667" name="adj"/>
            </a:avLst>
          </a:prstGeom>
          <a:no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2" name="Google Shape;632;p37"/>
          <p:cNvPicPr preferRelativeResize="0"/>
          <p:nvPr/>
        </p:nvPicPr>
        <p:blipFill>
          <a:blip r:embed="rId5">
            <a:alphaModFix/>
          </a:blip>
          <a:stretch>
            <a:fillRect/>
          </a:stretch>
        </p:blipFill>
        <p:spPr>
          <a:xfrm>
            <a:off x="5359848" y="3331137"/>
            <a:ext cx="3982275" cy="3982275"/>
          </a:xfrm>
          <a:prstGeom prst="rect">
            <a:avLst/>
          </a:prstGeom>
          <a:noFill/>
          <a:ln>
            <a:noFill/>
          </a:ln>
        </p:spPr>
      </p:pic>
      <p:pic>
        <p:nvPicPr>
          <p:cNvPr id="633" name="Google Shape;633;p37"/>
          <p:cNvPicPr preferRelativeResize="0"/>
          <p:nvPr/>
        </p:nvPicPr>
        <p:blipFill>
          <a:blip r:embed="rId6">
            <a:alphaModFix/>
          </a:blip>
          <a:stretch>
            <a:fillRect/>
          </a:stretch>
        </p:blipFill>
        <p:spPr>
          <a:xfrm>
            <a:off x="14943748" y="4075680"/>
            <a:ext cx="2438400" cy="2438400"/>
          </a:xfrm>
          <a:prstGeom prst="rect">
            <a:avLst/>
          </a:prstGeom>
          <a:noFill/>
          <a:ln>
            <a:noFill/>
          </a:ln>
        </p:spPr>
      </p:pic>
      <p:cxnSp>
        <p:nvCxnSpPr>
          <p:cNvPr id="634" name="Google Shape;634;p37"/>
          <p:cNvCxnSpPr>
            <a:stCxn id="632" idx="3"/>
          </p:cNvCxnSpPr>
          <p:nvPr/>
        </p:nvCxnSpPr>
        <p:spPr>
          <a:xfrm>
            <a:off x="9342123" y="5322274"/>
            <a:ext cx="2010600" cy="12000"/>
          </a:xfrm>
          <a:prstGeom prst="straightConnector1">
            <a:avLst/>
          </a:prstGeom>
          <a:noFill/>
          <a:ln cap="flat" cmpd="sng" w="38100">
            <a:solidFill>
              <a:srgbClr val="666666"/>
            </a:solidFill>
            <a:prstDash val="solid"/>
            <a:round/>
            <a:headEnd len="med" w="med" type="none"/>
            <a:tailEnd len="med" w="med" type="triangle"/>
          </a:ln>
        </p:spPr>
      </p:cxnSp>
      <p:grpSp>
        <p:nvGrpSpPr>
          <p:cNvPr id="635" name="Google Shape;635;p37"/>
          <p:cNvGrpSpPr/>
          <p:nvPr/>
        </p:nvGrpSpPr>
        <p:grpSpPr>
          <a:xfrm>
            <a:off x="2040973" y="3781839"/>
            <a:ext cx="2438400" cy="2759764"/>
            <a:chOff x="3997575" y="9880452"/>
            <a:chExt cx="2438400" cy="2759764"/>
          </a:xfrm>
        </p:grpSpPr>
        <p:sp>
          <p:nvSpPr>
            <p:cNvPr id="636" name="Google Shape;636;p37"/>
            <p:cNvSpPr/>
            <p:nvPr/>
          </p:nvSpPr>
          <p:spPr>
            <a:xfrm>
              <a:off x="3997575" y="9880452"/>
              <a:ext cx="2438400" cy="934075"/>
            </a:xfrm>
            <a:prstGeom prst="flowChartProcess">
              <a:avLst/>
            </a:prstGeom>
            <a:solidFill>
              <a:srgbClr val="D9D9D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Config</a:t>
              </a:r>
              <a:endParaRPr b="1" sz="3000"/>
            </a:p>
          </p:txBody>
        </p:sp>
        <p:sp>
          <p:nvSpPr>
            <p:cNvPr id="637" name="Google Shape;637;p37"/>
            <p:cNvSpPr/>
            <p:nvPr/>
          </p:nvSpPr>
          <p:spPr>
            <a:xfrm>
              <a:off x="3997575" y="10794852"/>
              <a:ext cx="2438400" cy="934075"/>
            </a:xfrm>
            <a:prstGeom prst="flowChartProcess">
              <a:avLst/>
            </a:prstGeom>
            <a:solidFill>
              <a:srgbClr val="EFEFEF"/>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DAG</a:t>
              </a:r>
              <a:endParaRPr b="1" sz="3000"/>
            </a:p>
          </p:txBody>
        </p:sp>
        <p:sp>
          <p:nvSpPr>
            <p:cNvPr id="638" name="Google Shape;638;p37"/>
            <p:cNvSpPr/>
            <p:nvPr/>
          </p:nvSpPr>
          <p:spPr>
            <a:xfrm>
              <a:off x="3997575" y="11706141"/>
              <a:ext cx="2438400" cy="934075"/>
            </a:xfrm>
            <a:prstGeom prst="flowChartProcess">
              <a:avLst/>
            </a:prstGeom>
            <a:solidFill>
              <a:srgbClr val="CCCCCC"/>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Code</a:t>
              </a:r>
              <a:endParaRPr b="1" sz="3000"/>
            </a:p>
          </p:txBody>
        </p:sp>
      </p:grpSp>
      <p:cxnSp>
        <p:nvCxnSpPr>
          <p:cNvPr id="639" name="Google Shape;639;p37"/>
          <p:cNvCxnSpPr>
            <a:stCxn id="637" idx="3"/>
          </p:cNvCxnSpPr>
          <p:nvPr/>
        </p:nvCxnSpPr>
        <p:spPr>
          <a:xfrm flipH="1" rot="10800000">
            <a:off x="4479373" y="4452276"/>
            <a:ext cx="1055100" cy="711000"/>
          </a:xfrm>
          <a:prstGeom prst="straightConnector1">
            <a:avLst/>
          </a:prstGeom>
          <a:noFill/>
          <a:ln cap="flat" cmpd="sng" w="28575">
            <a:solidFill>
              <a:srgbClr val="666666"/>
            </a:solidFill>
            <a:prstDash val="dash"/>
            <a:round/>
            <a:headEnd len="med" w="med" type="none"/>
            <a:tailEnd len="med" w="med" type="none"/>
          </a:ln>
        </p:spPr>
      </p:cxnSp>
      <p:cxnSp>
        <p:nvCxnSpPr>
          <p:cNvPr id="640" name="Google Shape;640;p37"/>
          <p:cNvCxnSpPr/>
          <p:nvPr/>
        </p:nvCxnSpPr>
        <p:spPr>
          <a:xfrm>
            <a:off x="13651348" y="5247808"/>
            <a:ext cx="1597200" cy="7200"/>
          </a:xfrm>
          <a:prstGeom prst="straightConnector1">
            <a:avLst/>
          </a:prstGeom>
          <a:noFill/>
          <a:ln cap="flat" cmpd="sng" w="38100">
            <a:solidFill>
              <a:srgbClr val="666666"/>
            </a:solidFill>
            <a:prstDash val="solid"/>
            <a:round/>
            <a:headEnd len="med" w="med" type="none"/>
            <a:tailEnd len="med" w="med" type="triangle"/>
          </a:ln>
        </p:spPr>
      </p:cxnSp>
      <p:pic>
        <p:nvPicPr>
          <p:cNvPr id="641" name="Google Shape;641;p37"/>
          <p:cNvPicPr preferRelativeResize="0"/>
          <p:nvPr/>
        </p:nvPicPr>
        <p:blipFill>
          <a:blip r:embed="rId6">
            <a:alphaModFix/>
          </a:blip>
          <a:stretch>
            <a:fillRect/>
          </a:stretch>
        </p:blipFill>
        <p:spPr>
          <a:xfrm>
            <a:off x="14977328" y="8172583"/>
            <a:ext cx="2438400" cy="2438400"/>
          </a:xfrm>
          <a:prstGeom prst="rect">
            <a:avLst/>
          </a:prstGeom>
          <a:noFill/>
          <a:ln>
            <a:noFill/>
          </a:ln>
        </p:spPr>
      </p:pic>
      <p:sp>
        <p:nvSpPr>
          <p:cNvPr id="642" name="Google Shape;642;p37"/>
          <p:cNvSpPr txBox="1"/>
          <p:nvPr/>
        </p:nvSpPr>
        <p:spPr>
          <a:xfrm>
            <a:off x="14395516" y="10498131"/>
            <a:ext cx="33114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Taskrunner</a:t>
            </a:r>
            <a:endParaRPr b="1" sz="3700">
              <a:latin typeface="Open Sans"/>
              <a:ea typeface="Open Sans"/>
              <a:cs typeface="Open Sans"/>
              <a:sym typeface="Open Sans"/>
            </a:endParaRPr>
          </a:p>
        </p:txBody>
      </p:sp>
      <p:pic>
        <p:nvPicPr>
          <p:cNvPr descr="aws-datapipeline.png" id="643" name="Google Shape;643;p37"/>
          <p:cNvPicPr preferRelativeResize="0"/>
          <p:nvPr/>
        </p:nvPicPr>
        <p:blipFill>
          <a:blip r:embed="rId7">
            <a:alphaModFix/>
          </a:blip>
          <a:stretch>
            <a:fillRect/>
          </a:stretch>
        </p:blipFill>
        <p:spPr>
          <a:xfrm>
            <a:off x="19885775" y="8172590"/>
            <a:ext cx="2438400" cy="2438400"/>
          </a:xfrm>
          <a:prstGeom prst="rect">
            <a:avLst/>
          </a:prstGeom>
          <a:noFill/>
          <a:ln>
            <a:noFill/>
          </a:ln>
        </p:spPr>
      </p:pic>
      <p:sp>
        <p:nvSpPr>
          <p:cNvPr id="644" name="Google Shape;644;p37"/>
          <p:cNvSpPr txBox="1"/>
          <p:nvPr/>
        </p:nvSpPr>
        <p:spPr>
          <a:xfrm>
            <a:off x="19698128" y="7425267"/>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AWS Data Pipeline</a:t>
            </a:r>
            <a:endParaRPr sz="3200">
              <a:latin typeface="Open Sans"/>
              <a:ea typeface="Open Sans"/>
              <a:cs typeface="Open Sans"/>
              <a:sym typeface="Open Sans"/>
            </a:endParaRPr>
          </a:p>
        </p:txBody>
      </p:sp>
      <p:cxnSp>
        <p:nvCxnSpPr>
          <p:cNvPr id="645" name="Google Shape;645;p37"/>
          <p:cNvCxnSpPr>
            <a:stCxn id="643" idx="1"/>
            <a:endCxn id="641" idx="3"/>
          </p:cNvCxnSpPr>
          <p:nvPr/>
        </p:nvCxnSpPr>
        <p:spPr>
          <a:xfrm rot="10800000">
            <a:off x="17415875" y="9391790"/>
            <a:ext cx="2469900" cy="0"/>
          </a:xfrm>
          <a:prstGeom prst="straightConnector1">
            <a:avLst/>
          </a:prstGeom>
          <a:noFill/>
          <a:ln cap="flat" cmpd="sng" w="28575">
            <a:solidFill>
              <a:srgbClr val="434343"/>
            </a:solidFill>
            <a:prstDash val="solid"/>
            <a:round/>
            <a:headEnd len="med" w="med" type="none"/>
            <a:tailEnd len="med" w="med" type="triangle"/>
          </a:ln>
        </p:spPr>
      </p:cxnSp>
      <p:cxnSp>
        <p:nvCxnSpPr>
          <p:cNvPr id="646" name="Google Shape;646;p37"/>
          <p:cNvCxnSpPr>
            <a:stCxn id="641" idx="0"/>
            <a:endCxn id="633" idx="2"/>
          </p:cNvCxnSpPr>
          <p:nvPr/>
        </p:nvCxnSpPr>
        <p:spPr>
          <a:xfrm rot="10800000">
            <a:off x="16162928" y="6514183"/>
            <a:ext cx="33600" cy="1658400"/>
          </a:xfrm>
          <a:prstGeom prst="straightConnector1">
            <a:avLst/>
          </a:prstGeom>
          <a:noFill/>
          <a:ln cap="flat" cmpd="sng" w="28575">
            <a:solidFill>
              <a:srgbClr val="434343"/>
            </a:solidFill>
            <a:prstDash val="solid"/>
            <a:round/>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sp>
        <p:nvSpPr>
          <p:cNvPr id="651" name="Google Shape;651;p38"/>
          <p:cNvSpPr/>
          <p:nvPr/>
        </p:nvSpPr>
        <p:spPr>
          <a:xfrm>
            <a:off x="1398900" y="5075250"/>
            <a:ext cx="21586200" cy="3565500"/>
          </a:xfrm>
          <a:prstGeom prst="rect">
            <a:avLst/>
          </a:prstGeom>
          <a:noFill/>
          <a:ln>
            <a:noFill/>
          </a:ln>
        </p:spPr>
        <p:txBody>
          <a:bodyPr anchorCtr="0" anchor="ctr" bIns="55550" lIns="55550" spcFirstLastPara="1" rIns="55550" wrap="square" tIns="55550">
            <a:noAutofit/>
          </a:bodyPr>
          <a:lstStyle/>
          <a:p>
            <a:pPr indent="0" lvl="0" marL="0" marR="0" rtl="0" algn="ctr">
              <a:lnSpc>
                <a:spcPct val="100000"/>
              </a:lnSpc>
              <a:spcBef>
                <a:spcPts val="0"/>
              </a:spcBef>
              <a:spcAft>
                <a:spcPts val="0"/>
              </a:spcAft>
              <a:buClr>
                <a:srgbClr val="FFFFFF"/>
              </a:buClr>
              <a:buFont typeface="Open Sans"/>
              <a:buNone/>
            </a:pPr>
            <a:r>
              <a:rPr lang="en-US" sz="7200">
                <a:solidFill>
                  <a:srgbClr val="FFFFFF"/>
                </a:solidFill>
              </a:rPr>
              <a:t>(Second) Reality Check</a:t>
            </a:r>
            <a:endParaRPr sz="7200">
              <a:solidFill>
                <a:srgbClr val="FFFFFF"/>
              </a:solidFill>
            </a:endParaRPr>
          </a:p>
        </p:txBody>
      </p:sp>
      <p:pic>
        <p:nvPicPr>
          <p:cNvPr id="652" name="Google Shape;652;p38"/>
          <p:cNvPicPr preferRelativeResize="0"/>
          <p:nvPr/>
        </p:nvPicPr>
        <p:blipFill>
          <a:blip r:embed="rId3">
            <a:alphaModFix/>
          </a:blip>
          <a:stretch>
            <a:fillRect/>
          </a:stretch>
        </p:blipFill>
        <p:spPr>
          <a:xfrm>
            <a:off x="19651450" y="12500600"/>
            <a:ext cx="3810000" cy="704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39"/>
          <p:cNvSpPr/>
          <p:nvPr/>
        </p:nvSpPr>
        <p:spPr>
          <a:xfrm>
            <a:off x="10258875" y="3171550"/>
            <a:ext cx="7324200" cy="42615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9"/>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chemeClr val="dk1"/>
                </a:solidFill>
              </a:rPr>
              <a:t>Reality Check: You Don't Have "No Ops"</a:t>
            </a:r>
            <a:endParaRPr/>
          </a:p>
        </p:txBody>
      </p:sp>
      <p:pic>
        <p:nvPicPr>
          <p:cNvPr id="659" name="Google Shape;659;p39"/>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660" name="Google Shape;660;p39"/>
          <p:cNvPicPr preferRelativeResize="0"/>
          <p:nvPr/>
        </p:nvPicPr>
        <p:blipFill>
          <a:blip r:embed="rId4">
            <a:alphaModFix/>
          </a:blip>
          <a:stretch>
            <a:fillRect/>
          </a:stretch>
        </p:blipFill>
        <p:spPr>
          <a:xfrm>
            <a:off x="11132550" y="4172475"/>
            <a:ext cx="2771900" cy="2334231"/>
          </a:xfrm>
          <a:prstGeom prst="rect">
            <a:avLst/>
          </a:prstGeom>
          <a:noFill/>
          <a:ln>
            <a:noFill/>
          </a:ln>
        </p:spPr>
      </p:pic>
      <p:sp>
        <p:nvSpPr>
          <p:cNvPr id="661" name="Google Shape;661;p39"/>
          <p:cNvSpPr/>
          <p:nvPr/>
        </p:nvSpPr>
        <p:spPr>
          <a:xfrm>
            <a:off x="1561650" y="3184725"/>
            <a:ext cx="8216100" cy="4261500"/>
          </a:xfrm>
          <a:prstGeom prst="roundRect">
            <a:avLst>
              <a:gd fmla="val 16667" name="adj"/>
            </a:avLst>
          </a:prstGeom>
          <a:no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2" name="Google Shape;662;p39"/>
          <p:cNvPicPr preferRelativeResize="0"/>
          <p:nvPr/>
        </p:nvPicPr>
        <p:blipFill>
          <a:blip r:embed="rId5">
            <a:alphaModFix/>
          </a:blip>
          <a:stretch>
            <a:fillRect/>
          </a:stretch>
        </p:blipFill>
        <p:spPr>
          <a:xfrm>
            <a:off x="5368300" y="3312225"/>
            <a:ext cx="3982275" cy="3982275"/>
          </a:xfrm>
          <a:prstGeom prst="rect">
            <a:avLst/>
          </a:prstGeom>
          <a:noFill/>
          <a:ln>
            <a:noFill/>
          </a:ln>
        </p:spPr>
      </p:pic>
      <p:pic>
        <p:nvPicPr>
          <p:cNvPr id="663" name="Google Shape;663;p39"/>
          <p:cNvPicPr preferRelativeResize="0"/>
          <p:nvPr/>
        </p:nvPicPr>
        <p:blipFill>
          <a:blip r:embed="rId6">
            <a:alphaModFix/>
          </a:blip>
          <a:stretch>
            <a:fillRect/>
          </a:stretch>
        </p:blipFill>
        <p:spPr>
          <a:xfrm>
            <a:off x="14952200" y="4056769"/>
            <a:ext cx="2438400" cy="2438400"/>
          </a:xfrm>
          <a:prstGeom prst="rect">
            <a:avLst/>
          </a:prstGeom>
          <a:noFill/>
          <a:ln>
            <a:noFill/>
          </a:ln>
        </p:spPr>
      </p:pic>
      <p:cxnSp>
        <p:nvCxnSpPr>
          <p:cNvPr id="664" name="Google Shape;664;p39"/>
          <p:cNvCxnSpPr>
            <a:stCxn id="662" idx="3"/>
          </p:cNvCxnSpPr>
          <p:nvPr/>
        </p:nvCxnSpPr>
        <p:spPr>
          <a:xfrm>
            <a:off x="9350575" y="5303363"/>
            <a:ext cx="2010600" cy="12000"/>
          </a:xfrm>
          <a:prstGeom prst="straightConnector1">
            <a:avLst/>
          </a:prstGeom>
          <a:noFill/>
          <a:ln cap="flat" cmpd="sng" w="38100">
            <a:solidFill>
              <a:srgbClr val="666666"/>
            </a:solidFill>
            <a:prstDash val="solid"/>
            <a:round/>
            <a:headEnd len="med" w="med" type="none"/>
            <a:tailEnd len="med" w="med" type="triangle"/>
          </a:ln>
        </p:spPr>
      </p:cxnSp>
      <p:grpSp>
        <p:nvGrpSpPr>
          <p:cNvPr id="665" name="Google Shape;665;p39"/>
          <p:cNvGrpSpPr/>
          <p:nvPr/>
        </p:nvGrpSpPr>
        <p:grpSpPr>
          <a:xfrm>
            <a:off x="2049425" y="3762927"/>
            <a:ext cx="2438400" cy="2759764"/>
            <a:chOff x="3997575" y="9880452"/>
            <a:chExt cx="2438400" cy="2759764"/>
          </a:xfrm>
        </p:grpSpPr>
        <p:sp>
          <p:nvSpPr>
            <p:cNvPr id="666" name="Google Shape;666;p39"/>
            <p:cNvSpPr/>
            <p:nvPr/>
          </p:nvSpPr>
          <p:spPr>
            <a:xfrm>
              <a:off x="3997575" y="9880452"/>
              <a:ext cx="2438400" cy="934075"/>
            </a:xfrm>
            <a:prstGeom prst="flowChartProcess">
              <a:avLst/>
            </a:prstGeom>
            <a:solidFill>
              <a:srgbClr val="D9D9D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Config</a:t>
              </a:r>
              <a:endParaRPr b="1" sz="3000"/>
            </a:p>
          </p:txBody>
        </p:sp>
        <p:sp>
          <p:nvSpPr>
            <p:cNvPr id="667" name="Google Shape;667;p39"/>
            <p:cNvSpPr/>
            <p:nvPr/>
          </p:nvSpPr>
          <p:spPr>
            <a:xfrm>
              <a:off x="3997575" y="10794852"/>
              <a:ext cx="2438400" cy="934075"/>
            </a:xfrm>
            <a:prstGeom prst="flowChartProcess">
              <a:avLst/>
            </a:prstGeom>
            <a:solidFill>
              <a:srgbClr val="EFEFEF"/>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DAG</a:t>
              </a:r>
              <a:endParaRPr b="1" sz="3000"/>
            </a:p>
          </p:txBody>
        </p:sp>
        <p:sp>
          <p:nvSpPr>
            <p:cNvPr id="668" name="Google Shape;668;p39"/>
            <p:cNvSpPr/>
            <p:nvPr/>
          </p:nvSpPr>
          <p:spPr>
            <a:xfrm>
              <a:off x="3997575" y="11706141"/>
              <a:ext cx="2438400" cy="934075"/>
            </a:xfrm>
            <a:prstGeom prst="flowChartProcess">
              <a:avLst/>
            </a:prstGeom>
            <a:solidFill>
              <a:srgbClr val="CCCCCC"/>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Code</a:t>
              </a:r>
              <a:endParaRPr b="1" sz="3000"/>
            </a:p>
          </p:txBody>
        </p:sp>
      </p:grpSp>
      <p:cxnSp>
        <p:nvCxnSpPr>
          <p:cNvPr id="669" name="Google Shape;669;p39"/>
          <p:cNvCxnSpPr>
            <a:stCxn id="667" idx="3"/>
          </p:cNvCxnSpPr>
          <p:nvPr/>
        </p:nvCxnSpPr>
        <p:spPr>
          <a:xfrm flipH="1" rot="10800000">
            <a:off x="4487825" y="4433364"/>
            <a:ext cx="1055100" cy="711000"/>
          </a:xfrm>
          <a:prstGeom prst="straightConnector1">
            <a:avLst/>
          </a:prstGeom>
          <a:noFill/>
          <a:ln cap="flat" cmpd="sng" w="28575">
            <a:solidFill>
              <a:srgbClr val="666666"/>
            </a:solidFill>
            <a:prstDash val="dash"/>
            <a:round/>
            <a:headEnd len="med" w="med" type="none"/>
            <a:tailEnd len="med" w="med" type="none"/>
          </a:ln>
        </p:spPr>
      </p:cxnSp>
      <p:cxnSp>
        <p:nvCxnSpPr>
          <p:cNvPr id="670" name="Google Shape;670;p39"/>
          <p:cNvCxnSpPr/>
          <p:nvPr/>
        </p:nvCxnSpPr>
        <p:spPr>
          <a:xfrm>
            <a:off x="13659800" y="5268769"/>
            <a:ext cx="1597200" cy="7200"/>
          </a:xfrm>
          <a:prstGeom prst="straightConnector1">
            <a:avLst/>
          </a:prstGeom>
          <a:noFill/>
          <a:ln cap="flat" cmpd="sng" w="38100">
            <a:solidFill>
              <a:srgbClr val="666666"/>
            </a:solidFill>
            <a:prstDash val="solid"/>
            <a:round/>
            <a:headEnd len="med" w="med" type="none"/>
            <a:tailEnd len="med" w="med" type="triangle"/>
          </a:ln>
        </p:spPr>
      </p:cxnSp>
      <p:pic>
        <p:nvPicPr>
          <p:cNvPr id="671" name="Google Shape;671;p39"/>
          <p:cNvPicPr preferRelativeResize="0"/>
          <p:nvPr/>
        </p:nvPicPr>
        <p:blipFill>
          <a:blip r:embed="rId7">
            <a:alphaModFix/>
          </a:blip>
          <a:stretch>
            <a:fillRect/>
          </a:stretch>
        </p:blipFill>
        <p:spPr>
          <a:xfrm>
            <a:off x="18802400" y="7446225"/>
            <a:ext cx="2608851" cy="1778274"/>
          </a:xfrm>
          <a:prstGeom prst="rect">
            <a:avLst/>
          </a:prstGeom>
          <a:noFill/>
          <a:ln>
            <a:noFill/>
          </a:ln>
        </p:spPr>
      </p:pic>
      <p:sp>
        <p:nvSpPr>
          <p:cNvPr id="672" name="Google Shape;672;p39"/>
          <p:cNvSpPr/>
          <p:nvPr/>
        </p:nvSpPr>
        <p:spPr>
          <a:xfrm>
            <a:off x="10258875" y="7781900"/>
            <a:ext cx="7324200" cy="42615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3" name="Google Shape;673;p39"/>
          <p:cNvPicPr preferRelativeResize="0"/>
          <p:nvPr/>
        </p:nvPicPr>
        <p:blipFill>
          <a:blip r:embed="rId4">
            <a:alphaModFix/>
          </a:blip>
          <a:stretch>
            <a:fillRect/>
          </a:stretch>
        </p:blipFill>
        <p:spPr>
          <a:xfrm>
            <a:off x="11132550" y="8782825"/>
            <a:ext cx="2771900" cy="2334231"/>
          </a:xfrm>
          <a:prstGeom prst="rect">
            <a:avLst/>
          </a:prstGeom>
          <a:noFill/>
          <a:ln>
            <a:noFill/>
          </a:ln>
        </p:spPr>
      </p:pic>
      <p:pic>
        <p:nvPicPr>
          <p:cNvPr id="674" name="Google Shape;674;p39"/>
          <p:cNvPicPr preferRelativeResize="0"/>
          <p:nvPr/>
        </p:nvPicPr>
        <p:blipFill>
          <a:blip r:embed="rId6">
            <a:alphaModFix/>
          </a:blip>
          <a:stretch>
            <a:fillRect/>
          </a:stretch>
        </p:blipFill>
        <p:spPr>
          <a:xfrm>
            <a:off x="14952200" y="8667119"/>
            <a:ext cx="2438400" cy="2438400"/>
          </a:xfrm>
          <a:prstGeom prst="rect">
            <a:avLst/>
          </a:prstGeom>
          <a:noFill/>
          <a:ln>
            <a:noFill/>
          </a:ln>
        </p:spPr>
      </p:pic>
      <p:pic>
        <p:nvPicPr>
          <p:cNvPr id="675" name="Google Shape;675;p39"/>
          <p:cNvPicPr preferRelativeResize="0"/>
          <p:nvPr/>
        </p:nvPicPr>
        <p:blipFill>
          <a:blip r:embed="rId8">
            <a:alphaModFix/>
          </a:blip>
          <a:stretch>
            <a:fillRect/>
          </a:stretch>
        </p:blipFill>
        <p:spPr>
          <a:xfrm>
            <a:off x="5959121" y="8778832"/>
            <a:ext cx="2334226" cy="2334226"/>
          </a:xfrm>
          <a:prstGeom prst="rect">
            <a:avLst/>
          </a:prstGeom>
          <a:noFill/>
          <a:ln>
            <a:noFill/>
          </a:ln>
        </p:spPr>
      </p:pic>
      <p:cxnSp>
        <p:nvCxnSpPr>
          <p:cNvPr id="676" name="Google Shape;676;p39"/>
          <p:cNvCxnSpPr>
            <a:stCxn id="675" idx="3"/>
            <a:endCxn id="673" idx="1"/>
          </p:cNvCxnSpPr>
          <p:nvPr/>
        </p:nvCxnSpPr>
        <p:spPr>
          <a:xfrm>
            <a:off x="8293347" y="9945945"/>
            <a:ext cx="2839200" cy="3900"/>
          </a:xfrm>
          <a:prstGeom prst="straightConnector1">
            <a:avLst/>
          </a:prstGeom>
          <a:noFill/>
          <a:ln cap="flat" cmpd="sng" w="38100">
            <a:solidFill>
              <a:srgbClr val="666666"/>
            </a:solidFill>
            <a:prstDash val="solid"/>
            <a:round/>
            <a:headEnd len="med" w="med" type="none"/>
            <a:tailEnd len="med" w="med" type="triangle"/>
          </a:ln>
        </p:spPr>
      </p:cxnSp>
      <p:pic>
        <p:nvPicPr>
          <p:cNvPr id="677" name="Google Shape;677;p39"/>
          <p:cNvPicPr preferRelativeResize="0"/>
          <p:nvPr/>
        </p:nvPicPr>
        <p:blipFill>
          <a:blip r:embed="rId9">
            <a:alphaModFix/>
          </a:blip>
          <a:stretch>
            <a:fillRect/>
          </a:stretch>
        </p:blipFill>
        <p:spPr>
          <a:xfrm>
            <a:off x="18666950" y="10349325"/>
            <a:ext cx="3982275" cy="1330749"/>
          </a:xfrm>
          <a:prstGeom prst="rect">
            <a:avLst/>
          </a:prstGeom>
          <a:noFill/>
          <a:ln>
            <a:noFill/>
          </a:ln>
        </p:spPr>
      </p:pic>
      <p:cxnSp>
        <p:nvCxnSpPr>
          <p:cNvPr id="678" name="Google Shape;678;p39"/>
          <p:cNvCxnSpPr>
            <a:stCxn id="674" idx="3"/>
            <a:endCxn id="677" idx="1"/>
          </p:cNvCxnSpPr>
          <p:nvPr/>
        </p:nvCxnSpPr>
        <p:spPr>
          <a:xfrm>
            <a:off x="17390600" y="9886319"/>
            <a:ext cx="1276200" cy="1128300"/>
          </a:xfrm>
          <a:prstGeom prst="straightConnector1">
            <a:avLst/>
          </a:prstGeom>
          <a:noFill/>
          <a:ln cap="flat" cmpd="sng" w="28575">
            <a:solidFill>
              <a:srgbClr val="434343"/>
            </a:solidFill>
            <a:prstDash val="solid"/>
            <a:round/>
            <a:headEnd len="med" w="med" type="triangle"/>
            <a:tailEnd len="med" w="med" type="triangle"/>
          </a:ln>
        </p:spPr>
      </p:cxnSp>
      <p:cxnSp>
        <p:nvCxnSpPr>
          <p:cNvPr id="679" name="Google Shape;679;p39"/>
          <p:cNvCxnSpPr>
            <a:stCxn id="674" idx="3"/>
          </p:cNvCxnSpPr>
          <p:nvPr/>
        </p:nvCxnSpPr>
        <p:spPr>
          <a:xfrm flipH="1" rot="10800000">
            <a:off x="17390600" y="8997419"/>
            <a:ext cx="1257600" cy="888900"/>
          </a:xfrm>
          <a:prstGeom prst="straightConnector1">
            <a:avLst/>
          </a:prstGeom>
          <a:noFill/>
          <a:ln cap="flat" cmpd="sng" w="28575">
            <a:solidFill>
              <a:srgbClr val="434343"/>
            </a:solidFill>
            <a:prstDash val="solid"/>
            <a:round/>
            <a:headEnd len="med" w="med" type="triangle"/>
            <a:tailEnd len="med" w="med" type="triangle"/>
          </a:ln>
        </p:spPr>
      </p:cxnSp>
      <p:cxnSp>
        <p:nvCxnSpPr>
          <p:cNvPr id="680" name="Google Shape;680;p39"/>
          <p:cNvCxnSpPr/>
          <p:nvPr/>
        </p:nvCxnSpPr>
        <p:spPr>
          <a:xfrm>
            <a:off x="13512575" y="9958919"/>
            <a:ext cx="1597200" cy="7200"/>
          </a:xfrm>
          <a:prstGeom prst="straightConnector1">
            <a:avLst/>
          </a:prstGeom>
          <a:noFill/>
          <a:ln cap="flat" cmpd="sng" w="38100">
            <a:solidFill>
              <a:srgbClr val="666666"/>
            </a:solidFill>
            <a:prstDash val="solid"/>
            <a:round/>
            <a:headEnd len="med" w="med"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sp>
        <p:nvSpPr>
          <p:cNvPr id="685" name="Google Shape;685;p40"/>
          <p:cNvSpPr/>
          <p:nvPr/>
        </p:nvSpPr>
        <p:spPr>
          <a:xfrm>
            <a:off x="1398900" y="5075250"/>
            <a:ext cx="21586200" cy="3565500"/>
          </a:xfrm>
          <a:prstGeom prst="rect">
            <a:avLst/>
          </a:prstGeom>
          <a:noFill/>
          <a:ln>
            <a:noFill/>
          </a:ln>
        </p:spPr>
        <p:txBody>
          <a:bodyPr anchorCtr="0" anchor="ctr" bIns="55550" lIns="55550" spcFirstLastPara="1" rIns="55550" wrap="square" tIns="55550">
            <a:noAutofit/>
          </a:bodyPr>
          <a:lstStyle/>
          <a:p>
            <a:pPr indent="0" lvl="0" marL="0" marR="0" rtl="0" algn="ctr">
              <a:lnSpc>
                <a:spcPct val="100000"/>
              </a:lnSpc>
              <a:spcBef>
                <a:spcPts val="0"/>
              </a:spcBef>
              <a:spcAft>
                <a:spcPts val="0"/>
              </a:spcAft>
              <a:buClr>
                <a:srgbClr val="FFFFFF"/>
              </a:buClr>
              <a:buFont typeface="Open Sans"/>
              <a:buNone/>
            </a:pPr>
            <a:r>
              <a:rPr lang="en-US" sz="7200">
                <a:solidFill>
                  <a:srgbClr val="FFFFFF"/>
                </a:solidFill>
                <a:latin typeface="Open Sans"/>
                <a:ea typeface="Open Sans"/>
                <a:cs typeface="Open Sans"/>
                <a:sym typeface="Open Sans"/>
              </a:rPr>
              <a:t>What Do Data Pipelines Give You?</a:t>
            </a:r>
            <a:endParaRPr sz="7200"/>
          </a:p>
        </p:txBody>
      </p:sp>
      <p:pic>
        <p:nvPicPr>
          <p:cNvPr id="686" name="Google Shape;686;p40"/>
          <p:cNvPicPr preferRelativeResize="0"/>
          <p:nvPr/>
        </p:nvPicPr>
        <p:blipFill>
          <a:blip r:embed="rId3">
            <a:alphaModFix/>
          </a:blip>
          <a:stretch>
            <a:fillRect/>
          </a:stretch>
        </p:blipFill>
        <p:spPr>
          <a:xfrm>
            <a:off x="19651450" y="12500600"/>
            <a:ext cx="3810000" cy="7048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41"/>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chemeClr val="dk1"/>
                </a:solidFill>
              </a:rPr>
              <a:t>Why Use a Data Pipeline Framework?</a:t>
            </a:r>
            <a:endParaRPr/>
          </a:p>
        </p:txBody>
      </p:sp>
      <p:sp>
        <p:nvSpPr>
          <p:cNvPr id="692" name="Google Shape;692;p41"/>
          <p:cNvSpPr txBox="1"/>
          <p:nvPr/>
        </p:nvSpPr>
        <p:spPr>
          <a:xfrm>
            <a:off x="1115650" y="3105873"/>
            <a:ext cx="22345800" cy="2511600"/>
          </a:xfrm>
          <a:prstGeom prst="rect">
            <a:avLst/>
          </a:prstGeom>
          <a:noFill/>
          <a:ln>
            <a:noFill/>
          </a:ln>
        </p:spPr>
        <p:txBody>
          <a:bodyPr anchorCtr="0" anchor="t" bIns="91425" lIns="91425" spcFirstLastPara="1" rIns="91425" wrap="square" tIns="91425">
            <a:noAutofit/>
          </a:bodyPr>
          <a:lstStyle/>
          <a:p>
            <a:pPr indent="-609600" lvl="0" marL="457200" rtl="0" algn="l">
              <a:lnSpc>
                <a:spcPct val="115000"/>
              </a:lnSpc>
              <a:spcBef>
                <a:spcPts val="900"/>
              </a:spcBef>
              <a:spcAft>
                <a:spcPts val="0"/>
              </a:spcAft>
              <a:buClr>
                <a:srgbClr val="333333"/>
              </a:buClr>
              <a:buSzPts val="6000"/>
              <a:buFont typeface="Open Sans"/>
              <a:buChar char="●"/>
            </a:pPr>
            <a:r>
              <a:rPr lang="en-US" sz="6000">
                <a:solidFill>
                  <a:srgbClr val="333333"/>
                </a:solidFill>
                <a:latin typeface="Open Sans"/>
                <a:ea typeface="Open Sans"/>
                <a:cs typeface="Open Sans"/>
                <a:sym typeface="Open Sans"/>
              </a:rPr>
              <a:t>Problems </a:t>
            </a:r>
            <a:r>
              <a:rPr lang="en-US" sz="6000">
                <a:solidFill>
                  <a:srgbClr val="333333"/>
                </a:solidFill>
                <a:latin typeface="Open Sans"/>
                <a:ea typeface="Open Sans"/>
                <a:cs typeface="Open Sans"/>
                <a:sym typeface="Open Sans"/>
              </a:rPr>
              <a:t>are general and </a:t>
            </a:r>
            <a:r>
              <a:rPr lang="en-US" sz="6000">
                <a:solidFill>
                  <a:srgbClr val="333333"/>
                </a:solidFill>
                <a:latin typeface="Open Sans"/>
                <a:ea typeface="Open Sans"/>
                <a:cs typeface="Open Sans"/>
                <a:sym typeface="Open Sans"/>
              </a:rPr>
              <a:t>easy to get wrong</a:t>
            </a:r>
            <a:endParaRPr sz="6000">
              <a:solidFill>
                <a:srgbClr val="333333"/>
              </a:solidFill>
              <a:latin typeface="Open Sans"/>
              <a:ea typeface="Open Sans"/>
              <a:cs typeface="Open Sans"/>
              <a:sym typeface="Open Sans"/>
            </a:endParaRPr>
          </a:p>
          <a:p>
            <a:pPr indent="-609600" lvl="0" marL="457200" rtl="0" algn="l">
              <a:lnSpc>
                <a:spcPct val="115000"/>
              </a:lnSpc>
              <a:spcBef>
                <a:spcPts val="0"/>
              </a:spcBef>
              <a:spcAft>
                <a:spcPts val="0"/>
              </a:spcAft>
              <a:buClr>
                <a:srgbClr val="333333"/>
              </a:buClr>
              <a:buSzPts val="6000"/>
              <a:buFont typeface="Open Sans"/>
              <a:buChar char="●"/>
            </a:pPr>
            <a:r>
              <a:rPr lang="en-US" sz="6000">
                <a:solidFill>
                  <a:srgbClr val="333333"/>
                </a:solidFill>
                <a:latin typeface="Open Sans"/>
                <a:ea typeface="Open Sans"/>
                <a:cs typeface="Open Sans"/>
                <a:sym typeface="Open Sans"/>
              </a:rPr>
              <a:t>You need more than just DAGs</a:t>
            </a:r>
            <a:endParaRPr sz="6000">
              <a:solidFill>
                <a:srgbClr val="333333"/>
              </a:solidFill>
              <a:latin typeface="Open Sans"/>
              <a:ea typeface="Open Sans"/>
              <a:cs typeface="Open Sans"/>
              <a:sym typeface="Open Sans"/>
            </a:endParaRPr>
          </a:p>
          <a:p>
            <a:pPr indent="0" lvl="0" marL="914400" rtl="0" algn="l">
              <a:lnSpc>
                <a:spcPct val="115000"/>
              </a:lnSpc>
              <a:spcBef>
                <a:spcPts val="900"/>
              </a:spcBef>
              <a:spcAft>
                <a:spcPts val="0"/>
              </a:spcAft>
              <a:buNone/>
            </a:pPr>
            <a:r>
              <a:t/>
            </a:r>
            <a:endParaRPr sz="6000">
              <a:solidFill>
                <a:srgbClr val="333333"/>
              </a:solidFill>
              <a:latin typeface="Open Sans"/>
              <a:ea typeface="Open Sans"/>
              <a:cs typeface="Open Sans"/>
              <a:sym typeface="Open Sans"/>
            </a:endParaRPr>
          </a:p>
          <a:p>
            <a:pPr indent="0" lvl="0" marL="1676400" rtl="0" algn="l">
              <a:lnSpc>
                <a:spcPct val="115000"/>
              </a:lnSpc>
              <a:spcBef>
                <a:spcPts val="900"/>
              </a:spcBef>
              <a:spcAft>
                <a:spcPts val="900"/>
              </a:spcAft>
              <a:buNone/>
            </a:pPr>
            <a:r>
              <a:t/>
            </a:r>
            <a:endParaRPr sz="4800">
              <a:solidFill>
                <a:srgbClr val="333333"/>
              </a:solidFill>
              <a:latin typeface="Open Sans"/>
              <a:ea typeface="Open Sans"/>
              <a:cs typeface="Open Sans"/>
              <a:sym typeface="Open Sans"/>
            </a:endParaRPr>
          </a:p>
        </p:txBody>
      </p:sp>
      <p:pic>
        <p:nvPicPr>
          <p:cNvPr id="693" name="Google Shape;693;p41"/>
          <p:cNvPicPr preferRelativeResize="0"/>
          <p:nvPr/>
        </p:nvPicPr>
        <p:blipFill>
          <a:blip r:embed="rId3">
            <a:alphaModFix/>
          </a:blip>
          <a:stretch>
            <a:fillRect/>
          </a:stretch>
        </p:blipFill>
        <p:spPr>
          <a:xfrm>
            <a:off x="19651450" y="12500600"/>
            <a:ext cx="3810000" cy="704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7" name="Shape 697"/>
        <p:cNvGrpSpPr/>
        <p:nvPr/>
      </p:nvGrpSpPr>
      <p:grpSpPr>
        <a:xfrm>
          <a:off x="0" y="0"/>
          <a:ext cx="0" cy="0"/>
          <a:chOff x="0" y="0"/>
          <a:chExt cx="0" cy="0"/>
        </a:xfrm>
      </p:grpSpPr>
      <p:sp>
        <p:nvSpPr>
          <p:cNvPr id="698" name="Google Shape;698;p42"/>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chemeClr val="dk1"/>
                </a:solidFill>
              </a:rPr>
              <a:t>Why Use a Data Pipeline Framework?</a:t>
            </a:r>
            <a:endParaRPr/>
          </a:p>
        </p:txBody>
      </p:sp>
      <p:pic>
        <p:nvPicPr>
          <p:cNvPr id="699" name="Google Shape;699;p42"/>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700" name="Google Shape;700;p42"/>
          <p:cNvPicPr preferRelativeResize="0"/>
          <p:nvPr/>
        </p:nvPicPr>
        <p:blipFill>
          <a:blip r:embed="rId4">
            <a:alphaModFix/>
          </a:blip>
          <a:stretch>
            <a:fillRect/>
          </a:stretch>
        </p:blipFill>
        <p:spPr>
          <a:xfrm>
            <a:off x="7425137" y="3148400"/>
            <a:ext cx="9533726" cy="95337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4" name="Shape 704"/>
        <p:cNvGrpSpPr/>
        <p:nvPr/>
      </p:nvGrpSpPr>
      <p:grpSpPr>
        <a:xfrm>
          <a:off x="0" y="0"/>
          <a:ext cx="0" cy="0"/>
          <a:chOff x="0" y="0"/>
          <a:chExt cx="0" cy="0"/>
        </a:xfrm>
      </p:grpSpPr>
      <p:sp>
        <p:nvSpPr>
          <p:cNvPr id="705" name="Google Shape;705;p43"/>
          <p:cNvSpPr txBox="1"/>
          <p:nvPr/>
        </p:nvSpPr>
        <p:spPr>
          <a:xfrm>
            <a:off x="1115650" y="3105881"/>
            <a:ext cx="22345800" cy="771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US" sz="6000">
                <a:solidFill>
                  <a:srgbClr val="333333"/>
                </a:solidFill>
                <a:latin typeface="Open Sans"/>
                <a:ea typeface="Open Sans"/>
                <a:cs typeface="Open Sans"/>
                <a:sym typeface="Open Sans"/>
              </a:rPr>
              <a:t>Scheduling</a:t>
            </a:r>
            <a:endParaRPr sz="6000">
              <a:solidFill>
                <a:srgbClr val="333333"/>
              </a:solidFill>
              <a:latin typeface="Open Sans"/>
              <a:ea typeface="Open Sans"/>
              <a:cs typeface="Open Sans"/>
              <a:sym typeface="Open Sans"/>
            </a:endParaRPr>
          </a:p>
          <a:p>
            <a:pPr indent="0" lvl="0" marL="0" rtl="0" algn="l">
              <a:lnSpc>
                <a:spcPct val="115000"/>
              </a:lnSpc>
              <a:spcBef>
                <a:spcPts val="900"/>
              </a:spcBef>
              <a:spcAft>
                <a:spcPts val="0"/>
              </a:spcAft>
              <a:buNone/>
            </a:pPr>
            <a:r>
              <a:t/>
            </a:r>
            <a:endParaRPr sz="6000">
              <a:solidFill>
                <a:srgbClr val="333333"/>
              </a:solidFill>
              <a:latin typeface="Open Sans"/>
              <a:ea typeface="Open Sans"/>
              <a:cs typeface="Open Sans"/>
              <a:sym typeface="Open Sans"/>
            </a:endParaRPr>
          </a:p>
          <a:p>
            <a:pPr indent="0" lvl="0" marL="0" rtl="0" algn="l">
              <a:lnSpc>
                <a:spcPct val="115000"/>
              </a:lnSpc>
              <a:spcBef>
                <a:spcPts val="900"/>
              </a:spcBef>
              <a:spcAft>
                <a:spcPts val="0"/>
              </a:spcAft>
              <a:buNone/>
            </a:pPr>
            <a:r>
              <a:t/>
            </a:r>
            <a:endParaRPr sz="6000">
              <a:solidFill>
                <a:srgbClr val="333333"/>
              </a:solidFill>
              <a:latin typeface="Open Sans"/>
              <a:ea typeface="Open Sans"/>
              <a:cs typeface="Open Sans"/>
              <a:sym typeface="Open Sans"/>
            </a:endParaRPr>
          </a:p>
          <a:p>
            <a:pPr indent="0" lvl="0" marL="0" rtl="0" algn="l">
              <a:lnSpc>
                <a:spcPct val="115000"/>
              </a:lnSpc>
              <a:spcBef>
                <a:spcPts val="900"/>
              </a:spcBef>
              <a:spcAft>
                <a:spcPts val="0"/>
              </a:spcAft>
              <a:buNone/>
            </a:pPr>
            <a:r>
              <a:t/>
            </a:r>
            <a:endParaRPr sz="6000">
              <a:solidFill>
                <a:srgbClr val="333333"/>
              </a:solidFill>
              <a:latin typeface="Open Sans"/>
              <a:ea typeface="Open Sans"/>
              <a:cs typeface="Open Sans"/>
              <a:sym typeface="Open Sans"/>
            </a:endParaRPr>
          </a:p>
          <a:p>
            <a:pPr indent="0" lvl="0" marL="0" rtl="0" algn="l">
              <a:lnSpc>
                <a:spcPct val="115000"/>
              </a:lnSpc>
              <a:spcBef>
                <a:spcPts val="900"/>
              </a:spcBef>
              <a:spcAft>
                <a:spcPts val="900"/>
              </a:spcAft>
              <a:buNone/>
            </a:pPr>
            <a:r>
              <a:rPr lang="en-US" sz="6000">
                <a:solidFill>
                  <a:srgbClr val="333333"/>
                </a:solidFill>
                <a:latin typeface="Open Sans"/>
                <a:ea typeface="Open Sans"/>
                <a:cs typeface="Open Sans"/>
                <a:sym typeface="Open Sans"/>
              </a:rPr>
              <a:t>DAG Definition APIs</a:t>
            </a:r>
            <a:endParaRPr sz="6000">
              <a:solidFill>
                <a:srgbClr val="333333"/>
              </a:solidFill>
              <a:latin typeface="Open Sans"/>
              <a:ea typeface="Open Sans"/>
              <a:cs typeface="Open Sans"/>
              <a:sym typeface="Open Sans"/>
            </a:endParaRPr>
          </a:p>
        </p:txBody>
      </p:sp>
      <p:sp>
        <p:nvSpPr>
          <p:cNvPr id="706" name="Google Shape;706;p43"/>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chemeClr val="dk1"/>
                </a:solidFill>
              </a:rPr>
              <a:t>What Do Data Pipeline Frameworks Give You?</a:t>
            </a:r>
            <a:endParaRPr/>
          </a:p>
        </p:txBody>
      </p:sp>
      <p:pic>
        <p:nvPicPr>
          <p:cNvPr id="707" name="Google Shape;707;p43"/>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708" name="Google Shape;708;p43"/>
          <p:cNvPicPr preferRelativeResize="0"/>
          <p:nvPr/>
        </p:nvPicPr>
        <p:blipFill>
          <a:blip r:embed="rId4">
            <a:alphaModFix/>
          </a:blip>
          <a:stretch>
            <a:fillRect/>
          </a:stretch>
        </p:blipFill>
        <p:spPr>
          <a:xfrm>
            <a:off x="7822950" y="3105875"/>
            <a:ext cx="15638500" cy="2000250"/>
          </a:xfrm>
          <a:prstGeom prst="rect">
            <a:avLst/>
          </a:prstGeom>
          <a:noFill/>
          <a:ln>
            <a:noFill/>
          </a:ln>
        </p:spPr>
      </p:pic>
      <p:grpSp>
        <p:nvGrpSpPr>
          <p:cNvPr id="709" name="Google Shape;709;p43"/>
          <p:cNvGrpSpPr/>
          <p:nvPr/>
        </p:nvGrpSpPr>
        <p:grpSpPr>
          <a:xfrm>
            <a:off x="7822938" y="6401525"/>
            <a:ext cx="6009277" cy="4198721"/>
            <a:chOff x="11397725" y="9291400"/>
            <a:chExt cx="6009277" cy="4198721"/>
          </a:xfrm>
        </p:grpSpPr>
        <p:sp>
          <p:nvSpPr>
            <p:cNvPr id="710" name="Google Shape;710;p43"/>
            <p:cNvSpPr txBox="1"/>
            <p:nvPr/>
          </p:nvSpPr>
          <p:spPr>
            <a:xfrm>
              <a:off x="16249902" y="12785121"/>
              <a:ext cx="1157100" cy="7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t>End</a:t>
              </a:r>
              <a:endParaRPr b="1" sz="3000"/>
            </a:p>
          </p:txBody>
        </p:sp>
        <p:pic>
          <p:nvPicPr>
            <p:cNvPr id="711" name="Google Shape;711;p43"/>
            <p:cNvPicPr preferRelativeResize="0"/>
            <p:nvPr/>
          </p:nvPicPr>
          <p:blipFill>
            <a:blip r:embed="rId5">
              <a:alphaModFix/>
            </a:blip>
            <a:stretch>
              <a:fillRect/>
            </a:stretch>
          </p:blipFill>
          <p:spPr>
            <a:xfrm>
              <a:off x="12326225" y="9359875"/>
              <a:ext cx="3982275" cy="3982275"/>
            </a:xfrm>
            <a:prstGeom prst="rect">
              <a:avLst/>
            </a:prstGeom>
            <a:noFill/>
            <a:ln>
              <a:noFill/>
            </a:ln>
          </p:spPr>
        </p:pic>
        <p:sp>
          <p:nvSpPr>
            <p:cNvPr id="712" name="Google Shape;712;p43"/>
            <p:cNvSpPr txBox="1"/>
            <p:nvPr/>
          </p:nvSpPr>
          <p:spPr>
            <a:xfrm>
              <a:off x="11397725" y="9291400"/>
              <a:ext cx="1157100" cy="7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t>Start</a:t>
              </a:r>
              <a:endParaRPr b="1" sz="3000"/>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6" name="Shape 716"/>
        <p:cNvGrpSpPr/>
        <p:nvPr/>
      </p:nvGrpSpPr>
      <p:grpSpPr>
        <a:xfrm>
          <a:off x="0" y="0"/>
          <a:ext cx="0" cy="0"/>
          <a:chOff x="0" y="0"/>
          <a:chExt cx="0" cy="0"/>
        </a:xfrm>
      </p:grpSpPr>
      <p:sp>
        <p:nvSpPr>
          <p:cNvPr id="717" name="Google Shape;717;p44"/>
          <p:cNvSpPr txBox="1"/>
          <p:nvPr/>
        </p:nvSpPr>
        <p:spPr>
          <a:xfrm>
            <a:off x="1115650" y="3105880"/>
            <a:ext cx="22345800" cy="150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900"/>
              </a:spcBef>
              <a:spcAft>
                <a:spcPts val="900"/>
              </a:spcAft>
              <a:buNone/>
            </a:pPr>
            <a:r>
              <a:rPr lang="en-US" sz="6000">
                <a:solidFill>
                  <a:srgbClr val="333333"/>
                </a:solidFill>
                <a:latin typeface="Open Sans"/>
                <a:ea typeface="Open Sans"/>
                <a:cs typeface="Open Sans"/>
                <a:sym typeface="Open Sans"/>
              </a:rPr>
              <a:t>Design and APIs to configure pipelines and define a runtime environment</a:t>
            </a:r>
            <a:endParaRPr sz="6000">
              <a:solidFill>
                <a:srgbClr val="333333"/>
              </a:solidFill>
              <a:latin typeface="Open Sans"/>
              <a:ea typeface="Open Sans"/>
              <a:cs typeface="Open Sans"/>
              <a:sym typeface="Open Sans"/>
            </a:endParaRPr>
          </a:p>
        </p:txBody>
      </p:sp>
      <p:sp>
        <p:nvSpPr>
          <p:cNvPr id="718" name="Google Shape;718;p44"/>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chemeClr val="dk1"/>
                </a:solidFill>
              </a:rPr>
              <a:t>What Do Data Pipeline Frameworks Give You?</a:t>
            </a:r>
            <a:endParaRPr/>
          </a:p>
        </p:txBody>
      </p:sp>
      <p:pic>
        <p:nvPicPr>
          <p:cNvPr id="719" name="Google Shape;719;p44"/>
          <p:cNvPicPr preferRelativeResize="0"/>
          <p:nvPr/>
        </p:nvPicPr>
        <p:blipFill>
          <a:blip r:embed="rId3">
            <a:alphaModFix/>
          </a:blip>
          <a:stretch>
            <a:fillRect/>
          </a:stretch>
        </p:blipFill>
        <p:spPr>
          <a:xfrm>
            <a:off x="19651450" y="12500600"/>
            <a:ext cx="3810000" cy="704850"/>
          </a:xfrm>
          <a:prstGeom prst="rect">
            <a:avLst/>
          </a:prstGeom>
          <a:noFill/>
          <a:ln>
            <a:noFill/>
          </a:ln>
        </p:spPr>
      </p:pic>
      <p:sp>
        <p:nvSpPr>
          <p:cNvPr id="720" name="Google Shape;720;p44"/>
          <p:cNvSpPr/>
          <p:nvPr/>
        </p:nvSpPr>
        <p:spPr>
          <a:xfrm>
            <a:off x="10646813" y="5916800"/>
            <a:ext cx="6011400" cy="29376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1" name="Google Shape;721;p44"/>
          <p:cNvPicPr preferRelativeResize="0"/>
          <p:nvPr/>
        </p:nvPicPr>
        <p:blipFill>
          <a:blip r:embed="rId4">
            <a:alphaModFix/>
          </a:blip>
          <a:stretch>
            <a:fillRect/>
          </a:stretch>
        </p:blipFill>
        <p:spPr>
          <a:xfrm>
            <a:off x="11363880" y="6606795"/>
            <a:ext cx="2275030" cy="1609119"/>
          </a:xfrm>
          <a:prstGeom prst="rect">
            <a:avLst/>
          </a:prstGeom>
          <a:noFill/>
          <a:ln>
            <a:noFill/>
          </a:ln>
        </p:spPr>
      </p:pic>
      <p:sp>
        <p:nvSpPr>
          <p:cNvPr id="722" name="Google Shape;722;p44"/>
          <p:cNvSpPr/>
          <p:nvPr/>
        </p:nvSpPr>
        <p:spPr>
          <a:xfrm>
            <a:off x="3508587" y="5925882"/>
            <a:ext cx="6743400" cy="2937600"/>
          </a:xfrm>
          <a:prstGeom prst="roundRect">
            <a:avLst>
              <a:gd fmla="val 16667" name="adj"/>
            </a:avLst>
          </a:prstGeom>
          <a:no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3" name="Google Shape;723;p44"/>
          <p:cNvPicPr preferRelativeResize="0"/>
          <p:nvPr/>
        </p:nvPicPr>
        <p:blipFill>
          <a:blip r:embed="rId5">
            <a:alphaModFix/>
          </a:blip>
          <a:stretch>
            <a:fillRect/>
          </a:stretch>
        </p:blipFill>
        <p:spPr>
          <a:xfrm>
            <a:off x="6632886" y="6013775"/>
            <a:ext cx="3268442" cy="2745211"/>
          </a:xfrm>
          <a:prstGeom prst="rect">
            <a:avLst/>
          </a:prstGeom>
          <a:noFill/>
          <a:ln>
            <a:noFill/>
          </a:ln>
        </p:spPr>
      </p:pic>
      <p:pic>
        <p:nvPicPr>
          <p:cNvPr id="724" name="Google Shape;724;p44"/>
          <p:cNvPicPr preferRelativeResize="0"/>
          <p:nvPr/>
        </p:nvPicPr>
        <p:blipFill>
          <a:blip r:embed="rId6">
            <a:alphaModFix/>
          </a:blip>
          <a:stretch>
            <a:fillRect/>
          </a:stretch>
        </p:blipFill>
        <p:spPr>
          <a:xfrm>
            <a:off x="14498848" y="6527032"/>
            <a:ext cx="2001311" cy="1680929"/>
          </a:xfrm>
          <a:prstGeom prst="rect">
            <a:avLst/>
          </a:prstGeom>
          <a:noFill/>
          <a:ln>
            <a:noFill/>
          </a:ln>
        </p:spPr>
      </p:pic>
      <p:cxnSp>
        <p:nvCxnSpPr>
          <p:cNvPr id="725" name="Google Shape;725;p44"/>
          <p:cNvCxnSpPr>
            <a:stCxn id="723" idx="3"/>
          </p:cNvCxnSpPr>
          <p:nvPr/>
        </p:nvCxnSpPr>
        <p:spPr>
          <a:xfrm>
            <a:off x="9901328" y="7386381"/>
            <a:ext cx="1650300" cy="8400"/>
          </a:xfrm>
          <a:prstGeom prst="straightConnector1">
            <a:avLst/>
          </a:prstGeom>
          <a:noFill/>
          <a:ln cap="flat" cmpd="sng" w="38100">
            <a:solidFill>
              <a:srgbClr val="666666"/>
            </a:solidFill>
            <a:prstDash val="solid"/>
            <a:round/>
            <a:headEnd len="med" w="med" type="none"/>
            <a:tailEnd len="med" w="med" type="triangle"/>
          </a:ln>
        </p:spPr>
      </p:cxnSp>
      <p:grpSp>
        <p:nvGrpSpPr>
          <p:cNvPr id="726" name="Google Shape;726;p44"/>
          <p:cNvGrpSpPr/>
          <p:nvPr/>
        </p:nvGrpSpPr>
        <p:grpSpPr>
          <a:xfrm>
            <a:off x="3908738" y="6324891"/>
            <a:ext cx="2001195" cy="1902582"/>
            <a:chOff x="3997575" y="9880452"/>
            <a:chExt cx="2438400" cy="2759764"/>
          </a:xfrm>
        </p:grpSpPr>
        <p:sp>
          <p:nvSpPr>
            <p:cNvPr id="727" name="Google Shape;727;p44"/>
            <p:cNvSpPr/>
            <p:nvPr/>
          </p:nvSpPr>
          <p:spPr>
            <a:xfrm>
              <a:off x="3997575" y="9880452"/>
              <a:ext cx="2438400" cy="934075"/>
            </a:xfrm>
            <a:prstGeom prst="flowChartProcess">
              <a:avLst/>
            </a:prstGeom>
            <a:solidFill>
              <a:srgbClr val="D9D9D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Config</a:t>
              </a:r>
              <a:endParaRPr b="1" sz="3000"/>
            </a:p>
          </p:txBody>
        </p:sp>
        <p:sp>
          <p:nvSpPr>
            <p:cNvPr id="728" name="Google Shape;728;p44"/>
            <p:cNvSpPr/>
            <p:nvPr/>
          </p:nvSpPr>
          <p:spPr>
            <a:xfrm>
              <a:off x="3997575" y="10794852"/>
              <a:ext cx="2438400" cy="934075"/>
            </a:xfrm>
            <a:prstGeom prst="flowChartProcess">
              <a:avLst/>
            </a:prstGeom>
            <a:solidFill>
              <a:srgbClr val="EFEFEF"/>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DAG</a:t>
              </a:r>
              <a:endParaRPr b="1" sz="3000"/>
            </a:p>
          </p:txBody>
        </p:sp>
        <p:sp>
          <p:nvSpPr>
            <p:cNvPr id="729" name="Google Shape;729;p44"/>
            <p:cNvSpPr/>
            <p:nvPr/>
          </p:nvSpPr>
          <p:spPr>
            <a:xfrm>
              <a:off x="3997575" y="11706141"/>
              <a:ext cx="2438400" cy="934075"/>
            </a:xfrm>
            <a:prstGeom prst="flowChartProcess">
              <a:avLst/>
            </a:prstGeom>
            <a:solidFill>
              <a:srgbClr val="CCCCCC"/>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Code</a:t>
              </a:r>
              <a:endParaRPr b="1" sz="3000"/>
            </a:p>
          </p:txBody>
        </p:sp>
      </p:grpSp>
      <p:cxnSp>
        <p:nvCxnSpPr>
          <p:cNvPr id="730" name="Google Shape;730;p44"/>
          <p:cNvCxnSpPr>
            <a:stCxn id="728" idx="3"/>
          </p:cNvCxnSpPr>
          <p:nvPr/>
        </p:nvCxnSpPr>
        <p:spPr>
          <a:xfrm flipH="1" rot="10800000">
            <a:off x="5909932" y="6787054"/>
            <a:ext cx="866100" cy="490200"/>
          </a:xfrm>
          <a:prstGeom prst="straightConnector1">
            <a:avLst/>
          </a:prstGeom>
          <a:noFill/>
          <a:ln cap="flat" cmpd="sng" w="28575">
            <a:solidFill>
              <a:srgbClr val="666666"/>
            </a:solidFill>
            <a:prstDash val="dash"/>
            <a:round/>
            <a:headEnd len="med" w="med" type="none"/>
            <a:tailEnd len="med" w="med" type="none"/>
          </a:ln>
        </p:spPr>
      </p:cxnSp>
      <p:cxnSp>
        <p:nvCxnSpPr>
          <p:cNvPr id="731" name="Google Shape;731;p44"/>
          <p:cNvCxnSpPr/>
          <p:nvPr/>
        </p:nvCxnSpPr>
        <p:spPr>
          <a:xfrm>
            <a:off x="13438114" y="7362533"/>
            <a:ext cx="1311000" cy="5100"/>
          </a:xfrm>
          <a:prstGeom prst="straightConnector1">
            <a:avLst/>
          </a:prstGeom>
          <a:noFill/>
          <a:ln cap="flat" cmpd="sng" w="38100">
            <a:solidFill>
              <a:srgbClr val="666666"/>
            </a:solidFill>
            <a:prstDash val="solid"/>
            <a:round/>
            <a:headEnd len="med" w="med" type="none"/>
            <a:tailEnd len="med" w="med" type="triangle"/>
          </a:ln>
        </p:spPr>
      </p:cxnSp>
      <p:pic>
        <p:nvPicPr>
          <p:cNvPr id="732" name="Google Shape;732;p44"/>
          <p:cNvPicPr preferRelativeResize="0"/>
          <p:nvPr/>
        </p:nvPicPr>
        <p:blipFill>
          <a:blip r:embed="rId7">
            <a:alphaModFix/>
          </a:blip>
          <a:stretch>
            <a:fillRect/>
          </a:stretch>
        </p:blipFill>
        <p:spPr>
          <a:xfrm>
            <a:off x="17658891" y="8863579"/>
            <a:ext cx="2141207" cy="1225867"/>
          </a:xfrm>
          <a:prstGeom prst="rect">
            <a:avLst/>
          </a:prstGeom>
          <a:noFill/>
          <a:ln>
            <a:noFill/>
          </a:ln>
        </p:spPr>
      </p:pic>
      <p:sp>
        <p:nvSpPr>
          <p:cNvPr id="733" name="Google Shape;733;p44"/>
          <p:cNvSpPr/>
          <p:nvPr/>
        </p:nvSpPr>
        <p:spPr>
          <a:xfrm>
            <a:off x="10646813" y="9094979"/>
            <a:ext cx="6011400" cy="29376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4" name="Google Shape;734;p44"/>
          <p:cNvPicPr preferRelativeResize="0"/>
          <p:nvPr/>
        </p:nvPicPr>
        <p:blipFill>
          <a:blip r:embed="rId4">
            <a:alphaModFix/>
          </a:blip>
          <a:stretch>
            <a:fillRect/>
          </a:stretch>
        </p:blipFill>
        <p:spPr>
          <a:xfrm>
            <a:off x="11363880" y="9784974"/>
            <a:ext cx="2275030" cy="1609119"/>
          </a:xfrm>
          <a:prstGeom prst="rect">
            <a:avLst/>
          </a:prstGeom>
          <a:noFill/>
          <a:ln>
            <a:noFill/>
          </a:ln>
        </p:spPr>
      </p:pic>
      <p:pic>
        <p:nvPicPr>
          <p:cNvPr id="735" name="Google Shape;735;p44"/>
          <p:cNvPicPr preferRelativeResize="0"/>
          <p:nvPr/>
        </p:nvPicPr>
        <p:blipFill>
          <a:blip r:embed="rId6">
            <a:alphaModFix/>
          </a:blip>
          <a:stretch>
            <a:fillRect/>
          </a:stretch>
        </p:blipFill>
        <p:spPr>
          <a:xfrm>
            <a:off x="14498848" y="9705211"/>
            <a:ext cx="2001311" cy="1680929"/>
          </a:xfrm>
          <a:prstGeom prst="rect">
            <a:avLst/>
          </a:prstGeom>
          <a:noFill/>
          <a:ln>
            <a:noFill/>
          </a:ln>
        </p:spPr>
      </p:pic>
      <p:pic>
        <p:nvPicPr>
          <p:cNvPr id="736" name="Google Shape;736;p44"/>
          <p:cNvPicPr preferRelativeResize="0"/>
          <p:nvPr/>
        </p:nvPicPr>
        <p:blipFill>
          <a:blip r:embed="rId8">
            <a:alphaModFix/>
          </a:blip>
          <a:stretch>
            <a:fillRect/>
          </a:stretch>
        </p:blipFill>
        <p:spPr>
          <a:xfrm>
            <a:off x="7117801" y="9782221"/>
            <a:ext cx="1915809" cy="1609116"/>
          </a:xfrm>
          <a:prstGeom prst="rect">
            <a:avLst/>
          </a:prstGeom>
          <a:noFill/>
          <a:ln>
            <a:noFill/>
          </a:ln>
        </p:spPr>
      </p:pic>
      <p:cxnSp>
        <p:nvCxnSpPr>
          <p:cNvPr id="737" name="Google Shape;737;p44"/>
          <p:cNvCxnSpPr>
            <a:stCxn id="736" idx="3"/>
            <a:endCxn id="734" idx="1"/>
          </p:cNvCxnSpPr>
          <p:nvPr/>
        </p:nvCxnSpPr>
        <p:spPr>
          <a:xfrm>
            <a:off x="9033610" y="10586779"/>
            <a:ext cx="2330400" cy="2700"/>
          </a:xfrm>
          <a:prstGeom prst="straightConnector1">
            <a:avLst/>
          </a:prstGeom>
          <a:noFill/>
          <a:ln cap="flat" cmpd="sng" w="38100">
            <a:solidFill>
              <a:srgbClr val="666666"/>
            </a:solidFill>
            <a:prstDash val="solid"/>
            <a:round/>
            <a:headEnd len="med" w="med" type="none"/>
            <a:tailEnd len="med" w="med" type="triangle"/>
          </a:ln>
        </p:spPr>
      </p:cxnSp>
      <p:pic>
        <p:nvPicPr>
          <p:cNvPr id="738" name="Google Shape;738;p44"/>
          <p:cNvPicPr preferRelativeResize="0"/>
          <p:nvPr/>
        </p:nvPicPr>
        <p:blipFill>
          <a:blip r:embed="rId9">
            <a:alphaModFix/>
          </a:blip>
          <a:stretch>
            <a:fillRect/>
          </a:stretch>
        </p:blipFill>
        <p:spPr>
          <a:xfrm>
            <a:off x="17547720" y="10864852"/>
            <a:ext cx="3268443" cy="917362"/>
          </a:xfrm>
          <a:prstGeom prst="rect">
            <a:avLst/>
          </a:prstGeom>
          <a:noFill/>
          <a:ln>
            <a:noFill/>
          </a:ln>
        </p:spPr>
      </p:pic>
      <p:cxnSp>
        <p:nvCxnSpPr>
          <p:cNvPr id="739" name="Google Shape;739;p44"/>
          <p:cNvCxnSpPr>
            <a:stCxn id="735" idx="3"/>
            <a:endCxn id="738" idx="1"/>
          </p:cNvCxnSpPr>
          <p:nvPr/>
        </p:nvCxnSpPr>
        <p:spPr>
          <a:xfrm>
            <a:off x="16500159" y="10545675"/>
            <a:ext cx="1047600" cy="777900"/>
          </a:xfrm>
          <a:prstGeom prst="straightConnector1">
            <a:avLst/>
          </a:prstGeom>
          <a:noFill/>
          <a:ln cap="flat" cmpd="sng" w="28575">
            <a:solidFill>
              <a:srgbClr val="434343"/>
            </a:solidFill>
            <a:prstDash val="solid"/>
            <a:round/>
            <a:headEnd len="med" w="med" type="triangle"/>
            <a:tailEnd len="med" w="med" type="triangle"/>
          </a:ln>
        </p:spPr>
      </p:cxnSp>
      <p:cxnSp>
        <p:nvCxnSpPr>
          <p:cNvPr id="740" name="Google Shape;740;p44"/>
          <p:cNvCxnSpPr>
            <a:stCxn id="735" idx="3"/>
          </p:cNvCxnSpPr>
          <p:nvPr/>
        </p:nvCxnSpPr>
        <p:spPr>
          <a:xfrm flipH="1" rot="10800000">
            <a:off x="16500159" y="9932775"/>
            <a:ext cx="1032300" cy="612900"/>
          </a:xfrm>
          <a:prstGeom prst="straightConnector1">
            <a:avLst/>
          </a:prstGeom>
          <a:noFill/>
          <a:ln cap="flat" cmpd="sng" w="28575">
            <a:solidFill>
              <a:srgbClr val="434343"/>
            </a:solidFill>
            <a:prstDash val="solid"/>
            <a:round/>
            <a:headEnd len="med" w="med" type="triangle"/>
            <a:tailEnd len="med" w="med" type="triangle"/>
          </a:ln>
        </p:spPr>
      </p:cxnSp>
      <p:cxnSp>
        <p:nvCxnSpPr>
          <p:cNvPr id="741" name="Google Shape;741;p44"/>
          <p:cNvCxnSpPr/>
          <p:nvPr/>
        </p:nvCxnSpPr>
        <p:spPr>
          <a:xfrm>
            <a:off x="13317280" y="10595723"/>
            <a:ext cx="1311000" cy="5100"/>
          </a:xfrm>
          <a:prstGeom prst="straightConnector1">
            <a:avLst/>
          </a:prstGeom>
          <a:noFill/>
          <a:ln cap="flat" cmpd="sng" w="38100">
            <a:solidFill>
              <a:srgbClr val="666666"/>
            </a:solidFill>
            <a:prstDash val="solid"/>
            <a:round/>
            <a:headEnd len="med" w="med"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Google Shape;746;p45"/>
          <p:cNvSpPr txBox="1"/>
          <p:nvPr/>
        </p:nvSpPr>
        <p:spPr>
          <a:xfrm>
            <a:off x="1115650" y="3105877"/>
            <a:ext cx="22345800" cy="898800"/>
          </a:xfrm>
          <a:prstGeom prst="rect">
            <a:avLst/>
          </a:prstGeom>
          <a:noFill/>
          <a:ln>
            <a:noFill/>
          </a:ln>
        </p:spPr>
        <p:txBody>
          <a:bodyPr anchorCtr="0" anchor="t" bIns="91425" lIns="91425" spcFirstLastPara="1" rIns="91425" wrap="square" tIns="91425">
            <a:noAutofit/>
          </a:bodyPr>
          <a:lstStyle/>
          <a:p>
            <a:pPr indent="-609600" lvl="0" marL="457200" rtl="0" algn="l">
              <a:lnSpc>
                <a:spcPct val="115000"/>
              </a:lnSpc>
              <a:spcBef>
                <a:spcPts val="900"/>
              </a:spcBef>
              <a:spcAft>
                <a:spcPts val="0"/>
              </a:spcAft>
              <a:buClr>
                <a:srgbClr val="333333"/>
              </a:buClr>
              <a:buSzPts val="6000"/>
              <a:buFont typeface="Open Sans"/>
              <a:buChar char="●"/>
            </a:pPr>
            <a:r>
              <a:rPr lang="en-US" sz="6000">
                <a:solidFill>
                  <a:srgbClr val="333333"/>
                </a:solidFill>
                <a:latin typeface="Open Sans"/>
                <a:ea typeface="Open Sans"/>
                <a:cs typeface="Open Sans"/>
                <a:sym typeface="Open Sans"/>
              </a:rPr>
              <a:t>Handling Task Failures</a:t>
            </a:r>
            <a:endParaRPr sz="6000">
              <a:solidFill>
                <a:srgbClr val="333333"/>
              </a:solidFill>
              <a:latin typeface="Open Sans"/>
              <a:ea typeface="Open Sans"/>
              <a:cs typeface="Open Sans"/>
              <a:sym typeface="Open Sans"/>
            </a:endParaRPr>
          </a:p>
          <a:p>
            <a:pPr indent="-609600" lvl="0" marL="457200" rtl="0" algn="l">
              <a:lnSpc>
                <a:spcPct val="115000"/>
              </a:lnSpc>
              <a:spcBef>
                <a:spcPts val="0"/>
              </a:spcBef>
              <a:spcAft>
                <a:spcPts val="0"/>
              </a:spcAft>
              <a:buClr>
                <a:srgbClr val="333333"/>
              </a:buClr>
              <a:buSzPts val="6000"/>
              <a:buFont typeface="Open Sans"/>
              <a:buChar char="●"/>
            </a:pPr>
            <a:r>
              <a:rPr lang="en-US" sz="6000">
                <a:solidFill>
                  <a:srgbClr val="333333"/>
                </a:solidFill>
                <a:latin typeface="Open Sans"/>
                <a:ea typeface="Open Sans"/>
                <a:cs typeface="Open Sans"/>
                <a:sym typeface="Open Sans"/>
              </a:rPr>
              <a:t>Retries</a:t>
            </a:r>
            <a:endParaRPr sz="6000">
              <a:solidFill>
                <a:srgbClr val="333333"/>
              </a:solidFill>
              <a:latin typeface="Open Sans"/>
              <a:ea typeface="Open Sans"/>
              <a:cs typeface="Open Sans"/>
              <a:sym typeface="Open Sans"/>
            </a:endParaRPr>
          </a:p>
          <a:p>
            <a:pPr indent="-609600" lvl="0" marL="457200" rtl="0" algn="l">
              <a:lnSpc>
                <a:spcPct val="115000"/>
              </a:lnSpc>
              <a:spcBef>
                <a:spcPts val="0"/>
              </a:spcBef>
              <a:spcAft>
                <a:spcPts val="0"/>
              </a:spcAft>
              <a:buClr>
                <a:srgbClr val="333333"/>
              </a:buClr>
              <a:buSzPts val="6000"/>
              <a:buFont typeface="Open Sans"/>
              <a:buChar char="●"/>
            </a:pPr>
            <a:r>
              <a:rPr lang="en-US" sz="6000">
                <a:solidFill>
                  <a:srgbClr val="333333"/>
                </a:solidFill>
                <a:latin typeface="Open Sans"/>
                <a:ea typeface="Open Sans"/>
                <a:cs typeface="Open Sans"/>
                <a:sym typeface="Open Sans"/>
              </a:rPr>
              <a:t>Backfill</a:t>
            </a:r>
            <a:endParaRPr sz="6000">
              <a:solidFill>
                <a:srgbClr val="333333"/>
              </a:solidFill>
              <a:latin typeface="Open Sans"/>
              <a:ea typeface="Open Sans"/>
              <a:cs typeface="Open Sans"/>
              <a:sym typeface="Open Sans"/>
            </a:endParaRPr>
          </a:p>
        </p:txBody>
      </p:sp>
      <p:sp>
        <p:nvSpPr>
          <p:cNvPr id="747" name="Google Shape;747;p45"/>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chemeClr val="dk1"/>
                </a:solidFill>
              </a:rPr>
              <a:t>What Do Data Pipeline Frameworks Give You?</a:t>
            </a:r>
            <a:endParaRPr/>
          </a:p>
        </p:txBody>
      </p:sp>
      <p:pic>
        <p:nvPicPr>
          <p:cNvPr id="748" name="Google Shape;748;p45"/>
          <p:cNvPicPr preferRelativeResize="0"/>
          <p:nvPr/>
        </p:nvPicPr>
        <p:blipFill>
          <a:blip r:embed="rId3">
            <a:alphaModFix/>
          </a:blip>
          <a:stretch>
            <a:fillRect/>
          </a:stretch>
        </p:blipFill>
        <p:spPr>
          <a:xfrm>
            <a:off x="19651450" y="12500600"/>
            <a:ext cx="3810000" cy="704850"/>
          </a:xfrm>
          <a:prstGeom prst="rect">
            <a:avLst/>
          </a:prstGeom>
          <a:noFill/>
          <a:ln>
            <a:noFill/>
          </a:ln>
        </p:spPr>
      </p:pic>
      <p:grpSp>
        <p:nvGrpSpPr>
          <p:cNvPr id="749" name="Google Shape;749;p45"/>
          <p:cNvGrpSpPr/>
          <p:nvPr/>
        </p:nvGrpSpPr>
        <p:grpSpPr>
          <a:xfrm>
            <a:off x="12923352" y="4083788"/>
            <a:ext cx="5646740" cy="5548425"/>
            <a:chOff x="15749277" y="4238875"/>
            <a:chExt cx="5646740" cy="5548425"/>
          </a:xfrm>
        </p:grpSpPr>
        <p:pic>
          <p:nvPicPr>
            <p:cNvPr id="750" name="Google Shape;750;p45"/>
            <p:cNvPicPr preferRelativeResize="0"/>
            <p:nvPr/>
          </p:nvPicPr>
          <p:blipFill>
            <a:blip r:embed="rId4">
              <a:alphaModFix/>
            </a:blip>
            <a:stretch>
              <a:fillRect/>
            </a:stretch>
          </p:blipFill>
          <p:spPr>
            <a:xfrm>
              <a:off x="15749277" y="4238875"/>
              <a:ext cx="5646740" cy="5548425"/>
            </a:xfrm>
            <a:prstGeom prst="rect">
              <a:avLst/>
            </a:prstGeom>
            <a:noFill/>
            <a:ln>
              <a:noFill/>
            </a:ln>
          </p:spPr>
        </p:pic>
        <p:sp>
          <p:nvSpPr>
            <p:cNvPr id="751" name="Google Shape;751;p45"/>
            <p:cNvSpPr/>
            <p:nvPr/>
          </p:nvSpPr>
          <p:spPr>
            <a:xfrm>
              <a:off x="17662789" y="6134084"/>
              <a:ext cx="530400" cy="4776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5"/>
            <p:cNvSpPr/>
            <p:nvPr/>
          </p:nvSpPr>
          <p:spPr>
            <a:xfrm>
              <a:off x="16977092" y="5497076"/>
              <a:ext cx="530400" cy="477600"/>
            </a:xfrm>
            <a:prstGeom prst="ellipse">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5"/>
            <p:cNvSpPr/>
            <p:nvPr/>
          </p:nvSpPr>
          <p:spPr>
            <a:xfrm>
              <a:off x="16436846" y="4966236"/>
              <a:ext cx="530400" cy="477600"/>
            </a:xfrm>
            <a:prstGeom prst="ellipse">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5"/>
            <p:cNvSpPr/>
            <p:nvPr/>
          </p:nvSpPr>
          <p:spPr>
            <a:xfrm>
              <a:off x="15788551" y="4329229"/>
              <a:ext cx="530400" cy="477600"/>
            </a:xfrm>
            <a:prstGeom prst="ellipse">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55" name="Google Shape;755;p45"/>
            <p:cNvCxnSpPr>
              <a:stCxn id="751" idx="4"/>
              <a:endCxn id="751" idx="0"/>
            </p:cNvCxnSpPr>
            <p:nvPr/>
          </p:nvCxnSpPr>
          <p:spPr>
            <a:xfrm rot="-5400000">
              <a:off x="17689489" y="6372584"/>
              <a:ext cx="477600" cy="600"/>
            </a:xfrm>
            <a:prstGeom prst="curvedConnector5">
              <a:avLst>
                <a:gd fmla="val -69444" name="adj1"/>
                <a:gd fmla="val 251460175" name="adj2"/>
                <a:gd fmla="val 446311" name="adj3"/>
              </a:avLst>
            </a:prstGeom>
            <a:noFill/>
            <a:ln cap="flat" cmpd="sng" w="76200">
              <a:solidFill>
                <a:srgbClr val="CC0000"/>
              </a:solidFill>
              <a:prstDash val="solid"/>
              <a:round/>
              <a:headEnd len="med" w="med" type="none"/>
              <a:tailEnd len="med" w="med" type="triangle"/>
            </a:ln>
          </p:spPr>
        </p:cxnSp>
        <p:sp>
          <p:nvSpPr>
            <p:cNvPr id="756" name="Google Shape;756;p45"/>
            <p:cNvSpPr/>
            <p:nvPr/>
          </p:nvSpPr>
          <p:spPr>
            <a:xfrm>
              <a:off x="18273682" y="6771091"/>
              <a:ext cx="530400" cy="477600"/>
            </a:xfrm>
            <a:prstGeom prst="ellipse">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5"/>
            <p:cNvSpPr/>
            <p:nvPr/>
          </p:nvSpPr>
          <p:spPr>
            <a:xfrm>
              <a:off x="18921978" y="7408099"/>
              <a:ext cx="530400" cy="477600"/>
            </a:xfrm>
            <a:prstGeom prst="ellipse">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5"/>
            <p:cNvSpPr/>
            <p:nvPr/>
          </p:nvSpPr>
          <p:spPr>
            <a:xfrm>
              <a:off x="19570273" y="8008356"/>
              <a:ext cx="530400" cy="477600"/>
            </a:xfrm>
            <a:prstGeom prst="ellipse">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5"/>
            <p:cNvSpPr/>
            <p:nvPr/>
          </p:nvSpPr>
          <p:spPr>
            <a:xfrm>
              <a:off x="20181166" y="8612697"/>
              <a:ext cx="530400" cy="477600"/>
            </a:xfrm>
            <a:prstGeom prst="ellipse">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5"/>
            <p:cNvSpPr/>
            <p:nvPr/>
          </p:nvSpPr>
          <p:spPr>
            <a:xfrm>
              <a:off x="20762970" y="9212954"/>
              <a:ext cx="530400" cy="477600"/>
            </a:xfrm>
            <a:prstGeom prst="ellipse">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0"/>
          <p:cNvSpPr/>
          <p:nvPr/>
        </p:nvSpPr>
        <p:spPr>
          <a:xfrm>
            <a:off x="12925918" y="5254775"/>
            <a:ext cx="3933900" cy="13743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0"/>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The Beeswax Programmatic Platform</a:t>
            </a:r>
            <a:endParaRPr i="1"/>
          </a:p>
        </p:txBody>
      </p:sp>
      <p:pic>
        <p:nvPicPr>
          <p:cNvPr id="68" name="Google Shape;68;p10"/>
          <p:cNvPicPr preferRelativeResize="0"/>
          <p:nvPr/>
        </p:nvPicPr>
        <p:blipFill>
          <a:blip r:embed="rId3">
            <a:alphaModFix/>
          </a:blip>
          <a:stretch>
            <a:fillRect/>
          </a:stretch>
        </p:blipFill>
        <p:spPr>
          <a:xfrm>
            <a:off x="3803307" y="5182026"/>
            <a:ext cx="4560210" cy="2716554"/>
          </a:xfrm>
          <a:prstGeom prst="rect">
            <a:avLst/>
          </a:prstGeom>
          <a:noFill/>
          <a:ln>
            <a:noFill/>
          </a:ln>
        </p:spPr>
      </p:pic>
      <p:pic>
        <p:nvPicPr>
          <p:cNvPr id="69" name="Google Shape;69;p10"/>
          <p:cNvPicPr preferRelativeResize="0"/>
          <p:nvPr/>
        </p:nvPicPr>
        <p:blipFill>
          <a:blip r:embed="rId4">
            <a:alphaModFix/>
          </a:blip>
          <a:stretch>
            <a:fillRect/>
          </a:stretch>
        </p:blipFill>
        <p:spPr>
          <a:xfrm>
            <a:off x="4409837" y="7898553"/>
            <a:ext cx="3347149" cy="2573578"/>
          </a:xfrm>
          <a:prstGeom prst="rect">
            <a:avLst/>
          </a:prstGeom>
          <a:noFill/>
          <a:ln>
            <a:noFill/>
          </a:ln>
        </p:spPr>
      </p:pic>
      <p:pic>
        <p:nvPicPr>
          <p:cNvPr id="70" name="Google Shape;70;p10"/>
          <p:cNvPicPr preferRelativeResize="0"/>
          <p:nvPr/>
        </p:nvPicPr>
        <p:blipFill>
          <a:blip r:embed="rId5">
            <a:alphaModFix/>
          </a:blip>
          <a:stretch>
            <a:fillRect/>
          </a:stretch>
        </p:blipFill>
        <p:spPr>
          <a:xfrm>
            <a:off x="4564197" y="10472157"/>
            <a:ext cx="2695691" cy="1838270"/>
          </a:xfrm>
          <a:prstGeom prst="rect">
            <a:avLst/>
          </a:prstGeom>
          <a:noFill/>
          <a:ln>
            <a:noFill/>
          </a:ln>
        </p:spPr>
      </p:pic>
      <p:pic>
        <p:nvPicPr>
          <p:cNvPr id="71" name="Google Shape;71;p10"/>
          <p:cNvPicPr preferRelativeResize="0"/>
          <p:nvPr/>
        </p:nvPicPr>
        <p:blipFill>
          <a:blip r:embed="rId6">
            <a:alphaModFix/>
          </a:blip>
          <a:stretch>
            <a:fillRect/>
          </a:stretch>
        </p:blipFill>
        <p:spPr>
          <a:xfrm>
            <a:off x="4955815" y="3020625"/>
            <a:ext cx="1912484" cy="1838270"/>
          </a:xfrm>
          <a:prstGeom prst="rect">
            <a:avLst/>
          </a:prstGeom>
          <a:noFill/>
          <a:ln>
            <a:noFill/>
          </a:ln>
        </p:spPr>
      </p:pic>
      <p:sp>
        <p:nvSpPr>
          <p:cNvPr id="72" name="Google Shape;72;p10"/>
          <p:cNvSpPr/>
          <p:nvPr/>
        </p:nvSpPr>
        <p:spPr>
          <a:xfrm>
            <a:off x="7594373" y="5566459"/>
            <a:ext cx="7792500" cy="5583600"/>
          </a:xfrm>
          <a:custGeom>
            <a:rect b="b" l="l" r="r" t="t"/>
            <a:pathLst>
              <a:path extrusionOk="0" h="120000" w="120000">
                <a:moveTo>
                  <a:pt x="60366" y="0"/>
                </a:moveTo>
                <a:lnTo>
                  <a:pt x="100122" y="51200"/>
                </a:lnTo>
                <a:lnTo>
                  <a:pt x="120000" y="51088"/>
                </a:lnTo>
                <a:lnTo>
                  <a:pt x="120000" y="69194"/>
                </a:lnTo>
                <a:lnTo>
                  <a:pt x="100122" y="68994"/>
                </a:lnTo>
                <a:lnTo>
                  <a:pt x="60366" y="120000"/>
                </a:lnTo>
                <a:moveTo>
                  <a:pt x="0" y="108488"/>
                </a:moveTo>
                <a:lnTo>
                  <a:pt x="0" y="3838"/>
                </a:lnTo>
              </a:path>
            </a:pathLst>
          </a:custGeom>
          <a:noFill/>
          <a:ln cap="flat" cmpd="sng" w="12700">
            <a:solidFill>
              <a:srgbClr val="FFC437"/>
            </a:solidFill>
            <a:prstDash val="solid"/>
            <a:miter lim="8000"/>
            <a:headEnd len="sm" w="sm" type="none"/>
            <a:tailEnd len="sm" w="sm" type="none"/>
          </a:ln>
        </p:spPr>
        <p:txBody>
          <a:bodyPr anchorCtr="0" anchor="ctr" bIns="25700" lIns="25700" spcFirstLastPara="1" rIns="25700" wrap="square" tIns="2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pasted-image.pdf" id="73" name="Google Shape;73;p10"/>
          <p:cNvPicPr preferRelativeResize="0"/>
          <p:nvPr/>
        </p:nvPicPr>
        <p:blipFill rotWithShape="1">
          <a:blip r:embed="rId7">
            <a:alphaModFix/>
          </a:blip>
          <a:srcRect b="0" l="0" r="0" t="0"/>
          <a:stretch/>
        </p:blipFill>
        <p:spPr>
          <a:xfrm>
            <a:off x="13588976" y="8266004"/>
            <a:ext cx="1084024" cy="191997"/>
          </a:xfrm>
          <a:prstGeom prst="rect">
            <a:avLst/>
          </a:prstGeom>
          <a:noFill/>
          <a:ln>
            <a:noFill/>
          </a:ln>
        </p:spPr>
      </p:pic>
      <p:grpSp>
        <p:nvGrpSpPr>
          <p:cNvPr id="74" name="Google Shape;74;p10"/>
          <p:cNvGrpSpPr/>
          <p:nvPr/>
        </p:nvGrpSpPr>
        <p:grpSpPr>
          <a:xfrm>
            <a:off x="8355756" y="5916399"/>
            <a:ext cx="2576980" cy="644245"/>
            <a:chOff x="0" y="0"/>
            <a:chExt cx="2147483647" cy="2147483647"/>
          </a:xfrm>
        </p:grpSpPr>
        <p:sp>
          <p:nvSpPr>
            <p:cNvPr id="75" name="Google Shape;75;p10"/>
            <p:cNvSpPr txBox="1"/>
            <p:nvPr/>
          </p:nvSpPr>
          <p:spPr>
            <a:xfrm>
              <a:off x="0" y="0"/>
              <a:ext cx="2147483647" cy="2147483647"/>
            </a:xfrm>
            <a:prstGeom prst="rect">
              <a:avLst/>
            </a:prstGeom>
            <a:solidFill>
              <a:srgbClr val="FFFFFF"/>
            </a:solidFill>
            <a:ln cap="flat" cmpd="sng" w="9525">
              <a:solidFill>
                <a:srgbClr val="FFC437"/>
              </a:solidFill>
              <a:prstDash val="solid"/>
              <a:miter lim="8000"/>
              <a:headEnd len="sm" w="sm" type="none"/>
              <a:tailEnd len="sm" w="sm" type="none"/>
            </a:ln>
          </p:spPr>
          <p:txBody>
            <a:bodyPr anchorCtr="0" anchor="ctr" bIns="25700" lIns="25700" spcFirstLastPara="1" rIns="25700" wrap="square" tIns="2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pasted-image.png" id="76" name="Google Shape;76;p10"/>
            <p:cNvPicPr preferRelativeResize="0"/>
            <p:nvPr/>
          </p:nvPicPr>
          <p:blipFill rotWithShape="1">
            <a:blip r:embed="rId8">
              <a:alphaModFix/>
            </a:blip>
            <a:srcRect b="0" l="0" r="0" t="0"/>
            <a:stretch/>
          </p:blipFill>
          <p:spPr>
            <a:xfrm>
              <a:off x="277406693" y="718582132"/>
              <a:ext cx="1592668703" cy="710319345"/>
            </a:xfrm>
            <a:prstGeom prst="rect">
              <a:avLst/>
            </a:prstGeom>
            <a:noFill/>
            <a:ln>
              <a:noFill/>
            </a:ln>
          </p:spPr>
        </p:pic>
      </p:grpSp>
      <p:sp>
        <p:nvSpPr>
          <p:cNvPr id="77" name="Google Shape;77;p10"/>
          <p:cNvSpPr txBox="1"/>
          <p:nvPr/>
        </p:nvSpPr>
        <p:spPr>
          <a:xfrm>
            <a:off x="10245727" y="7127099"/>
            <a:ext cx="1928100" cy="858600"/>
          </a:xfrm>
          <a:prstGeom prst="rect">
            <a:avLst/>
          </a:prstGeom>
          <a:solidFill>
            <a:srgbClr val="FFFFFF"/>
          </a:solidFill>
          <a:ln cap="flat" cmpd="sng" w="9525">
            <a:solidFill>
              <a:srgbClr val="FFC437"/>
            </a:solidFill>
            <a:prstDash val="solid"/>
            <a:miter lim="8000"/>
            <a:headEnd len="sm" w="sm" type="none"/>
            <a:tailEnd len="sm" w="sm" type="none"/>
          </a:ln>
        </p:spPr>
        <p:txBody>
          <a:bodyPr anchorCtr="0" anchor="ctr" bIns="25700" lIns="25700" spcFirstLastPara="1" rIns="25700" wrap="square" tIns="2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78" name="Google Shape;78;p10"/>
          <p:cNvGrpSpPr/>
          <p:nvPr/>
        </p:nvGrpSpPr>
        <p:grpSpPr>
          <a:xfrm>
            <a:off x="10096015" y="8885076"/>
            <a:ext cx="2304758" cy="812612"/>
            <a:chOff x="0" y="0"/>
            <a:chExt cx="2095234800" cy="1015764900"/>
          </a:xfrm>
        </p:grpSpPr>
        <p:sp>
          <p:nvSpPr>
            <p:cNvPr id="79" name="Google Shape;79;p10"/>
            <p:cNvSpPr txBox="1"/>
            <p:nvPr/>
          </p:nvSpPr>
          <p:spPr>
            <a:xfrm>
              <a:off x="0" y="0"/>
              <a:ext cx="2095234800" cy="1015764900"/>
            </a:xfrm>
            <a:prstGeom prst="rect">
              <a:avLst/>
            </a:prstGeom>
            <a:solidFill>
              <a:srgbClr val="FFFFFF"/>
            </a:solidFill>
            <a:ln cap="flat" cmpd="sng" w="9525">
              <a:solidFill>
                <a:srgbClr val="FFC437"/>
              </a:solidFill>
              <a:prstDash val="solid"/>
              <a:miter lim="8000"/>
              <a:headEnd len="sm" w="sm" type="none"/>
              <a:tailEnd len="sm" w="sm" type="none"/>
            </a:ln>
          </p:spPr>
          <p:txBody>
            <a:bodyPr anchorCtr="0" anchor="ctr" bIns="25700" lIns="25700" spcFirstLastPara="1" rIns="25700" wrap="square" tIns="2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pasted-image.png" id="80" name="Google Shape;80;p10"/>
            <p:cNvPicPr preferRelativeResize="0"/>
            <p:nvPr/>
          </p:nvPicPr>
          <p:blipFill rotWithShape="1">
            <a:blip r:embed="rId9">
              <a:alphaModFix/>
            </a:blip>
            <a:srcRect b="0" l="0" r="0" t="0"/>
            <a:stretch/>
          </p:blipFill>
          <p:spPr>
            <a:xfrm>
              <a:off x="217868500" y="287161275"/>
              <a:ext cx="1659496136" cy="441442491"/>
            </a:xfrm>
            <a:prstGeom prst="rect">
              <a:avLst/>
            </a:prstGeom>
            <a:noFill/>
            <a:ln>
              <a:noFill/>
            </a:ln>
          </p:spPr>
        </p:pic>
      </p:grpSp>
      <p:pic>
        <p:nvPicPr>
          <p:cNvPr id="81" name="Google Shape;81;p10"/>
          <p:cNvPicPr preferRelativeResize="0"/>
          <p:nvPr/>
        </p:nvPicPr>
        <p:blipFill rotWithShape="1">
          <a:blip r:embed="rId10">
            <a:alphaModFix/>
          </a:blip>
          <a:srcRect b="0" l="0" r="0" t="0"/>
          <a:stretch/>
        </p:blipFill>
        <p:spPr>
          <a:xfrm>
            <a:off x="10637589" y="7386074"/>
            <a:ext cx="1141451" cy="339042"/>
          </a:xfrm>
          <a:prstGeom prst="rect">
            <a:avLst/>
          </a:prstGeom>
          <a:noFill/>
          <a:ln>
            <a:noFill/>
          </a:ln>
        </p:spPr>
      </p:pic>
      <p:grpSp>
        <p:nvGrpSpPr>
          <p:cNvPr id="82" name="Google Shape;82;p10"/>
          <p:cNvGrpSpPr/>
          <p:nvPr/>
        </p:nvGrpSpPr>
        <p:grpSpPr>
          <a:xfrm>
            <a:off x="10650063" y="7833762"/>
            <a:ext cx="2336939" cy="1040843"/>
            <a:chOff x="2645958" y="2577844"/>
            <a:chExt cx="990900" cy="485400"/>
          </a:xfrm>
        </p:grpSpPr>
        <p:sp>
          <p:nvSpPr>
            <p:cNvPr id="83" name="Google Shape;83;p10"/>
            <p:cNvSpPr txBox="1"/>
            <p:nvPr/>
          </p:nvSpPr>
          <p:spPr>
            <a:xfrm>
              <a:off x="2645958" y="2577844"/>
              <a:ext cx="990900" cy="485400"/>
            </a:xfrm>
            <a:prstGeom prst="rect">
              <a:avLst/>
            </a:prstGeom>
            <a:solidFill>
              <a:srgbClr val="FFFFFF"/>
            </a:solidFill>
            <a:ln cap="flat" cmpd="sng" w="9525">
              <a:solidFill>
                <a:srgbClr val="FFC437"/>
              </a:solidFill>
              <a:prstDash val="solid"/>
              <a:miter lim="8000"/>
              <a:headEnd len="sm" w="sm" type="none"/>
              <a:tailEnd len="sm" w="sm" type="none"/>
            </a:ln>
          </p:spPr>
          <p:txBody>
            <a:bodyPr anchorCtr="0" anchor="ctr" bIns="25700" lIns="25700" spcFirstLastPara="1" rIns="25700" wrap="square" tIns="2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84" name="Google Shape;84;p10"/>
            <p:cNvPicPr preferRelativeResize="0"/>
            <p:nvPr/>
          </p:nvPicPr>
          <p:blipFill rotWithShape="1">
            <a:blip r:embed="rId11">
              <a:alphaModFix/>
            </a:blip>
            <a:srcRect b="0" l="0" r="0" t="0"/>
            <a:stretch/>
          </p:blipFill>
          <p:spPr>
            <a:xfrm>
              <a:off x="2846167" y="2731931"/>
              <a:ext cx="589502" cy="177293"/>
            </a:xfrm>
            <a:prstGeom prst="rect">
              <a:avLst/>
            </a:prstGeom>
            <a:noFill/>
            <a:ln>
              <a:noFill/>
            </a:ln>
          </p:spPr>
        </p:pic>
      </p:grpSp>
      <p:grpSp>
        <p:nvGrpSpPr>
          <p:cNvPr id="85" name="Google Shape;85;p10"/>
          <p:cNvGrpSpPr/>
          <p:nvPr/>
        </p:nvGrpSpPr>
        <p:grpSpPr>
          <a:xfrm>
            <a:off x="7996233" y="9285924"/>
            <a:ext cx="2336939" cy="1040843"/>
            <a:chOff x="1498365" y="2928702"/>
            <a:chExt cx="990900" cy="485400"/>
          </a:xfrm>
        </p:grpSpPr>
        <p:sp>
          <p:nvSpPr>
            <p:cNvPr id="86" name="Google Shape;86;p10"/>
            <p:cNvSpPr txBox="1"/>
            <p:nvPr/>
          </p:nvSpPr>
          <p:spPr>
            <a:xfrm>
              <a:off x="1498365" y="2928702"/>
              <a:ext cx="990900" cy="485400"/>
            </a:xfrm>
            <a:prstGeom prst="rect">
              <a:avLst/>
            </a:prstGeom>
            <a:solidFill>
              <a:srgbClr val="FFFFFF"/>
            </a:solidFill>
            <a:ln cap="flat" cmpd="sng" w="9525">
              <a:solidFill>
                <a:srgbClr val="FFC437"/>
              </a:solidFill>
              <a:prstDash val="solid"/>
              <a:miter lim="8000"/>
              <a:headEnd len="sm" w="sm" type="none"/>
              <a:tailEnd len="sm" w="sm" type="none"/>
            </a:ln>
          </p:spPr>
          <p:txBody>
            <a:bodyPr anchorCtr="0" anchor="ctr" bIns="25700" lIns="25700" spcFirstLastPara="1" rIns="25700" wrap="square" tIns="2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87" name="Google Shape;87;p10"/>
            <p:cNvPicPr preferRelativeResize="0"/>
            <p:nvPr/>
          </p:nvPicPr>
          <p:blipFill rotWithShape="1">
            <a:blip r:embed="rId12">
              <a:alphaModFix/>
            </a:blip>
            <a:srcRect b="0" l="0" r="0" t="0"/>
            <a:stretch/>
          </p:blipFill>
          <p:spPr>
            <a:xfrm>
              <a:off x="1643879" y="3090075"/>
              <a:ext cx="698624" cy="162371"/>
            </a:xfrm>
            <a:prstGeom prst="rect">
              <a:avLst/>
            </a:prstGeom>
            <a:noFill/>
            <a:ln>
              <a:noFill/>
            </a:ln>
          </p:spPr>
        </p:pic>
      </p:grpSp>
      <p:grpSp>
        <p:nvGrpSpPr>
          <p:cNvPr id="88" name="Google Shape;88;p10"/>
          <p:cNvGrpSpPr/>
          <p:nvPr/>
        </p:nvGrpSpPr>
        <p:grpSpPr>
          <a:xfrm>
            <a:off x="8363475" y="10471890"/>
            <a:ext cx="2341184" cy="1038270"/>
            <a:chOff x="1743983" y="3639786"/>
            <a:chExt cx="992700" cy="484200"/>
          </a:xfrm>
        </p:grpSpPr>
        <p:sp>
          <p:nvSpPr>
            <p:cNvPr id="89" name="Google Shape;89;p10"/>
            <p:cNvSpPr txBox="1"/>
            <p:nvPr/>
          </p:nvSpPr>
          <p:spPr>
            <a:xfrm>
              <a:off x="1743983" y="3639786"/>
              <a:ext cx="992700" cy="484200"/>
            </a:xfrm>
            <a:prstGeom prst="rect">
              <a:avLst/>
            </a:prstGeom>
            <a:solidFill>
              <a:srgbClr val="FFFFFF"/>
            </a:solidFill>
            <a:ln cap="flat" cmpd="sng" w="9525">
              <a:solidFill>
                <a:srgbClr val="FFC437"/>
              </a:solidFill>
              <a:prstDash val="solid"/>
              <a:miter lim="8000"/>
              <a:headEnd len="sm" w="sm" type="none"/>
              <a:tailEnd len="sm" w="sm" type="none"/>
            </a:ln>
          </p:spPr>
          <p:txBody>
            <a:bodyPr anchorCtr="0" anchor="ctr" bIns="25700" lIns="25700" spcFirstLastPara="1" rIns="25700" wrap="square" tIns="2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90" name="Google Shape;90;p10"/>
            <p:cNvPicPr preferRelativeResize="0"/>
            <p:nvPr/>
          </p:nvPicPr>
          <p:blipFill rotWithShape="1">
            <a:blip r:embed="rId13">
              <a:alphaModFix/>
            </a:blip>
            <a:srcRect b="0" l="0" r="0" t="0"/>
            <a:stretch/>
          </p:blipFill>
          <p:spPr>
            <a:xfrm>
              <a:off x="1993729" y="3784502"/>
              <a:ext cx="492704" cy="194703"/>
            </a:xfrm>
            <a:prstGeom prst="rect">
              <a:avLst/>
            </a:prstGeom>
            <a:noFill/>
            <a:ln>
              <a:noFill/>
            </a:ln>
          </p:spPr>
        </p:pic>
      </p:grpSp>
      <p:grpSp>
        <p:nvGrpSpPr>
          <p:cNvPr id="91" name="Google Shape;91;p10"/>
          <p:cNvGrpSpPr/>
          <p:nvPr/>
        </p:nvGrpSpPr>
        <p:grpSpPr>
          <a:xfrm>
            <a:off x="8132785" y="7170055"/>
            <a:ext cx="1736962" cy="771948"/>
            <a:chOff x="1826544" y="1648124"/>
            <a:chExt cx="736500" cy="360000"/>
          </a:xfrm>
        </p:grpSpPr>
        <p:sp>
          <p:nvSpPr>
            <p:cNvPr id="92" name="Google Shape;92;p10"/>
            <p:cNvSpPr txBox="1"/>
            <p:nvPr/>
          </p:nvSpPr>
          <p:spPr>
            <a:xfrm>
              <a:off x="1826544" y="1648124"/>
              <a:ext cx="736500" cy="360000"/>
            </a:xfrm>
            <a:prstGeom prst="rect">
              <a:avLst/>
            </a:prstGeom>
            <a:solidFill>
              <a:srgbClr val="FFFFFF"/>
            </a:solidFill>
            <a:ln cap="flat" cmpd="sng" w="9525">
              <a:solidFill>
                <a:srgbClr val="FFC437"/>
              </a:solidFill>
              <a:prstDash val="solid"/>
              <a:miter lim="8000"/>
              <a:headEnd len="sm" w="sm" type="none"/>
              <a:tailEnd len="sm" w="sm" type="none"/>
            </a:ln>
          </p:spPr>
          <p:txBody>
            <a:bodyPr anchorCtr="0" anchor="ctr" bIns="25700" lIns="25700" spcFirstLastPara="1" rIns="25700" wrap="square" tIns="2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93" name="Google Shape;93;p10"/>
            <p:cNvPicPr preferRelativeResize="0"/>
            <p:nvPr/>
          </p:nvPicPr>
          <p:blipFill rotWithShape="1">
            <a:blip r:embed="rId14">
              <a:alphaModFix/>
            </a:blip>
            <a:srcRect b="0" l="0" r="0" t="0"/>
            <a:stretch/>
          </p:blipFill>
          <p:spPr>
            <a:xfrm>
              <a:off x="1884156" y="1782232"/>
              <a:ext cx="587637" cy="103747"/>
            </a:xfrm>
            <a:prstGeom prst="rect">
              <a:avLst/>
            </a:prstGeom>
            <a:noFill/>
            <a:ln>
              <a:noFill/>
            </a:ln>
          </p:spPr>
        </p:pic>
      </p:grpSp>
      <p:cxnSp>
        <p:nvCxnSpPr>
          <p:cNvPr id="94" name="Google Shape;94;p10"/>
          <p:cNvCxnSpPr/>
          <p:nvPr/>
        </p:nvCxnSpPr>
        <p:spPr>
          <a:xfrm flipH="1" rot="10800000">
            <a:off x="15631358" y="8120923"/>
            <a:ext cx="2292000" cy="23400"/>
          </a:xfrm>
          <a:prstGeom prst="straightConnector1">
            <a:avLst/>
          </a:prstGeom>
          <a:noFill/>
          <a:ln cap="flat" cmpd="sng" w="38100">
            <a:solidFill>
              <a:srgbClr val="7F7F7F"/>
            </a:solidFill>
            <a:prstDash val="solid"/>
            <a:round/>
            <a:headEnd len="sm" w="sm" type="none"/>
            <a:tailEnd len="med" w="med" type="stealth"/>
          </a:ln>
        </p:spPr>
      </p:cxnSp>
      <p:sp>
        <p:nvSpPr>
          <p:cNvPr id="95" name="Google Shape;95;p10"/>
          <p:cNvSpPr txBox="1"/>
          <p:nvPr/>
        </p:nvSpPr>
        <p:spPr>
          <a:xfrm>
            <a:off x="15686225" y="6840500"/>
            <a:ext cx="2165400" cy="104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2C675C"/>
              </a:buClr>
              <a:buSzPts val="1800"/>
              <a:buFont typeface="Arial"/>
              <a:buNone/>
            </a:pPr>
            <a:r>
              <a:rPr b="1" lang="en-US" sz="3000">
                <a:solidFill>
                  <a:srgbClr val="2C675C"/>
                </a:solidFill>
              </a:rPr>
              <a:t>B</a:t>
            </a:r>
            <a:r>
              <a:rPr b="1" i="0" lang="en-US" sz="3000" u="none" cap="none" strike="noStrike">
                <a:solidFill>
                  <a:srgbClr val="2C675C"/>
                </a:solidFill>
              </a:rPr>
              <a:t>id </a:t>
            </a:r>
            <a:r>
              <a:rPr b="1" lang="en-US" sz="3000">
                <a:solidFill>
                  <a:srgbClr val="2C675C"/>
                </a:solidFill>
              </a:rPr>
              <a:t>R</a:t>
            </a:r>
            <a:r>
              <a:rPr b="1" i="0" lang="en-US" sz="3000" u="none" cap="none" strike="noStrike">
                <a:solidFill>
                  <a:srgbClr val="2C675C"/>
                </a:solidFill>
              </a:rPr>
              <a:t>equest</a:t>
            </a:r>
            <a:endParaRPr b="1" sz="3000"/>
          </a:p>
        </p:txBody>
      </p:sp>
      <p:pic>
        <p:nvPicPr>
          <p:cNvPr descr="pasted-image.pdf" id="96" name="Google Shape;96;p10"/>
          <p:cNvPicPr preferRelativeResize="0"/>
          <p:nvPr/>
        </p:nvPicPr>
        <p:blipFill rotWithShape="1">
          <a:blip r:embed="rId7">
            <a:alphaModFix/>
          </a:blip>
          <a:srcRect b="0" l="0" r="0" t="0"/>
          <a:stretch/>
        </p:blipFill>
        <p:spPr>
          <a:xfrm>
            <a:off x="7793654" y="8332963"/>
            <a:ext cx="1084024" cy="191997"/>
          </a:xfrm>
          <a:prstGeom prst="rect">
            <a:avLst/>
          </a:prstGeom>
          <a:noFill/>
          <a:ln>
            <a:noFill/>
          </a:ln>
        </p:spPr>
      </p:pic>
      <p:sp>
        <p:nvSpPr>
          <p:cNvPr id="97" name="Google Shape;97;p10"/>
          <p:cNvSpPr txBox="1"/>
          <p:nvPr/>
        </p:nvSpPr>
        <p:spPr>
          <a:xfrm>
            <a:off x="8355750" y="4456175"/>
            <a:ext cx="2927400" cy="1038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2C675C"/>
              </a:buClr>
              <a:buSzPts val="1800"/>
              <a:buFont typeface="Arial"/>
              <a:buNone/>
            </a:pPr>
            <a:r>
              <a:rPr b="1" lang="en-US" sz="3000"/>
              <a:t>Ad Exchanges</a:t>
            </a:r>
            <a:endParaRPr b="1" sz="3000"/>
          </a:p>
        </p:txBody>
      </p:sp>
      <p:sp>
        <p:nvSpPr>
          <p:cNvPr id="98" name="Google Shape;98;p10"/>
          <p:cNvSpPr txBox="1"/>
          <p:nvPr/>
        </p:nvSpPr>
        <p:spPr>
          <a:xfrm>
            <a:off x="15103541" y="8764224"/>
            <a:ext cx="3347100" cy="871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2C675C"/>
              </a:buClr>
              <a:buSzPts val="1800"/>
              <a:buFont typeface="Arial"/>
              <a:buNone/>
            </a:pPr>
            <a:r>
              <a:rPr b="1" lang="en-US" sz="3000">
                <a:solidFill>
                  <a:srgbClr val="2C675C"/>
                </a:solidFill>
              </a:rPr>
              <a:t>Bid</a:t>
            </a:r>
            <a:endParaRPr b="1" sz="3000">
              <a:solidFill>
                <a:srgbClr val="2C675C"/>
              </a:solidFill>
            </a:endParaRPr>
          </a:p>
          <a:p>
            <a:pPr indent="0" lvl="0" marL="0" marR="0" rtl="0" algn="ctr">
              <a:lnSpc>
                <a:spcPct val="100000"/>
              </a:lnSpc>
              <a:spcBef>
                <a:spcPts val="0"/>
              </a:spcBef>
              <a:spcAft>
                <a:spcPts val="0"/>
              </a:spcAft>
              <a:buClr>
                <a:srgbClr val="2C675C"/>
              </a:buClr>
              <a:buSzPts val="1800"/>
              <a:buFont typeface="Arial"/>
              <a:buNone/>
            </a:pPr>
            <a:r>
              <a:rPr b="1" lang="en-US" sz="3000">
                <a:solidFill>
                  <a:srgbClr val="2C675C"/>
                </a:solidFill>
              </a:rPr>
              <a:t>Response</a:t>
            </a:r>
            <a:endParaRPr b="1" sz="3000"/>
          </a:p>
        </p:txBody>
      </p:sp>
      <p:sp>
        <p:nvSpPr>
          <p:cNvPr id="99" name="Google Shape;99;p10"/>
          <p:cNvSpPr txBox="1"/>
          <p:nvPr/>
        </p:nvSpPr>
        <p:spPr>
          <a:xfrm>
            <a:off x="12925919" y="5501279"/>
            <a:ext cx="3810000" cy="858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2C675C"/>
              </a:buClr>
              <a:buSzPts val="1800"/>
              <a:buFont typeface="Arial"/>
              <a:buNone/>
            </a:pPr>
            <a:r>
              <a:rPr b="1" lang="en-US" sz="3000">
                <a:solidFill>
                  <a:srgbClr val="2C675C"/>
                </a:solidFill>
              </a:rPr>
              <a:t>Millions of requests per second</a:t>
            </a:r>
            <a:endParaRPr b="1" sz="3000"/>
          </a:p>
        </p:txBody>
      </p:sp>
      <p:grpSp>
        <p:nvGrpSpPr>
          <p:cNvPr id="100" name="Google Shape;100;p10"/>
          <p:cNvGrpSpPr/>
          <p:nvPr/>
        </p:nvGrpSpPr>
        <p:grpSpPr>
          <a:xfrm>
            <a:off x="17898359" y="7074807"/>
            <a:ext cx="3212577" cy="2552656"/>
            <a:chOff x="7750212" y="2775545"/>
            <a:chExt cx="3542763" cy="2708101"/>
          </a:xfrm>
        </p:grpSpPr>
        <p:sp>
          <p:nvSpPr>
            <p:cNvPr id="101" name="Google Shape;101;p10"/>
            <p:cNvSpPr/>
            <p:nvPr/>
          </p:nvSpPr>
          <p:spPr>
            <a:xfrm>
              <a:off x="7750212" y="2775545"/>
              <a:ext cx="3451200" cy="2708100"/>
            </a:xfrm>
            <a:custGeom>
              <a:rect b="b" l="l" r="r" t="t"/>
              <a:pathLst>
                <a:path extrusionOk="0" h="120000" w="120000">
                  <a:moveTo>
                    <a:pt x="89827" y="0"/>
                  </a:moveTo>
                  <a:lnTo>
                    <a:pt x="120000" y="60005"/>
                  </a:lnTo>
                  <a:lnTo>
                    <a:pt x="89988" y="120000"/>
                  </a:lnTo>
                  <a:lnTo>
                    <a:pt x="30011" y="120000"/>
                  </a:lnTo>
                  <a:lnTo>
                    <a:pt x="0" y="60016"/>
                  </a:lnTo>
                  <a:lnTo>
                    <a:pt x="29944" y="0"/>
                  </a:lnTo>
                  <a:lnTo>
                    <a:pt x="89827" y="0"/>
                  </a:lnTo>
                  <a:close/>
                </a:path>
              </a:pathLst>
            </a:custGeom>
            <a:gradFill>
              <a:gsLst>
                <a:gs pos="0">
                  <a:srgbClr val="2C8778"/>
                </a:gs>
                <a:gs pos="100000">
                  <a:srgbClr val="2C675C"/>
                </a:gs>
              </a:gsLst>
              <a:lin ang="5400012" scaled="0"/>
            </a:gradFill>
            <a:ln>
              <a:noFill/>
            </a:ln>
          </p:spPr>
          <p:txBody>
            <a:bodyPr anchorCtr="0" anchor="ctr" bIns="68525" lIns="68525" spcFirstLastPara="1" rIns="68525" wrap="square" tIns="68525">
              <a:noAutofit/>
            </a:bodyPr>
            <a:lstStyle/>
            <a:p>
              <a:pPr indent="0" lvl="0" marL="0" marR="0" rtl="0" algn="ctr">
                <a:lnSpc>
                  <a:spcPct val="100000"/>
                </a:lnSpc>
                <a:spcBef>
                  <a:spcPts val="0"/>
                </a:spcBef>
                <a:spcAft>
                  <a:spcPts val="0"/>
                </a:spcAft>
                <a:buClr>
                  <a:srgbClr val="FFFFFF"/>
                </a:buClr>
                <a:buFont typeface="Helvetica Neue"/>
                <a:buNone/>
              </a:pPr>
              <a:r>
                <a:rPr b="0" i="0" lang="en-US" sz="3700" u="none">
                  <a:solidFill>
                    <a:srgbClr val="FFFFFF"/>
                  </a:solidFill>
                  <a:latin typeface="Helvetica Neue"/>
                  <a:ea typeface="Helvetica Neue"/>
                  <a:cs typeface="Helvetica Neue"/>
                  <a:sym typeface="Helvetica Neue"/>
                </a:rPr>
                <a:t> </a:t>
              </a:r>
              <a:endParaRPr sz="3700"/>
            </a:p>
          </p:txBody>
        </p:sp>
        <p:sp>
          <p:nvSpPr>
            <p:cNvPr id="102" name="Google Shape;102;p10"/>
            <p:cNvSpPr txBox="1"/>
            <p:nvPr/>
          </p:nvSpPr>
          <p:spPr>
            <a:xfrm>
              <a:off x="7841775" y="2775545"/>
              <a:ext cx="3451200" cy="2708100"/>
            </a:xfrm>
            <a:prstGeom prst="rect">
              <a:avLst/>
            </a:prstGeom>
            <a:noFill/>
            <a:ln>
              <a:noFill/>
            </a:ln>
          </p:spPr>
          <p:txBody>
            <a:bodyPr anchorCtr="0" anchor="ctr" bIns="121875" lIns="121875" spcFirstLastPara="1" rIns="121875" wrap="square" tIns="121875">
              <a:noAutofit/>
            </a:bodyPr>
            <a:lstStyle/>
            <a:p>
              <a:pPr indent="0" lvl="0" marL="0" marR="0" rtl="0" algn="ctr">
                <a:lnSpc>
                  <a:spcPct val="100000"/>
                </a:lnSpc>
                <a:spcBef>
                  <a:spcPts val="0"/>
                </a:spcBef>
                <a:spcAft>
                  <a:spcPts val="0"/>
                </a:spcAft>
                <a:buClr>
                  <a:srgbClr val="FFFFFF"/>
                </a:buClr>
                <a:buFont typeface="Open Sans"/>
                <a:buNone/>
              </a:pPr>
              <a:r>
                <a:rPr b="1" lang="en-US" sz="2400">
                  <a:solidFill>
                    <a:srgbClr val="FFFFFF"/>
                  </a:solidFill>
                  <a:latin typeface="Open Sans"/>
                  <a:ea typeface="Open Sans"/>
                  <a:cs typeface="Open Sans"/>
                  <a:sym typeface="Open Sans"/>
                </a:rPr>
                <a:t>Bidder</a:t>
              </a:r>
              <a:endParaRPr b="1" sz="2400">
                <a:solidFill>
                  <a:srgbClr val="FFFFFF"/>
                </a:solidFill>
                <a:latin typeface="Open Sans"/>
                <a:ea typeface="Open Sans"/>
                <a:cs typeface="Open Sans"/>
                <a:sym typeface="Open Sans"/>
              </a:endParaRPr>
            </a:p>
          </p:txBody>
        </p:sp>
      </p:grpSp>
      <p:cxnSp>
        <p:nvCxnSpPr>
          <p:cNvPr id="103" name="Google Shape;103;p10"/>
          <p:cNvCxnSpPr/>
          <p:nvPr/>
        </p:nvCxnSpPr>
        <p:spPr>
          <a:xfrm flipH="1">
            <a:off x="15624180" y="8579742"/>
            <a:ext cx="2193300" cy="13800"/>
          </a:xfrm>
          <a:prstGeom prst="straightConnector1">
            <a:avLst/>
          </a:prstGeom>
          <a:noFill/>
          <a:ln cap="flat" cmpd="sng" w="38100">
            <a:solidFill>
              <a:srgbClr val="7F7F7F"/>
            </a:solidFill>
            <a:prstDash val="solid"/>
            <a:round/>
            <a:headEnd len="sm" w="sm" type="none"/>
            <a:tailEnd len="med" w="med" type="stealth"/>
          </a:ln>
        </p:spPr>
      </p:cxnSp>
      <p:pic>
        <p:nvPicPr>
          <p:cNvPr id="104" name="Google Shape;104;p10"/>
          <p:cNvPicPr preferRelativeResize="0"/>
          <p:nvPr/>
        </p:nvPicPr>
        <p:blipFill>
          <a:blip r:embed="rId15">
            <a:alphaModFix/>
          </a:blip>
          <a:stretch>
            <a:fillRect/>
          </a:stretch>
        </p:blipFill>
        <p:spPr>
          <a:xfrm>
            <a:off x="19651450" y="12500600"/>
            <a:ext cx="3810000" cy="704850"/>
          </a:xfrm>
          <a:prstGeom prst="rect">
            <a:avLst/>
          </a:prstGeom>
          <a:noFill/>
          <a:ln>
            <a:noFill/>
          </a:ln>
        </p:spPr>
      </p:pic>
      <p:sp>
        <p:nvSpPr>
          <p:cNvPr id="105" name="Google Shape;105;p10"/>
          <p:cNvSpPr/>
          <p:nvPr/>
        </p:nvSpPr>
        <p:spPr>
          <a:xfrm>
            <a:off x="13467775" y="10170675"/>
            <a:ext cx="4349700" cy="1374300"/>
          </a:xfrm>
          <a:prstGeom prst="roundRect">
            <a:avLst>
              <a:gd fmla="val 16667"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txBox="1"/>
          <p:nvPr/>
        </p:nvSpPr>
        <p:spPr>
          <a:xfrm>
            <a:off x="13467650" y="10122925"/>
            <a:ext cx="4349700" cy="1374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2C675C"/>
              </a:buClr>
              <a:buSzPts val="1800"/>
              <a:buFont typeface="Arial"/>
              <a:buNone/>
            </a:pPr>
            <a:r>
              <a:rPr b="1" lang="en-US" sz="3000">
                <a:solidFill>
                  <a:srgbClr val="2C675C"/>
                </a:solidFill>
              </a:rPr>
              <a:t>99th percentile response time &lt; 30 ms</a:t>
            </a:r>
            <a:endParaRPr b="1" sz="3000"/>
          </a:p>
        </p:txBody>
      </p:sp>
      <p:cxnSp>
        <p:nvCxnSpPr>
          <p:cNvPr id="107" name="Google Shape;107;p10"/>
          <p:cNvCxnSpPr/>
          <p:nvPr/>
        </p:nvCxnSpPr>
        <p:spPr>
          <a:xfrm>
            <a:off x="14856143" y="6629067"/>
            <a:ext cx="40200" cy="1264500"/>
          </a:xfrm>
          <a:prstGeom prst="straightConnector1">
            <a:avLst/>
          </a:prstGeom>
          <a:noFill/>
          <a:ln cap="flat" cmpd="sng" w="28575">
            <a:solidFill>
              <a:srgbClr val="434343"/>
            </a:solidFill>
            <a:prstDash val="dash"/>
            <a:round/>
            <a:headEnd len="med" w="med" type="none"/>
            <a:tailEnd len="med" w="med" type="none"/>
          </a:ln>
        </p:spPr>
      </p:cxnSp>
      <p:cxnSp>
        <p:nvCxnSpPr>
          <p:cNvPr id="108" name="Google Shape;108;p10"/>
          <p:cNvCxnSpPr/>
          <p:nvPr/>
        </p:nvCxnSpPr>
        <p:spPr>
          <a:xfrm flipH="1">
            <a:off x="13972650" y="8621475"/>
            <a:ext cx="2211300" cy="1567500"/>
          </a:xfrm>
          <a:prstGeom prst="straightConnector1">
            <a:avLst/>
          </a:prstGeom>
          <a:noFill/>
          <a:ln cap="flat" cmpd="sng" w="28575">
            <a:solidFill>
              <a:srgbClr val="434343"/>
            </a:solidFill>
            <a:prstDash val="dash"/>
            <a:round/>
            <a:headEnd len="med" w="med" type="none"/>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sp>
        <p:nvSpPr>
          <p:cNvPr id="765" name="Google Shape;765;p46"/>
          <p:cNvSpPr txBox="1"/>
          <p:nvPr/>
        </p:nvSpPr>
        <p:spPr>
          <a:xfrm>
            <a:off x="1115650" y="3105873"/>
            <a:ext cx="22345800" cy="150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900"/>
              </a:spcBef>
              <a:spcAft>
                <a:spcPts val="900"/>
              </a:spcAft>
              <a:buNone/>
            </a:pPr>
            <a:r>
              <a:rPr lang="en-US" sz="6000">
                <a:solidFill>
                  <a:srgbClr val="333333"/>
                </a:solidFill>
                <a:latin typeface="Open Sans"/>
                <a:ea typeface="Open Sans"/>
                <a:cs typeface="Open Sans"/>
                <a:sym typeface="Open Sans"/>
              </a:rPr>
              <a:t>UI for Status and Management</a:t>
            </a:r>
            <a:endParaRPr sz="6000">
              <a:solidFill>
                <a:srgbClr val="333333"/>
              </a:solidFill>
              <a:latin typeface="Open Sans"/>
              <a:ea typeface="Open Sans"/>
              <a:cs typeface="Open Sans"/>
              <a:sym typeface="Open Sans"/>
            </a:endParaRPr>
          </a:p>
        </p:txBody>
      </p:sp>
      <p:sp>
        <p:nvSpPr>
          <p:cNvPr id="766" name="Google Shape;766;p46"/>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chemeClr val="dk1"/>
                </a:solidFill>
              </a:rPr>
              <a:t>What Do Data Pipeline Frameworks Give You?</a:t>
            </a:r>
            <a:endParaRPr/>
          </a:p>
        </p:txBody>
      </p:sp>
      <p:pic>
        <p:nvPicPr>
          <p:cNvPr id="767" name="Google Shape;767;p46"/>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768" name="Google Shape;768;p46"/>
          <p:cNvPicPr preferRelativeResize="0"/>
          <p:nvPr/>
        </p:nvPicPr>
        <p:blipFill>
          <a:blip r:embed="rId4">
            <a:alphaModFix/>
          </a:blip>
          <a:stretch>
            <a:fillRect/>
          </a:stretch>
        </p:blipFill>
        <p:spPr>
          <a:xfrm>
            <a:off x="1115651" y="4907765"/>
            <a:ext cx="10813776" cy="3900474"/>
          </a:xfrm>
          <a:prstGeom prst="rect">
            <a:avLst/>
          </a:prstGeom>
          <a:noFill/>
          <a:ln>
            <a:noFill/>
          </a:ln>
        </p:spPr>
      </p:pic>
      <p:pic>
        <p:nvPicPr>
          <p:cNvPr id="769" name="Google Shape;769;p46"/>
          <p:cNvPicPr preferRelativeResize="0"/>
          <p:nvPr/>
        </p:nvPicPr>
        <p:blipFill>
          <a:blip r:embed="rId5">
            <a:alphaModFix/>
          </a:blip>
          <a:stretch>
            <a:fillRect/>
          </a:stretch>
        </p:blipFill>
        <p:spPr>
          <a:xfrm>
            <a:off x="1115650" y="9109852"/>
            <a:ext cx="16906452" cy="3673425"/>
          </a:xfrm>
          <a:prstGeom prst="rect">
            <a:avLst/>
          </a:prstGeom>
          <a:noFill/>
          <a:ln>
            <a:noFill/>
          </a:ln>
        </p:spPr>
      </p:pic>
      <p:pic>
        <p:nvPicPr>
          <p:cNvPr id="770" name="Google Shape;770;p46"/>
          <p:cNvPicPr preferRelativeResize="0"/>
          <p:nvPr/>
        </p:nvPicPr>
        <p:blipFill>
          <a:blip r:embed="rId6">
            <a:alphaModFix/>
          </a:blip>
          <a:stretch>
            <a:fillRect/>
          </a:stretch>
        </p:blipFill>
        <p:spPr>
          <a:xfrm>
            <a:off x="13187364" y="4907775"/>
            <a:ext cx="9929460" cy="39004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4" name="Shape 774"/>
        <p:cNvGrpSpPr/>
        <p:nvPr/>
      </p:nvGrpSpPr>
      <p:grpSpPr>
        <a:xfrm>
          <a:off x="0" y="0"/>
          <a:ext cx="0" cy="0"/>
          <a:chOff x="0" y="0"/>
          <a:chExt cx="0" cy="0"/>
        </a:xfrm>
      </p:grpSpPr>
      <p:sp>
        <p:nvSpPr>
          <p:cNvPr id="775" name="Google Shape;775;p47"/>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chemeClr val="dk1"/>
                </a:solidFill>
              </a:rPr>
              <a:t>The Data Pipeline Platform</a:t>
            </a:r>
            <a:endParaRPr/>
          </a:p>
        </p:txBody>
      </p:sp>
      <p:pic>
        <p:nvPicPr>
          <p:cNvPr id="776" name="Google Shape;776;p47"/>
          <p:cNvPicPr preferRelativeResize="0"/>
          <p:nvPr/>
        </p:nvPicPr>
        <p:blipFill>
          <a:blip r:embed="rId3">
            <a:alphaModFix/>
          </a:blip>
          <a:stretch>
            <a:fillRect/>
          </a:stretch>
        </p:blipFill>
        <p:spPr>
          <a:xfrm>
            <a:off x="19651450" y="12500600"/>
            <a:ext cx="3810000" cy="704850"/>
          </a:xfrm>
          <a:prstGeom prst="rect">
            <a:avLst/>
          </a:prstGeom>
          <a:noFill/>
          <a:ln>
            <a:noFill/>
          </a:ln>
        </p:spPr>
      </p:pic>
      <p:grpSp>
        <p:nvGrpSpPr>
          <p:cNvPr id="777" name="Google Shape;777;p47"/>
          <p:cNvGrpSpPr/>
          <p:nvPr/>
        </p:nvGrpSpPr>
        <p:grpSpPr>
          <a:xfrm>
            <a:off x="1771050" y="3542995"/>
            <a:ext cx="7802550" cy="3828600"/>
            <a:chOff x="3084825" y="7091320"/>
            <a:chExt cx="7802550" cy="3828600"/>
          </a:xfrm>
        </p:grpSpPr>
        <p:sp>
          <p:nvSpPr>
            <p:cNvPr id="778" name="Google Shape;778;p47"/>
            <p:cNvSpPr/>
            <p:nvPr/>
          </p:nvSpPr>
          <p:spPr>
            <a:xfrm>
              <a:off x="3084825" y="7091320"/>
              <a:ext cx="7802400" cy="3828600"/>
            </a:xfrm>
            <a:prstGeom prst="roundRect">
              <a:avLst>
                <a:gd fmla="val 16667" name="adj"/>
              </a:avLst>
            </a:prstGeom>
            <a:noFill/>
            <a:ln cap="flat" cmpd="sng" w="28575">
              <a:solidFill>
                <a:srgbClr val="66666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9" name="Google Shape;779;p47"/>
            <p:cNvCxnSpPr>
              <a:stCxn id="780" idx="3"/>
              <a:endCxn id="781" idx="1"/>
            </p:cNvCxnSpPr>
            <p:nvPr/>
          </p:nvCxnSpPr>
          <p:spPr>
            <a:xfrm flipH="1" rot="10800000">
              <a:off x="5612025" y="7544482"/>
              <a:ext cx="398100" cy="1249500"/>
            </a:xfrm>
            <a:prstGeom prst="straightConnector1">
              <a:avLst/>
            </a:prstGeom>
            <a:noFill/>
            <a:ln cap="flat" cmpd="sng" w="28575">
              <a:solidFill>
                <a:srgbClr val="666666"/>
              </a:solidFill>
              <a:prstDash val="dash"/>
              <a:round/>
              <a:headEnd len="med" w="med" type="none"/>
              <a:tailEnd len="med" w="med" type="none"/>
            </a:ln>
          </p:spPr>
        </p:cxnSp>
        <p:sp>
          <p:nvSpPr>
            <p:cNvPr id="782" name="Google Shape;782;p47"/>
            <p:cNvSpPr txBox="1"/>
            <p:nvPr/>
          </p:nvSpPr>
          <p:spPr>
            <a:xfrm>
              <a:off x="9821775" y="9992195"/>
              <a:ext cx="10656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t>End</a:t>
              </a:r>
              <a:endParaRPr b="1" sz="3000"/>
            </a:p>
          </p:txBody>
        </p:sp>
        <p:pic>
          <p:nvPicPr>
            <p:cNvPr id="783" name="Google Shape;783;p47"/>
            <p:cNvPicPr preferRelativeResize="0"/>
            <p:nvPr/>
          </p:nvPicPr>
          <p:blipFill>
            <a:blip r:embed="rId4">
              <a:alphaModFix/>
            </a:blip>
            <a:stretch>
              <a:fillRect/>
            </a:stretch>
          </p:blipFill>
          <p:spPr>
            <a:xfrm>
              <a:off x="6906107" y="7323160"/>
              <a:ext cx="2959214" cy="3103082"/>
            </a:xfrm>
            <a:prstGeom prst="rect">
              <a:avLst/>
            </a:prstGeom>
            <a:noFill/>
            <a:ln>
              <a:noFill/>
            </a:ln>
          </p:spPr>
        </p:pic>
        <p:sp>
          <p:nvSpPr>
            <p:cNvPr id="780" name="Google Shape;780;p47"/>
            <p:cNvSpPr/>
            <p:nvPr/>
          </p:nvSpPr>
          <p:spPr>
            <a:xfrm>
              <a:off x="3418425" y="8209445"/>
              <a:ext cx="2193600" cy="1169075"/>
            </a:xfrm>
            <a:prstGeom prst="flowChartProcess">
              <a:avLst/>
            </a:prstGeom>
            <a:solidFill>
              <a:srgbClr val="D9D9D9"/>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a:t>
              </a:r>
              <a:endParaRPr/>
            </a:p>
            <a:p>
              <a:pPr indent="0" lvl="0" marL="0" rtl="0" algn="l">
                <a:spcBef>
                  <a:spcPts val="0"/>
                </a:spcBef>
                <a:spcAft>
                  <a:spcPts val="0"/>
                </a:spcAft>
                <a:buNone/>
              </a:pPr>
              <a:r>
                <a:rPr lang="en-US"/>
                <a:t>   </a:t>
              </a:r>
              <a:r>
                <a:rPr b="1" lang="en-US"/>
                <a:t> 'database': MY_DB</a:t>
              </a:r>
              <a:endParaRPr b="1"/>
            </a:p>
            <a:p>
              <a:pPr indent="0" lvl="0" marL="0" rtl="0" algn="l">
                <a:spcBef>
                  <a:spcPts val="0"/>
                </a:spcBef>
                <a:spcAft>
                  <a:spcPts val="0"/>
                </a:spcAft>
                <a:buNone/>
              </a:pPr>
              <a:r>
                <a:rPr b="1" lang="en-US"/>
                <a:t>    'table': 'impressions'</a:t>
              </a:r>
              <a:endParaRPr b="1"/>
            </a:p>
            <a:p>
              <a:pPr indent="0" lvl="0" marL="0" rtl="0" algn="l">
                <a:spcBef>
                  <a:spcPts val="0"/>
                </a:spcBef>
                <a:spcAft>
                  <a:spcPts val="0"/>
                </a:spcAft>
                <a:buNone/>
              </a:pPr>
              <a:r>
                <a:rPr lang="en-US"/>
                <a:t>}</a:t>
              </a:r>
              <a:endParaRPr/>
            </a:p>
          </p:txBody>
        </p:sp>
        <p:sp>
          <p:nvSpPr>
            <p:cNvPr id="781" name="Google Shape;781;p47"/>
            <p:cNvSpPr txBox="1"/>
            <p:nvPr/>
          </p:nvSpPr>
          <p:spPr>
            <a:xfrm>
              <a:off x="6010176" y="7269805"/>
              <a:ext cx="10656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t>Start</a:t>
              </a:r>
              <a:endParaRPr b="1" sz="3000"/>
            </a:p>
          </p:txBody>
        </p:sp>
      </p:grpSp>
      <p:pic>
        <p:nvPicPr>
          <p:cNvPr id="784" name="Google Shape;784;p47"/>
          <p:cNvPicPr preferRelativeResize="0"/>
          <p:nvPr/>
        </p:nvPicPr>
        <p:blipFill>
          <a:blip r:embed="rId5">
            <a:alphaModFix/>
          </a:blip>
          <a:stretch>
            <a:fillRect/>
          </a:stretch>
        </p:blipFill>
        <p:spPr>
          <a:xfrm>
            <a:off x="11484991" y="4507275"/>
            <a:ext cx="1811966" cy="1900059"/>
          </a:xfrm>
          <a:prstGeom prst="rect">
            <a:avLst/>
          </a:prstGeom>
          <a:noFill/>
          <a:ln>
            <a:noFill/>
          </a:ln>
        </p:spPr>
      </p:pic>
      <p:cxnSp>
        <p:nvCxnSpPr>
          <p:cNvPr id="785" name="Google Shape;785;p47"/>
          <p:cNvCxnSpPr>
            <a:stCxn id="778" idx="3"/>
            <a:endCxn id="784" idx="1"/>
          </p:cNvCxnSpPr>
          <p:nvPr/>
        </p:nvCxnSpPr>
        <p:spPr>
          <a:xfrm>
            <a:off x="9573450" y="5457295"/>
            <a:ext cx="1911600" cy="0"/>
          </a:xfrm>
          <a:prstGeom prst="straightConnector1">
            <a:avLst/>
          </a:prstGeom>
          <a:noFill/>
          <a:ln cap="flat" cmpd="sng" w="38100">
            <a:solidFill>
              <a:srgbClr val="666666"/>
            </a:solidFill>
            <a:prstDash val="dash"/>
            <a:round/>
            <a:headEnd len="med" w="med" type="none"/>
            <a:tailEnd len="med" w="med" type="none"/>
          </a:ln>
        </p:spPr>
      </p:cxnSp>
      <p:cxnSp>
        <p:nvCxnSpPr>
          <p:cNvPr id="786" name="Google Shape;786;p47"/>
          <p:cNvCxnSpPr>
            <a:stCxn id="784" idx="2"/>
            <a:endCxn id="787" idx="0"/>
          </p:cNvCxnSpPr>
          <p:nvPr/>
        </p:nvCxnSpPr>
        <p:spPr>
          <a:xfrm flipH="1">
            <a:off x="11042474" y="6407334"/>
            <a:ext cx="1348500" cy="964200"/>
          </a:xfrm>
          <a:prstGeom prst="straightConnector1">
            <a:avLst/>
          </a:prstGeom>
          <a:noFill/>
          <a:ln cap="flat" cmpd="sng" w="28575">
            <a:solidFill>
              <a:srgbClr val="434343"/>
            </a:solidFill>
            <a:prstDash val="dash"/>
            <a:round/>
            <a:headEnd len="med" w="med" type="none"/>
            <a:tailEnd len="med" w="med" type="none"/>
          </a:ln>
        </p:spPr>
      </p:cxnSp>
      <p:pic>
        <p:nvPicPr>
          <p:cNvPr id="787" name="Google Shape;787;p47"/>
          <p:cNvPicPr preferRelativeResize="0"/>
          <p:nvPr/>
        </p:nvPicPr>
        <p:blipFill>
          <a:blip r:embed="rId6">
            <a:alphaModFix/>
          </a:blip>
          <a:stretch>
            <a:fillRect/>
          </a:stretch>
        </p:blipFill>
        <p:spPr>
          <a:xfrm>
            <a:off x="10417762" y="7371592"/>
            <a:ext cx="1249479" cy="1249500"/>
          </a:xfrm>
          <a:prstGeom prst="rect">
            <a:avLst/>
          </a:prstGeom>
          <a:noFill/>
          <a:ln>
            <a:noFill/>
          </a:ln>
        </p:spPr>
      </p:pic>
      <p:pic>
        <p:nvPicPr>
          <p:cNvPr id="788" name="Google Shape;788;p47"/>
          <p:cNvPicPr preferRelativeResize="0"/>
          <p:nvPr/>
        </p:nvPicPr>
        <p:blipFill>
          <a:blip r:embed="rId7">
            <a:alphaModFix/>
          </a:blip>
          <a:stretch>
            <a:fillRect/>
          </a:stretch>
        </p:blipFill>
        <p:spPr>
          <a:xfrm>
            <a:off x="15326313" y="4216321"/>
            <a:ext cx="3867137" cy="2491281"/>
          </a:xfrm>
          <a:prstGeom prst="rect">
            <a:avLst/>
          </a:prstGeom>
          <a:noFill/>
          <a:ln>
            <a:noFill/>
          </a:ln>
        </p:spPr>
      </p:pic>
      <p:cxnSp>
        <p:nvCxnSpPr>
          <p:cNvPr id="789" name="Google Shape;789;p47"/>
          <p:cNvCxnSpPr>
            <a:stCxn id="784" idx="3"/>
            <a:endCxn id="788" idx="1"/>
          </p:cNvCxnSpPr>
          <p:nvPr/>
        </p:nvCxnSpPr>
        <p:spPr>
          <a:xfrm>
            <a:off x="13296957" y="5457304"/>
            <a:ext cx="2029500" cy="4800"/>
          </a:xfrm>
          <a:prstGeom prst="straightConnector1">
            <a:avLst/>
          </a:prstGeom>
          <a:noFill/>
          <a:ln cap="flat" cmpd="sng" w="28575">
            <a:solidFill>
              <a:srgbClr val="434343"/>
            </a:solidFill>
            <a:prstDash val="dash"/>
            <a:round/>
            <a:headEnd len="med" w="med" type="none"/>
            <a:tailEnd len="med" w="med" type="none"/>
          </a:ln>
        </p:spPr>
      </p:cxnSp>
      <p:grpSp>
        <p:nvGrpSpPr>
          <p:cNvPr id="790" name="Google Shape;790;p47"/>
          <p:cNvGrpSpPr/>
          <p:nvPr/>
        </p:nvGrpSpPr>
        <p:grpSpPr>
          <a:xfrm>
            <a:off x="13296950" y="8228200"/>
            <a:ext cx="9338700" cy="3101700"/>
            <a:chOff x="-758175" y="7788475"/>
            <a:chExt cx="9338700" cy="3101700"/>
          </a:xfrm>
        </p:grpSpPr>
        <p:sp>
          <p:nvSpPr>
            <p:cNvPr id="791" name="Google Shape;791;p47"/>
            <p:cNvSpPr/>
            <p:nvPr/>
          </p:nvSpPr>
          <p:spPr>
            <a:xfrm>
              <a:off x="-758175" y="7788475"/>
              <a:ext cx="9338700" cy="3101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redshift.png" id="792" name="Google Shape;792;p47"/>
            <p:cNvPicPr preferRelativeResize="0"/>
            <p:nvPr/>
          </p:nvPicPr>
          <p:blipFill>
            <a:blip r:embed="rId8">
              <a:alphaModFix/>
            </a:blip>
            <a:stretch>
              <a:fillRect/>
            </a:stretch>
          </p:blipFill>
          <p:spPr>
            <a:xfrm flipH="1">
              <a:off x="7266299" y="8724015"/>
              <a:ext cx="1182460" cy="1267586"/>
            </a:xfrm>
            <a:prstGeom prst="rect">
              <a:avLst/>
            </a:prstGeom>
            <a:noFill/>
            <a:ln>
              <a:noFill/>
            </a:ln>
          </p:spPr>
        </p:pic>
        <p:pic>
          <p:nvPicPr>
            <p:cNvPr id="793" name="Google Shape;793;p47"/>
            <p:cNvPicPr preferRelativeResize="0"/>
            <p:nvPr/>
          </p:nvPicPr>
          <p:blipFill>
            <a:blip r:embed="rId9">
              <a:alphaModFix/>
            </a:blip>
            <a:stretch>
              <a:fillRect/>
            </a:stretch>
          </p:blipFill>
          <p:spPr>
            <a:xfrm>
              <a:off x="4573711" y="8860788"/>
              <a:ext cx="973856" cy="1043964"/>
            </a:xfrm>
            <a:prstGeom prst="rect">
              <a:avLst/>
            </a:prstGeom>
            <a:noFill/>
            <a:ln>
              <a:noFill/>
            </a:ln>
          </p:spPr>
        </p:pic>
        <p:cxnSp>
          <p:nvCxnSpPr>
            <p:cNvPr id="794" name="Google Shape;794;p47"/>
            <p:cNvCxnSpPr>
              <a:stCxn id="793" idx="3"/>
              <a:endCxn id="792" idx="3"/>
            </p:cNvCxnSpPr>
            <p:nvPr/>
          </p:nvCxnSpPr>
          <p:spPr>
            <a:xfrm flipH="1" rot="10800000">
              <a:off x="5547566" y="9357870"/>
              <a:ext cx="1718700" cy="24900"/>
            </a:xfrm>
            <a:prstGeom prst="straightConnector1">
              <a:avLst/>
            </a:prstGeom>
            <a:noFill/>
            <a:ln cap="flat" cmpd="sng" w="76200">
              <a:solidFill>
                <a:srgbClr val="1155CC"/>
              </a:solidFill>
              <a:prstDash val="solid"/>
              <a:round/>
              <a:headEnd len="med" w="med" type="triangle"/>
              <a:tailEnd len="med" w="med" type="none"/>
            </a:ln>
          </p:spPr>
        </p:cxnSp>
        <p:sp>
          <p:nvSpPr>
            <p:cNvPr id="795" name="Google Shape;795;p47"/>
            <p:cNvSpPr/>
            <p:nvPr/>
          </p:nvSpPr>
          <p:spPr>
            <a:xfrm>
              <a:off x="-206925" y="8057400"/>
              <a:ext cx="3809937" cy="2491429"/>
            </a:xfrm>
            <a:custGeom>
              <a:rect b="b" l="l" r="r" t="t"/>
              <a:pathLst>
                <a:path extrusionOk="0" h="161362" w="232739">
                  <a:moveTo>
                    <a:pt x="12939" y="20442"/>
                  </a:moveTo>
                  <a:cubicBezTo>
                    <a:pt x="9614" y="32962"/>
                    <a:pt x="-10143" y="58784"/>
                    <a:pt x="7071" y="76781"/>
                  </a:cubicBezTo>
                  <a:cubicBezTo>
                    <a:pt x="24286" y="94778"/>
                    <a:pt x="93143" y="115513"/>
                    <a:pt x="116226" y="128424"/>
                  </a:cubicBezTo>
                  <a:cubicBezTo>
                    <a:pt x="139309" y="141335"/>
                    <a:pt x="126985" y="150334"/>
                    <a:pt x="145569" y="154246"/>
                  </a:cubicBezTo>
                  <a:cubicBezTo>
                    <a:pt x="164153" y="158159"/>
                    <a:pt x="218340" y="168722"/>
                    <a:pt x="227730" y="151899"/>
                  </a:cubicBezTo>
                  <a:cubicBezTo>
                    <a:pt x="237120" y="135076"/>
                    <a:pt x="235359" y="78345"/>
                    <a:pt x="201908" y="53306"/>
                  </a:cubicBezTo>
                  <a:cubicBezTo>
                    <a:pt x="168457" y="28267"/>
                    <a:pt x="58519" y="7140"/>
                    <a:pt x="27024" y="1663"/>
                  </a:cubicBezTo>
                  <a:cubicBezTo>
                    <a:pt x="-4471" y="-3814"/>
                    <a:pt x="16265" y="7922"/>
                    <a:pt x="12939" y="20442"/>
                  </a:cubicBezTo>
                  <a:close/>
                </a:path>
              </a:pathLst>
            </a:custGeom>
            <a:solidFill>
              <a:srgbClr val="A4C2F4"/>
            </a:solidFill>
            <a:ln cap="flat" cmpd="sng" w="9525">
              <a:solidFill>
                <a:schemeClr val="dk2"/>
              </a:solidFill>
              <a:prstDash val="solid"/>
              <a:round/>
              <a:headEnd len="med" w="med" type="none"/>
              <a:tailEnd len="med" w="med" type="none"/>
            </a:ln>
          </p:spPr>
        </p:sp>
        <p:pic>
          <p:nvPicPr>
            <p:cNvPr descr="s3.png" id="796" name="Google Shape;796;p47"/>
            <p:cNvPicPr preferRelativeResize="0"/>
            <p:nvPr/>
          </p:nvPicPr>
          <p:blipFill>
            <a:blip r:embed="rId10">
              <a:alphaModFix/>
            </a:blip>
            <a:stretch>
              <a:fillRect/>
            </a:stretch>
          </p:blipFill>
          <p:spPr>
            <a:xfrm flipH="1">
              <a:off x="-100793" y="8284370"/>
              <a:ext cx="1270612" cy="1362086"/>
            </a:xfrm>
            <a:prstGeom prst="rect">
              <a:avLst/>
            </a:prstGeom>
            <a:noFill/>
            <a:ln>
              <a:noFill/>
            </a:ln>
          </p:spPr>
        </p:pic>
        <p:cxnSp>
          <p:nvCxnSpPr>
            <p:cNvPr id="797" name="Google Shape;797;p47"/>
            <p:cNvCxnSpPr/>
            <p:nvPr/>
          </p:nvCxnSpPr>
          <p:spPr>
            <a:xfrm>
              <a:off x="866721" y="9117871"/>
              <a:ext cx="1416300" cy="391800"/>
            </a:xfrm>
            <a:prstGeom prst="straightConnector1">
              <a:avLst/>
            </a:prstGeom>
            <a:noFill/>
            <a:ln cap="flat" cmpd="sng" w="28575">
              <a:solidFill>
                <a:srgbClr val="434343"/>
              </a:solidFill>
              <a:prstDash val="solid"/>
              <a:round/>
              <a:headEnd len="med" w="med" type="triangle"/>
              <a:tailEnd len="med" w="med" type="triangle"/>
            </a:ln>
          </p:spPr>
        </p:cxnSp>
        <p:pic>
          <p:nvPicPr>
            <p:cNvPr id="798" name="Google Shape;798;p47"/>
            <p:cNvPicPr preferRelativeResize="0"/>
            <p:nvPr/>
          </p:nvPicPr>
          <p:blipFill>
            <a:blip r:embed="rId11">
              <a:alphaModFix/>
            </a:blip>
            <a:stretch>
              <a:fillRect/>
            </a:stretch>
          </p:blipFill>
          <p:spPr>
            <a:xfrm>
              <a:off x="2075994" y="8696115"/>
              <a:ext cx="1344678" cy="1441482"/>
            </a:xfrm>
            <a:prstGeom prst="rect">
              <a:avLst/>
            </a:prstGeom>
            <a:noFill/>
            <a:ln>
              <a:noFill/>
            </a:ln>
          </p:spPr>
        </p:pic>
        <p:cxnSp>
          <p:nvCxnSpPr>
            <p:cNvPr id="799" name="Google Shape;799;p47"/>
            <p:cNvCxnSpPr>
              <a:endCxn id="793" idx="1"/>
            </p:cNvCxnSpPr>
            <p:nvPr/>
          </p:nvCxnSpPr>
          <p:spPr>
            <a:xfrm>
              <a:off x="3377311" y="9373770"/>
              <a:ext cx="1196400" cy="9000"/>
            </a:xfrm>
            <a:prstGeom prst="straightConnector1">
              <a:avLst/>
            </a:prstGeom>
            <a:noFill/>
            <a:ln cap="flat" cmpd="sng" w="76200">
              <a:solidFill>
                <a:srgbClr val="1155CC"/>
              </a:solidFill>
              <a:prstDash val="solid"/>
              <a:round/>
              <a:headEnd len="med" w="med" type="triangle"/>
              <a:tailEnd len="med" w="med" type="none"/>
            </a:ln>
          </p:spPr>
        </p:cxnSp>
      </p:grpSp>
      <p:cxnSp>
        <p:nvCxnSpPr>
          <p:cNvPr id="800" name="Google Shape;800;p47"/>
          <p:cNvCxnSpPr>
            <a:stCxn id="791" idx="1"/>
            <a:endCxn id="784" idx="2"/>
          </p:cNvCxnSpPr>
          <p:nvPr/>
        </p:nvCxnSpPr>
        <p:spPr>
          <a:xfrm rot="10800000">
            <a:off x="12390950" y="6407350"/>
            <a:ext cx="906000" cy="3371700"/>
          </a:xfrm>
          <a:prstGeom prst="straightConnector1">
            <a:avLst/>
          </a:prstGeom>
          <a:noFill/>
          <a:ln cap="flat" cmpd="sng" w="28575">
            <a:solidFill>
              <a:srgbClr val="434343"/>
            </a:solidFill>
            <a:prstDash val="dash"/>
            <a:round/>
            <a:headEnd len="med" w="med" type="none"/>
            <a:tailEnd len="med" w="med"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4" name="Shape 804"/>
        <p:cNvGrpSpPr/>
        <p:nvPr/>
      </p:nvGrpSpPr>
      <p:grpSpPr>
        <a:xfrm>
          <a:off x="0" y="0"/>
          <a:ext cx="0" cy="0"/>
          <a:chOff x="0" y="0"/>
          <a:chExt cx="0" cy="0"/>
        </a:xfrm>
      </p:grpSpPr>
      <p:sp>
        <p:nvSpPr>
          <p:cNvPr id="805" name="Google Shape;805;p48"/>
          <p:cNvSpPr/>
          <p:nvPr/>
        </p:nvSpPr>
        <p:spPr>
          <a:xfrm>
            <a:off x="6799375" y="3300050"/>
            <a:ext cx="11098500" cy="98313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8"/>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solidFill>
                  <a:schemeClr val="dk1"/>
                </a:solidFill>
              </a:rPr>
              <a:t>The Data Pipeline Dream</a:t>
            </a:r>
            <a:endParaRPr/>
          </a:p>
        </p:txBody>
      </p:sp>
      <p:pic>
        <p:nvPicPr>
          <p:cNvPr id="807" name="Google Shape;807;p48"/>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808" name="Google Shape;808;p48"/>
          <p:cNvPicPr preferRelativeResize="0"/>
          <p:nvPr/>
        </p:nvPicPr>
        <p:blipFill>
          <a:blip r:embed="rId4">
            <a:alphaModFix/>
          </a:blip>
          <a:stretch>
            <a:fillRect/>
          </a:stretch>
        </p:blipFill>
        <p:spPr>
          <a:xfrm>
            <a:off x="6613201" y="3145450"/>
            <a:ext cx="11098350" cy="9831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2" name="Shape 812"/>
        <p:cNvGrpSpPr/>
        <p:nvPr/>
      </p:nvGrpSpPr>
      <p:grpSpPr>
        <a:xfrm>
          <a:off x="0" y="0"/>
          <a:ext cx="0" cy="0"/>
          <a:chOff x="0" y="0"/>
          <a:chExt cx="0" cy="0"/>
        </a:xfrm>
      </p:grpSpPr>
      <p:sp>
        <p:nvSpPr>
          <p:cNvPr id="813" name="Google Shape;813;p49"/>
          <p:cNvSpPr/>
          <p:nvPr/>
        </p:nvSpPr>
        <p:spPr>
          <a:xfrm>
            <a:off x="-25" y="8"/>
            <a:ext cx="24384000" cy="137160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9"/>
          <p:cNvSpPr txBox="1"/>
          <p:nvPr/>
        </p:nvSpPr>
        <p:spPr>
          <a:xfrm>
            <a:off x="1115650" y="387419"/>
            <a:ext cx="22345800" cy="532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900"/>
              </a:spcBef>
              <a:spcAft>
                <a:spcPts val="0"/>
              </a:spcAft>
              <a:buNone/>
            </a:pPr>
            <a:r>
              <a:rPr b="1" lang="en-US" sz="7200">
                <a:solidFill>
                  <a:srgbClr val="274E13"/>
                </a:solidFill>
                <a:latin typeface="Open Sans"/>
                <a:ea typeface="Open Sans"/>
                <a:cs typeface="Open Sans"/>
                <a:sym typeface="Open Sans"/>
              </a:rPr>
              <a:t>Questions?</a:t>
            </a:r>
            <a:endParaRPr b="1" sz="7200">
              <a:solidFill>
                <a:srgbClr val="274E13"/>
              </a:solidFill>
              <a:latin typeface="Open Sans"/>
              <a:ea typeface="Open Sans"/>
              <a:cs typeface="Open Sans"/>
              <a:sym typeface="Open Sans"/>
            </a:endParaRPr>
          </a:p>
          <a:p>
            <a:pPr indent="0" lvl="0" marL="457200" marR="0" rtl="0" algn="l">
              <a:lnSpc>
                <a:spcPct val="115000"/>
              </a:lnSpc>
              <a:spcBef>
                <a:spcPts val="900"/>
              </a:spcBef>
              <a:spcAft>
                <a:spcPts val="0"/>
              </a:spcAft>
              <a:buNone/>
            </a:pPr>
            <a:r>
              <a:t/>
            </a:r>
            <a:endParaRPr b="1" sz="7200">
              <a:solidFill>
                <a:srgbClr val="274E13"/>
              </a:solidFill>
              <a:latin typeface="Open Sans"/>
              <a:ea typeface="Open Sans"/>
              <a:cs typeface="Open Sans"/>
              <a:sym typeface="Open Sans"/>
            </a:endParaRPr>
          </a:p>
          <a:p>
            <a:pPr indent="0" lvl="0" marL="457200" marR="0" rtl="0" algn="l">
              <a:lnSpc>
                <a:spcPct val="115000"/>
              </a:lnSpc>
              <a:spcBef>
                <a:spcPts val="900"/>
              </a:spcBef>
              <a:spcAft>
                <a:spcPts val="0"/>
              </a:spcAft>
              <a:buNone/>
            </a:pPr>
            <a:r>
              <a:t/>
            </a:r>
            <a:endParaRPr b="1" sz="7200">
              <a:solidFill>
                <a:srgbClr val="274E13"/>
              </a:solidFill>
              <a:latin typeface="Open Sans"/>
              <a:ea typeface="Open Sans"/>
              <a:cs typeface="Open Sans"/>
              <a:sym typeface="Open Sans"/>
            </a:endParaRPr>
          </a:p>
          <a:p>
            <a:pPr indent="0" lvl="0" marL="457200" marR="0" rtl="0" algn="l">
              <a:lnSpc>
                <a:spcPct val="115000"/>
              </a:lnSpc>
              <a:spcBef>
                <a:spcPts val="900"/>
              </a:spcBef>
              <a:spcAft>
                <a:spcPts val="0"/>
              </a:spcAft>
              <a:buNone/>
            </a:pPr>
            <a:r>
              <a:t/>
            </a:r>
            <a:endParaRPr b="1" sz="7200">
              <a:solidFill>
                <a:srgbClr val="274E13"/>
              </a:solidFill>
              <a:latin typeface="Open Sans"/>
              <a:ea typeface="Open Sans"/>
              <a:cs typeface="Open Sans"/>
              <a:sym typeface="Open Sans"/>
            </a:endParaRPr>
          </a:p>
          <a:p>
            <a:pPr indent="0" lvl="0" marL="0" marR="0" rtl="0" algn="l">
              <a:lnSpc>
                <a:spcPct val="115000"/>
              </a:lnSpc>
              <a:spcBef>
                <a:spcPts val="900"/>
              </a:spcBef>
              <a:spcAft>
                <a:spcPts val="0"/>
              </a:spcAft>
              <a:buNone/>
            </a:pPr>
            <a:r>
              <a:rPr b="1" lang="en-US" sz="7200">
                <a:solidFill>
                  <a:srgbClr val="274E13"/>
                </a:solidFill>
                <a:latin typeface="Open Sans"/>
                <a:ea typeface="Open Sans"/>
                <a:cs typeface="Open Sans"/>
                <a:sym typeface="Open Sans"/>
              </a:rPr>
              <a:t>We are growing fast</a:t>
            </a:r>
            <a:endParaRPr b="1" sz="7200">
              <a:solidFill>
                <a:srgbClr val="274E13"/>
              </a:solidFill>
              <a:latin typeface="Open Sans"/>
              <a:ea typeface="Open Sans"/>
              <a:cs typeface="Open Sans"/>
              <a:sym typeface="Open Sans"/>
            </a:endParaRPr>
          </a:p>
          <a:p>
            <a:pPr indent="0" lvl="0" marL="0" marR="0" rtl="0" algn="l">
              <a:lnSpc>
                <a:spcPct val="115000"/>
              </a:lnSpc>
              <a:spcBef>
                <a:spcPts val="900"/>
              </a:spcBef>
              <a:spcAft>
                <a:spcPts val="0"/>
              </a:spcAft>
              <a:buNone/>
            </a:pPr>
            <a:r>
              <a:rPr b="1" lang="en-US" sz="7200">
                <a:solidFill>
                  <a:srgbClr val="274E13"/>
                </a:solidFill>
                <a:latin typeface="Open Sans"/>
                <a:ea typeface="Open Sans"/>
                <a:cs typeface="Open Sans"/>
                <a:sym typeface="Open Sans"/>
              </a:rPr>
              <a:t>and </a:t>
            </a:r>
            <a:r>
              <a:rPr b="1" i="1" lang="en-US" sz="7200">
                <a:solidFill>
                  <a:srgbClr val="274E13"/>
                </a:solidFill>
                <a:latin typeface="Open Sans"/>
                <a:ea typeface="Open Sans"/>
                <a:cs typeface="Open Sans"/>
                <a:sym typeface="Open Sans"/>
              </a:rPr>
              <a:t>hiring</a:t>
            </a:r>
            <a:r>
              <a:rPr b="1" lang="en-US" sz="7200">
                <a:solidFill>
                  <a:srgbClr val="274E13"/>
                </a:solidFill>
                <a:latin typeface="Open Sans"/>
                <a:ea typeface="Open Sans"/>
                <a:cs typeface="Open Sans"/>
                <a:sym typeface="Open Sans"/>
              </a:rPr>
              <a:t>!</a:t>
            </a:r>
            <a:endParaRPr b="1" sz="7200">
              <a:solidFill>
                <a:srgbClr val="274E13"/>
              </a:solidFill>
              <a:latin typeface="Open Sans"/>
              <a:ea typeface="Open Sans"/>
              <a:cs typeface="Open Sans"/>
              <a:sym typeface="Open Sans"/>
            </a:endParaRPr>
          </a:p>
          <a:p>
            <a:pPr indent="0" lvl="0" marL="457200" marR="0" rtl="0" algn="l">
              <a:lnSpc>
                <a:spcPct val="115000"/>
              </a:lnSpc>
              <a:spcBef>
                <a:spcPts val="900"/>
              </a:spcBef>
              <a:spcAft>
                <a:spcPts val="0"/>
              </a:spcAft>
              <a:buNone/>
            </a:pPr>
            <a:r>
              <a:t/>
            </a:r>
            <a:endParaRPr b="1" sz="7200">
              <a:solidFill>
                <a:srgbClr val="274E13"/>
              </a:solidFill>
              <a:latin typeface="Open Sans"/>
              <a:ea typeface="Open Sans"/>
              <a:cs typeface="Open Sans"/>
              <a:sym typeface="Open Sans"/>
            </a:endParaRPr>
          </a:p>
          <a:p>
            <a:pPr indent="0" lvl="0" marL="1676400" rtl="0" algn="l">
              <a:lnSpc>
                <a:spcPct val="115000"/>
              </a:lnSpc>
              <a:spcBef>
                <a:spcPts val="900"/>
              </a:spcBef>
              <a:spcAft>
                <a:spcPts val="0"/>
              </a:spcAft>
              <a:buClr>
                <a:schemeClr val="dk1"/>
              </a:buClr>
              <a:buSzPts val="1100"/>
              <a:buFont typeface="Arial"/>
              <a:buNone/>
            </a:pPr>
            <a:r>
              <a:t/>
            </a:r>
            <a:endParaRPr sz="4800">
              <a:solidFill>
                <a:srgbClr val="274E13"/>
              </a:solidFill>
              <a:latin typeface="Open Sans"/>
              <a:ea typeface="Open Sans"/>
              <a:cs typeface="Open Sans"/>
              <a:sym typeface="Open Sans"/>
            </a:endParaRPr>
          </a:p>
          <a:p>
            <a:pPr indent="0" lvl="0" marL="1676400" rtl="0" algn="l">
              <a:lnSpc>
                <a:spcPct val="115000"/>
              </a:lnSpc>
              <a:spcBef>
                <a:spcPts val="900"/>
              </a:spcBef>
              <a:spcAft>
                <a:spcPts val="900"/>
              </a:spcAft>
              <a:buNone/>
            </a:pPr>
            <a:r>
              <a:t/>
            </a:r>
            <a:endParaRPr sz="4800">
              <a:solidFill>
                <a:srgbClr val="274E13"/>
              </a:solidFill>
              <a:latin typeface="Open Sans"/>
              <a:ea typeface="Open Sans"/>
              <a:cs typeface="Open Sans"/>
              <a:sym typeface="Open Sans"/>
            </a:endParaRPr>
          </a:p>
        </p:txBody>
      </p:sp>
      <p:sp>
        <p:nvSpPr>
          <p:cNvPr id="815" name="Google Shape;815;p49"/>
          <p:cNvSpPr txBox="1"/>
          <p:nvPr/>
        </p:nvSpPr>
        <p:spPr>
          <a:xfrm>
            <a:off x="1191850" y="9079875"/>
            <a:ext cx="23192100" cy="3939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900"/>
              </a:spcBef>
              <a:spcAft>
                <a:spcPts val="0"/>
              </a:spcAft>
              <a:buNone/>
            </a:pPr>
            <a:r>
              <a:rPr lang="en-US" sz="6000">
                <a:solidFill>
                  <a:srgbClr val="274E13"/>
                </a:solidFill>
                <a:latin typeface="Open Sans"/>
                <a:ea typeface="Open Sans"/>
                <a:cs typeface="Open Sans"/>
                <a:sym typeface="Open Sans"/>
              </a:rPr>
              <a:t>Visit our table, find out more and </a:t>
            </a:r>
            <a:r>
              <a:rPr b="1" lang="en-US" sz="6000">
                <a:solidFill>
                  <a:srgbClr val="274E13"/>
                </a:solidFill>
                <a:latin typeface="Open Sans"/>
                <a:ea typeface="Open Sans"/>
                <a:cs typeface="Open Sans"/>
                <a:sym typeface="Open Sans"/>
              </a:rPr>
              <a:t>score cool Bee-swag </a:t>
            </a:r>
            <a:r>
              <a:rPr b="1" lang="en-US" sz="6000">
                <a:solidFill>
                  <a:srgbClr val="274E13"/>
                </a:solidFill>
                <a:latin typeface="Comic Sans MS"/>
                <a:ea typeface="Comic Sans MS"/>
                <a:cs typeface="Comic Sans MS"/>
                <a:sym typeface="Comic Sans MS"/>
              </a:rPr>
              <a:t>⇪⇪ 🐝</a:t>
            </a:r>
            <a:endParaRPr b="1" sz="6000">
              <a:solidFill>
                <a:srgbClr val="274E13"/>
              </a:solidFill>
              <a:latin typeface="Open Sans"/>
              <a:ea typeface="Open Sans"/>
              <a:cs typeface="Open Sans"/>
              <a:sym typeface="Open Sans"/>
            </a:endParaRPr>
          </a:p>
          <a:p>
            <a:pPr indent="0" lvl="0" marL="0" rtl="0" algn="l">
              <a:lnSpc>
                <a:spcPct val="115000"/>
              </a:lnSpc>
              <a:spcBef>
                <a:spcPts val="900"/>
              </a:spcBef>
              <a:spcAft>
                <a:spcPts val="0"/>
              </a:spcAft>
              <a:buClr>
                <a:schemeClr val="dk1"/>
              </a:buClr>
              <a:buSzPts val="1100"/>
              <a:buFont typeface="Arial"/>
              <a:buNone/>
            </a:pPr>
            <a:r>
              <a:rPr lang="en-US" sz="6000">
                <a:solidFill>
                  <a:srgbClr val="274E13"/>
                </a:solidFill>
                <a:latin typeface="Open Sans"/>
                <a:ea typeface="Open Sans"/>
                <a:cs typeface="Open Sans"/>
                <a:sym typeface="Open Sans"/>
              </a:rPr>
              <a:t>Talk to me at office hours following the talk</a:t>
            </a:r>
            <a:endParaRPr sz="6000">
              <a:solidFill>
                <a:srgbClr val="274E13"/>
              </a:solidFill>
              <a:latin typeface="Open Sans"/>
              <a:ea typeface="Open Sans"/>
              <a:cs typeface="Open Sans"/>
              <a:sym typeface="Open Sans"/>
            </a:endParaRPr>
          </a:p>
          <a:p>
            <a:pPr indent="0" lvl="0" marL="0" marR="0" rtl="0" algn="l">
              <a:lnSpc>
                <a:spcPct val="115000"/>
              </a:lnSpc>
              <a:spcBef>
                <a:spcPts val="900"/>
              </a:spcBef>
              <a:spcAft>
                <a:spcPts val="0"/>
              </a:spcAft>
              <a:buNone/>
            </a:pPr>
            <a:r>
              <a:rPr lang="en-US" sz="6000">
                <a:solidFill>
                  <a:srgbClr val="274E13"/>
                </a:solidFill>
                <a:latin typeface="Open Sans"/>
                <a:ea typeface="Open Sans"/>
                <a:cs typeface="Open Sans"/>
                <a:sym typeface="Open Sans"/>
              </a:rPr>
              <a:t>Contact me: </a:t>
            </a:r>
            <a:r>
              <a:rPr i="1" lang="en-US" sz="6000" u="sng">
                <a:solidFill>
                  <a:schemeClr val="hlink"/>
                </a:solidFill>
                <a:latin typeface="Open Sans"/>
                <a:ea typeface="Open Sans"/>
                <a:cs typeface="Open Sans"/>
                <a:sym typeface="Open Sans"/>
                <a:hlinkClick r:id="rId3"/>
              </a:rPr>
              <a:t>mark@beeswax.com</a:t>
            </a:r>
            <a:r>
              <a:rPr i="1" lang="en-US" sz="6000">
                <a:solidFill>
                  <a:srgbClr val="274E13"/>
                </a:solidFill>
                <a:latin typeface="Open Sans"/>
                <a:ea typeface="Open Sans"/>
                <a:cs typeface="Open Sans"/>
                <a:sym typeface="Open Sans"/>
              </a:rPr>
              <a:t>, LinkdedIn: </a:t>
            </a:r>
            <a:r>
              <a:rPr i="1" lang="en-US" sz="6000">
                <a:solidFill>
                  <a:srgbClr val="0000FF"/>
                </a:solidFill>
                <a:latin typeface="Open Sans"/>
                <a:ea typeface="Open Sans"/>
                <a:cs typeface="Open Sans"/>
                <a:sym typeface="Open Sans"/>
              </a:rPr>
              <a:t>@marksweiss</a:t>
            </a:r>
            <a:endParaRPr i="1" sz="6000">
              <a:solidFill>
                <a:srgbClr val="0000FF"/>
              </a:solidFill>
              <a:latin typeface="Open Sans"/>
              <a:ea typeface="Open Sans"/>
              <a:cs typeface="Open Sans"/>
              <a:sym typeface="Open Sans"/>
            </a:endParaRPr>
          </a:p>
          <a:p>
            <a:pPr indent="0" lvl="0" marL="0" marR="0" rtl="0" algn="l">
              <a:lnSpc>
                <a:spcPct val="115000"/>
              </a:lnSpc>
              <a:spcBef>
                <a:spcPts val="900"/>
              </a:spcBef>
              <a:spcAft>
                <a:spcPts val="0"/>
              </a:spcAft>
              <a:buNone/>
            </a:pPr>
            <a:r>
              <a:t/>
            </a:r>
            <a:endParaRPr i="1" sz="6000">
              <a:solidFill>
                <a:srgbClr val="274E13"/>
              </a:solidFill>
              <a:latin typeface="Open Sans"/>
              <a:ea typeface="Open Sans"/>
              <a:cs typeface="Open Sans"/>
              <a:sym typeface="Open Sans"/>
            </a:endParaRPr>
          </a:p>
          <a:p>
            <a:pPr indent="0" lvl="0" marL="1676400" rtl="0" algn="ctr">
              <a:lnSpc>
                <a:spcPct val="115000"/>
              </a:lnSpc>
              <a:spcBef>
                <a:spcPts val="900"/>
              </a:spcBef>
              <a:spcAft>
                <a:spcPts val="0"/>
              </a:spcAft>
              <a:buClr>
                <a:schemeClr val="dk1"/>
              </a:buClr>
              <a:buSzPts val="1100"/>
              <a:buFont typeface="Arial"/>
              <a:buNone/>
            </a:pPr>
            <a:r>
              <a:t/>
            </a:r>
            <a:endParaRPr sz="4800">
              <a:solidFill>
                <a:srgbClr val="274E13"/>
              </a:solidFill>
              <a:latin typeface="Open Sans"/>
              <a:ea typeface="Open Sans"/>
              <a:cs typeface="Open Sans"/>
              <a:sym typeface="Open Sans"/>
            </a:endParaRPr>
          </a:p>
          <a:p>
            <a:pPr indent="0" lvl="0" marL="1676400" rtl="0" algn="ctr">
              <a:lnSpc>
                <a:spcPct val="115000"/>
              </a:lnSpc>
              <a:spcBef>
                <a:spcPts val="900"/>
              </a:spcBef>
              <a:spcAft>
                <a:spcPts val="900"/>
              </a:spcAft>
              <a:buNone/>
            </a:pPr>
            <a:r>
              <a:t/>
            </a:r>
            <a:endParaRPr sz="4800">
              <a:solidFill>
                <a:srgbClr val="274E13"/>
              </a:solidFill>
              <a:latin typeface="Open Sans"/>
              <a:ea typeface="Open Sans"/>
              <a:cs typeface="Open Sans"/>
              <a:sym typeface="Open Sans"/>
            </a:endParaRPr>
          </a:p>
        </p:txBody>
      </p:sp>
      <p:pic>
        <p:nvPicPr>
          <p:cNvPr id="816" name="Google Shape;816;p49"/>
          <p:cNvPicPr preferRelativeResize="0"/>
          <p:nvPr/>
        </p:nvPicPr>
        <p:blipFill>
          <a:blip r:embed="rId4">
            <a:alphaModFix/>
          </a:blip>
          <a:stretch>
            <a:fillRect/>
          </a:stretch>
        </p:blipFill>
        <p:spPr>
          <a:xfrm>
            <a:off x="12301597" y="0"/>
            <a:ext cx="12106511" cy="90798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1"/>
          <p:cNvSpPr/>
          <p:nvPr/>
        </p:nvSpPr>
        <p:spPr>
          <a:xfrm>
            <a:off x="12633675" y="4458150"/>
            <a:ext cx="9277200" cy="7244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19281738" y="5205350"/>
            <a:ext cx="2465700" cy="25152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a:off x="12985075" y="7692200"/>
            <a:ext cx="5881315" cy="3745615"/>
          </a:xfrm>
          <a:custGeom>
            <a:rect b="b" l="l" r="r" t="t"/>
            <a:pathLst>
              <a:path extrusionOk="0" h="161362" w="232739">
                <a:moveTo>
                  <a:pt x="12939" y="20442"/>
                </a:moveTo>
                <a:cubicBezTo>
                  <a:pt x="9614" y="32962"/>
                  <a:pt x="-10143" y="58784"/>
                  <a:pt x="7071" y="76781"/>
                </a:cubicBezTo>
                <a:cubicBezTo>
                  <a:pt x="24286" y="94778"/>
                  <a:pt x="93143" y="115513"/>
                  <a:pt x="116226" y="128424"/>
                </a:cubicBezTo>
                <a:cubicBezTo>
                  <a:pt x="139309" y="141335"/>
                  <a:pt x="126985" y="150334"/>
                  <a:pt x="145569" y="154246"/>
                </a:cubicBezTo>
                <a:cubicBezTo>
                  <a:pt x="164153" y="158159"/>
                  <a:pt x="218340" y="168722"/>
                  <a:pt x="227730" y="151899"/>
                </a:cubicBezTo>
                <a:cubicBezTo>
                  <a:pt x="237120" y="135076"/>
                  <a:pt x="235359" y="78345"/>
                  <a:pt x="201908" y="53306"/>
                </a:cubicBezTo>
                <a:cubicBezTo>
                  <a:pt x="168457" y="28267"/>
                  <a:pt x="58519" y="7140"/>
                  <a:pt x="27024" y="1663"/>
                </a:cubicBezTo>
                <a:cubicBezTo>
                  <a:pt x="-4471" y="-3814"/>
                  <a:pt x="16265" y="7922"/>
                  <a:pt x="12939" y="20442"/>
                </a:cubicBezTo>
                <a:close/>
              </a:path>
            </a:pathLst>
          </a:custGeom>
          <a:solidFill>
            <a:srgbClr val="A4C2F4"/>
          </a:solidFill>
          <a:ln cap="flat" cmpd="sng" w="9525">
            <a:solidFill>
              <a:schemeClr val="dk2"/>
            </a:solidFill>
            <a:prstDash val="solid"/>
            <a:round/>
            <a:headEnd len="med" w="med" type="none"/>
            <a:tailEnd len="med" w="med" type="none"/>
          </a:ln>
        </p:spPr>
      </p:sp>
      <p:sp>
        <p:nvSpPr>
          <p:cNvPr id="116" name="Google Shape;116;p11"/>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Beeswax Data Pipelines: Processing at Scale</a:t>
            </a:r>
            <a:endParaRPr/>
          </a:p>
        </p:txBody>
      </p:sp>
      <p:pic>
        <p:nvPicPr>
          <p:cNvPr descr="s3.png" id="117" name="Google Shape;117;p11"/>
          <p:cNvPicPr preferRelativeResize="0"/>
          <p:nvPr/>
        </p:nvPicPr>
        <p:blipFill>
          <a:blip r:embed="rId3">
            <a:alphaModFix/>
          </a:blip>
          <a:stretch>
            <a:fillRect/>
          </a:stretch>
        </p:blipFill>
        <p:spPr>
          <a:xfrm flipH="1">
            <a:off x="13130978" y="7921884"/>
            <a:ext cx="1851666" cy="1851666"/>
          </a:xfrm>
          <a:prstGeom prst="rect">
            <a:avLst/>
          </a:prstGeom>
          <a:noFill/>
          <a:ln>
            <a:noFill/>
          </a:ln>
        </p:spPr>
      </p:pic>
      <p:sp>
        <p:nvSpPr>
          <p:cNvPr id="118" name="Google Shape;118;p11"/>
          <p:cNvSpPr txBox="1"/>
          <p:nvPr/>
        </p:nvSpPr>
        <p:spPr>
          <a:xfrm>
            <a:off x="8174276" y="7123125"/>
            <a:ext cx="2813400" cy="14559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Event Processing</a:t>
            </a:r>
            <a:endParaRPr sz="3000">
              <a:solidFill>
                <a:srgbClr val="666666"/>
              </a:solidFill>
              <a:latin typeface="Open Sans"/>
              <a:ea typeface="Open Sans"/>
              <a:cs typeface="Open Sans"/>
              <a:sym typeface="Open Sans"/>
            </a:endParaRPr>
          </a:p>
        </p:txBody>
      </p:sp>
      <p:cxnSp>
        <p:nvCxnSpPr>
          <p:cNvPr id="119" name="Google Shape;119;p11"/>
          <p:cNvCxnSpPr>
            <a:stCxn id="120" idx="3"/>
            <a:endCxn id="121" idx="3"/>
          </p:cNvCxnSpPr>
          <p:nvPr/>
        </p:nvCxnSpPr>
        <p:spPr>
          <a:xfrm flipH="1" rot="10800000">
            <a:off x="10908128" y="6130673"/>
            <a:ext cx="2103000" cy="13200"/>
          </a:xfrm>
          <a:prstGeom prst="straightConnector1">
            <a:avLst/>
          </a:prstGeom>
          <a:noFill/>
          <a:ln cap="flat" cmpd="sng" w="28575">
            <a:solidFill>
              <a:srgbClr val="434343"/>
            </a:solidFill>
            <a:prstDash val="solid"/>
            <a:round/>
            <a:headEnd len="med" w="med" type="none"/>
            <a:tailEnd len="med" w="med" type="triangle"/>
          </a:ln>
        </p:spPr>
      </p:cxnSp>
      <p:sp>
        <p:nvSpPr>
          <p:cNvPr id="122" name="Google Shape;122;p11"/>
          <p:cNvSpPr txBox="1"/>
          <p:nvPr/>
        </p:nvSpPr>
        <p:spPr>
          <a:xfrm>
            <a:off x="13336816" y="6925542"/>
            <a:ext cx="12003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S3</a:t>
            </a:r>
            <a:endParaRPr sz="3200">
              <a:latin typeface="Open Sans"/>
              <a:ea typeface="Open Sans"/>
              <a:cs typeface="Open Sans"/>
              <a:sym typeface="Open Sans"/>
            </a:endParaRPr>
          </a:p>
        </p:txBody>
      </p:sp>
      <p:pic>
        <p:nvPicPr>
          <p:cNvPr descr="redshift.png" id="123" name="Google Shape;123;p11"/>
          <p:cNvPicPr preferRelativeResize="0"/>
          <p:nvPr/>
        </p:nvPicPr>
        <p:blipFill>
          <a:blip r:embed="rId4">
            <a:alphaModFix/>
          </a:blip>
          <a:stretch>
            <a:fillRect/>
          </a:stretch>
        </p:blipFill>
        <p:spPr>
          <a:xfrm flipH="1">
            <a:off x="19722379" y="5094429"/>
            <a:ext cx="1723200" cy="1723200"/>
          </a:xfrm>
          <a:prstGeom prst="rect">
            <a:avLst/>
          </a:prstGeom>
          <a:noFill/>
          <a:ln>
            <a:noFill/>
          </a:ln>
        </p:spPr>
      </p:pic>
      <p:cxnSp>
        <p:nvCxnSpPr>
          <p:cNvPr id="124" name="Google Shape;124;p11"/>
          <p:cNvCxnSpPr>
            <a:stCxn id="121" idx="1"/>
            <a:endCxn id="125" idx="1"/>
          </p:cNvCxnSpPr>
          <p:nvPr/>
        </p:nvCxnSpPr>
        <p:spPr>
          <a:xfrm flipH="1" rot="10800000">
            <a:off x="14862794" y="6120173"/>
            <a:ext cx="1480800" cy="10500"/>
          </a:xfrm>
          <a:prstGeom prst="straightConnector1">
            <a:avLst/>
          </a:prstGeom>
          <a:noFill/>
          <a:ln cap="flat" cmpd="sng" w="28575">
            <a:solidFill>
              <a:srgbClr val="434343"/>
            </a:solidFill>
            <a:prstDash val="solid"/>
            <a:round/>
            <a:headEnd len="med" w="med" type="none"/>
            <a:tailEnd len="med" w="med" type="triangle"/>
          </a:ln>
        </p:spPr>
      </p:cxnSp>
      <p:pic>
        <p:nvPicPr>
          <p:cNvPr descr="aws-datapipeline.png" id="125" name="Google Shape;125;p11"/>
          <p:cNvPicPr preferRelativeResize="0"/>
          <p:nvPr/>
        </p:nvPicPr>
        <p:blipFill>
          <a:blip r:embed="rId5">
            <a:alphaModFix/>
          </a:blip>
          <a:stretch>
            <a:fillRect/>
          </a:stretch>
        </p:blipFill>
        <p:spPr>
          <a:xfrm>
            <a:off x="16343566" y="5410714"/>
            <a:ext cx="1419199" cy="1419199"/>
          </a:xfrm>
          <a:prstGeom prst="rect">
            <a:avLst/>
          </a:prstGeom>
          <a:noFill/>
          <a:ln>
            <a:noFill/>
          </a:ln>
        </p:spPr>
      </p:pic>
      <p:sp>
        <p:nvSpPr>
          <p:cNvPr id="126" name="Google Shape;126;p11"/>
          <p:cNvSpPr txBox="1"/>
          <p:nvPr/>
        </p:nvSpPr>
        <p:spPr>
          <a:xfrm>
            <a:off x="19273028" y="6535433"/>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Redshift</a:t>
            </a:r>
            <a:endParaRPr sz="3200">
              <a:latin typeface="Open Sans"/>
              <a:ea typeface="Open Sans"/>
              <a:cs typeface="Open Sans"/>
              <a:sym typeface="Open Sans"/>
            </a:endParaRPr>
          </a:p>
        </p:txBody>
      </p:sp>
      <p:sp>
        <p:nvSpPr>
          <p:cNvPr id="127" name="Google Shape;127;p11"/>
          <p:cNvSpPr txBox="1"/>
          <p:nvPr/>
        </p:nvSpPr>
        <p:spPr>
          <a:xfrm>
            <a:off x="15671766" y="6823058"/>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BF9000"/>
                </a:solidFill>
                <a:latin typeface="Open Sans"/>
                <a:ea typeface="Open Sans"/>
                <a:cs typeface="Open Sans"/>
                <a:sym typeface="Open Sans"/>
              </a:rPr>
              <a:t>AWS </a:t>
            </a:r>
            <a:r>
              <a:rPr b="1" lang="en-US" sz="3700">
                <a:solidFill>
                  <a:srgbClr val="BF9000"/>
                </a:solidFill>
                <a:latin typeface="Open Sans"/>
                <a:ea typeface="Open Sans"/>
                <a:cs typeface="Open Sans"/>
                <a:sym typeface="Open Sans"/>
              </a:rPr>
              <a:t>Data Pipeline</a:t>
            </a:r>
            <a:endParaRPr sz="3200">
              <a:solidFill>
                <a:srgbClr val="BF9000"/>
              </a:solidFill>
              <a:latin typeface="Open Sans"/>
              <a:ea typeface="Open Sans"/>
              <a:cs typeface="Open Sans"/>
              <a:sym typeface="Open Sans"/>
            </a:endParaRPr>
          </a:p>
        </p:txBody>
      </p:sp>
      <p:cxnSp>
        <p:nvCxnSpPr>
          <p:cNvPr id="128" name="Google Shape;128;p11"/>
          <p:cNvCxnSpPr/>
          <p:nvPr/>
        </p:nvCxnSpPr>
        <p:spPr>
          <a:xfrm>
            <a:off x="17762765" y="6132142"/>
            <a:ext cx="1959600" cy="0"/>
          </a:xfrm>
          <a:prstGeom prst="straightConnector1">
            <a:avLst/>
          </a:prstGeom>
          <a:noFill/>
          <a:ln cap="flat" cmpd="sng" w="28575">
            <a:solidFill>
              <a:srgbClr val="434343"/>
            </a:solidFill>
            <a:prstDash val="solid"/>
            <a:round/>
            <a:headEnd len="med" w="med" type="none"/>
            <a:tailEnd len="med" w="med" type="triangle"/>
          </a:ln>
        </p:spPr>
      </p:cxnSp>
      <p:sp>
        <p:nvSpPr>
          <p:cNvPr id="129" name="Google Shape;129;p11"/>
          <p:cNvSpPr txBox="1"/>
          <p:nvPr/>
        </p:nvSpPr>
        <p:spPr>
          <a:xfrm>
            <a:off x="18960384" y="10145625"/>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1155CC"/>
                </a:solidFill>
                <a:latin typeface="Open Sans"/>
                <a:ea typeface="Open Sans"/>
                <a:cs typeface="Open Sans"/>
                <a:sym typeface="Open Sans"/>
              </a:rPr>
              <a:t>Airflow</a:t>
            </a:r>
            <a:endParaRPr sz="3200">
              <a:solidFill>
                <a:srgbClr val="1155CC"/>
              </a:solidFill>
              <a:latin typeface="Open Sans"/>
              <a:ea typeface="Open Sans"/>
              <a:cs typeface="Open Sans"/>
              <a:sym typeface="Open Sans"/>
            </a:endParaRPr>
          </a:p>
        </p:txBody>
      </p:sp>
      <p:cxnSp>
        <p:nvCxnSpPr>
          <p:cNvPr id="130" name="Google Shape;130;p11"/>
          <p:cNvCxnSpPr>
            <a:stCxn id="126" idx="2"/>
            <a:endCxn id="131" idx="0"/>
          </p:cNvCxnSpPr>
          <p:nvPr/>
        </p:nvCxnSpPr>
        <p:spPr>
          <a:xfrm>
            <a:off x="20679878" y="7428233"/>
            <a:ext cx="600" cy="1419300"/>
          </a:xfrm>
          <a:prstGeom prst="straightConnector1">
            <a:avLst/>
          </a:prstGeom>
          <a:noFill/>
          <a:ln cap="flat" cmpd="sng" w="28575">
            <a:solidFill>
              <a:srgbClr val="434343"/>
            </a:solidFill>
            <a:prstDash val="solid"/>
            <a:round/>
            <a:headEnd len="med" w="med" type="none"/>
            <a:tailEnd len="med" w="med" type="triangle"/>
          </a:ln>
        </p:spPr>
      </p:cxnSp>
      <p:sp>
        <p:nvSpPr>
          <p:cNvPr id="132" name="Google Shape;132;p11"/>
          <p:cNvSpPr txBox="1"/>
          <p:nvPr/>
        </p:nvSpPr>
        <p:spPr>
          <a:xfrm>
            <a:off x="17033554" y="10341642"/>
            <a:ext cx="17232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EMR/Hive</a:t>
            </a:r>
            <a:endParaRPr b="1" sz="3700">
              <a:latin typeface="Open Sans"/>
              <a:ea typeface="Open Sans"/>
              <a:cs typeface="Open Sans"/>
              <a:sym typeface="Open Sans"/>
            </a:endParaRPr>
          </a:p>
        </p:txBody>
      </p:sp>
      <p:pic>
        <p:nvPicPr>
          <p:cNvPr id="131" name="Google Shape;131;p11"/>
          <p:cNvPicPr preferRelativeResize="0"/>
          <p:nvPr/>
        </p:nvPicPr>
        <p:blipFill>
          <a:blip r:embed="rId6">
            <a:alphaModFix/>
          </a:blip>
          <a:stretch>
            <a:fillRect/>
          </a:stretch>
        </p:blipFill>
        <p:spPr>
          <a:xfrm>
            <a:off x="19970984" y="8847676"/>
            <a:ext cx="1419201" cy="1419201"/>
          </a:xfrm>
          <a:prstGeom prst="rect">
            <a:avLst/>
          </a:prstGeom>
          <a:noFill/>
          <a:ln>
            <a:noFill/>
          </a:ln>
        </p:spPr>
      </p:pic>
      <p:cxnSp>
        <p:nvCxnSpPr>
          <p:cNvPr id="133" name="Google Shape;133;p11"/>
          <p:cNvCxnSpPr>
            <a:stCxn id="134" idx="3"/>
            <a:endCxn id="131" idx="1"/>
          </p:cNvCxnSpPr>
          <p:nvPr/>
        </p:nvCxnSpPr>
        <p:spPr>
          <a:xfrm flipH="1" rot="10800000">
            <a:off x="18262813" y="9557199"/>
            <a:ext cx="1708200" cy="3900"/>
          </a:xfrm>
          <a:prstGeom prst="straightConnector1">
            <a:avLst/>
          </a:prstGeom>
          <a:noFill/>
          <a:ln cap="flat" cmpd="sng" w="28575">
            <a:solidFill>
              <a:srgbClr val="434343"/>
            </a:solidFill>
            <a:prstDash val="solid"/>
            <a:round/>
            <a:headEnd len="med" w="med" type="triangle"/>
            <a:tailEnd len="med" w="med" type="none"/>
          </a:ln>
        </p:spPr>
      </p:cxnSp>
      <p:cxnSp>
        <p:nvCxnSpPr>
          <p:cNvPr id="135" name="Google Shape;135;p11"/>
          <p:cNvCxnSpPr/>
          <p:nvPr/>
        </p:nvCxnSpPr>
        <p:spPr>
          <a:xfrm>
            <a:off x="14540938" y="9054975"/>
            <a:ext cx="2064000" cy="532800"/>
          </a:xfrm>
          <a:prstGeom prst="straightConnector1">
            <a:avLst/>
          </a:prstGeom>
          <a:noFill/>
          <a:ln cap="flat" cmpd="sng" w="28575">
            <a:solidFill>
              <a:srgbClr val="434343"/>
            </a:solidFill>
            <a:prstDash val="solid"/>
            <a:round/>
            <a:headEnd len="med" w="med" type="triangle"/>
            <a:tailEnd len="med" w="med" type="triangle"/>
          </a:ln>
        </p:spPr>
      </p:cxnSp>
      <p:sp>
        <p:nvSpPr>
          <p:cNvPr id="136" name="Google Shape;136;p11"/>
          <p:cNvSpPr txBox="1"/>
          <p:nvPr/>
        </p:nvSpPr>
        <p:spPr>
          <a:xfrm>
            <a:off x="18328949" y="4373221"/>
            <a:ext cx="39804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Data Warehouse</a:t>
            </a:r>
            <a:endParaRPr sz="3000">
              <a:solidFill>
                <a:srgbClr val="666666"/>
              </a:solidFill>
              <a:latin typeface="Open Sans"/>
              <a:ea typeface="Open Sans"/>
              <a:cs typeface="Open Sans"/>
              <a:sym typeface="Open Sans"/>
            </a:endParaRPr>
          </a:p>
        </p:txBody>
      </p:sp>
      <p:sp>
        <p:nvSpPr>
          <p:cNvPr id="137" name="Google Shape;137;p11"/>
          <p:cNvSpPr txBox="1"/>
          <p:nvPr/>
        </p:nvSpPr>
        <p:spPr>
          <a:xfrm>
            <a:off x="14607786" y="8231988"/>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Data Lake</a:t>
            </a:r>
            <a:endParaRPr sz="3000">
              <a:solidFill>
                <a:srgbClr val="666666"/>
              </a:solidFill>
              <a:latin typeface="Open Sans"/>
              <a:ea typeface="Open Sans"/>
              <a:cs typeface="Open Sans"/>
              <a:sym typeface="Open Sans"/>
            </a:endParaRPr>
          </a:p>
        </p:txBody>
      </p:sp>
      <p:cxnSp>
        <p:nvCxnSpPr>
          <p:cNvPr id="138" name="Google Shape;138;p11"/>
          <p:cNvCxnSpPr/>
          <p:nvPr/>
        </p:nvCxnSpPr>
        <p:spPr>
          <a:xfrm>
            <a:off x="5952463" y="3738580"/>
            <a:ext cx="2142000" cy="1408500"/>
          </a:xfrm>
          <a:prstGeom prst="straightConnector1">
            <a:avLst/>
          </a:prstGeom>
          <a:noFill/>
          <a:ln cap="flat" cmpd="sng" w="28575">
            <a:solidFill>
              <a:srgbClr val="434343"/>
            </a:solidFill>
            <a:prstDash val="solid"/>
            <a:round/>
            <a:headEnd len="med" w="med" type="none"/>
            <a:tailEnd len="med" w="med" type="triangle"/>
          </a:ln>
        </p:spPr>
      </p:cxnSp>
      <p:cxnSp>
        <p:nvCxnSpPr>
          <p:cNvPr id="139" name="Google Shape;139;p11"/>
          <p:cNvCxnSpPr/>
          <p:nvPr/>
        </p:nvCxnSpPr>
        <p:spPr>
          <a:xfrm>
            <a:off x="5356588" y="5140980"/>
            <a:ext cx="2489400" cy="717300"/>
          </a:xfrm>
          <a:prstGeom prst="straightConnector1">
            <a:avLst/>
          </a:prstGeom>
          <a:noFill/>
          <a:ln cap="flat" cmpd="sng" w="28575">
            <a:solidFill>
              <a:srgbClr val="434343"/>
            </a:solidFill>
            <a:prstDash val="solid"/>
            <a:round/>
            <a:headEnd len="med" w="med" type="none"/>
            <a:tailEnd len="med" w="med" type="triangle"/>
          </a:ln>
        </p:spPr>
      </p:cxnSp>
      <p:cxnSp>
        <p:nvCxnSpPr>
          <p:cNvPr id="140" name="Google Shape;140;p11"/>
          <p:cNvCxnSpPr/>
          <p:nvPr/>
        </p:nvCxnSpPr>
        <p:spPr>
          <a:xfrm flipH="1" rot="10800000">
            <a:off x="5380288" y="6468355"/>
            <a:ext cx="2465700" cy="13500"/>
          </a:xfrm>
          <a:prstGeom prst="straightConnector1">
            <a:avLst/>
          </a:prstGeom>
          <a:noFill/>
          <a:ln cap="flat" cmpd="sng" w="28575">
            <a:solidFill>
              <a:srgbClr val="434343"/>
            </a:solidFill>
            <a:prstDash val="solid"/>
            <a:round/>
            <a:headEnd len="med" w="med" type="none"/>
            <a:tailEnd len="med" w="med" type="triangle"/>
          </a:ln>
        </p:spPr>
      </p:cxnSp>
      <p:pic>
        <p:nvPicPr>
          <p:cNvPr id="134" name="Google Shape;134;p11"/>
          <p:cNvPicPr preferRelativeResize="0"/>
          <p:nvPr/>
        </p:nvPicPr>
        <p:blipFill>
          <a:blip r:embed="rId7">
            <a:alphaModFix/>
          </a:blip>
          <a:stretch>
            <a:fillRect/>
          </a:stretch>
        </p:blipFill>
        <p:spPr>
          <a:xfrm>
            <a:off x="16303212" y="8581299"/>
            <a:ext cx="1959601" cy="1959601"/>
          </a:xfrm>
          <a:prstGeom prst="rect">
            <a:avLst/>
          </a:prstGeom>
          <a:noFill/>
          <a:ln>
            <a:noFill/>
          </a:ln>
        </p:spPr>
      </p:pic>
      <p:pic>
        <p:nvPicPr>
          <p:cNvPr descr="s3.png" id="121" name="Google Shape;121;p11"/>
          <p:cNvPicPr preferRelativeResize="0"/>
          <p:nvPr/>
        </p:nvPicPr>
        <p:blipFill>
          <a:blip r:embed="rId3">
            <a:alphaModFix/>
          </a:blip>
          <a:stretch>
            <a:fillRect/>
          </a:stretch>
        </p:blipFill>
        <p:spPr>
          <a:xfrm flipH="1">
            <a:off x="13011128" y="5204840"/>
            <a:ext cx="1851666" cy="1851666"/>
          </a:xfrm>
          <a:prstGeom prst="rect">
            <a:avLst/>
          </a:prstGeom>
          <a:noFill/>
          <a:ln>
            <a:noFill/>
          </a:ln>
        </p:spPr>
      </p:pic>
      <p:pic>
        <p:nvPicPr>
          <p:cNvPr id="141" name="Google Shape;141;p11"/>
          <p:cNvPicPr preferRelativeResize="0"/>
          <p:nvPr/>
        </p:nvPicPr>
        <p:blipFill>
          <a:blip r:embed="rId8">
            <a:alphaModFix/>
          </a:blip>
          <a:stretch>
            <a:fillRect/>
          </a:stretch>
        </p:blipFill>
        <p:spPr>
          <a:xfrm>
            <a:off x="19651450" y="12500600"/>
            <a:ext cx="3810000" cy="704850"/>
          </a:xfrm>
          <a:prstGeom prst="rect">
            <a:avLst/>
          </a:prstGeom>
          <a:noFill/>
          <a:ln>
            <a:noFill/>
          </a:ln>
        </p:spPr>
      </p:pic>
      <p:sp>
        <p:nvSpPr>
          <p:cNvPr id="142" name="Google Shape;142;p11"/>
          <p:cNvSpPr txBox="1"/>
          <p:nvPr/>
        </p:nvSpPr>
        <p:spPr>
          <a:xfrm>
            <a:off x="2718997" y="6015898"/>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Impression</a:t>
            </a:r>
            <a:endParaRPr sz="3000">
              <a:solidFill>
                <a:srgbClr val="666666"/>
              </a:solidFill>
              <a:latin typeface="Open Sans"/>
              <a:ea typeface="Open Sans"/>
              <a:cs typeface="Open Sans"/>
              <a:sym typeface="Open Sans"/>
            </a:endParaRPr>
          </a:p>
        </p:txBody>
      </p:sp>
      <p:sp>
        <p:nvSpPr>
          <p:cNvPr id="143" name="Google Shape;143;p11"/>
          <p:cNvSpPr txBox="1"/>
          <p:nvPr/>
        </p:nvSpPr>
        <p:spPr>
          <a:xfrm>
            <a:off x="3873175" y="3245175"/>
            <a:ext cx="23079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Bid Request</a:t>
            </a:r>
            <a:endParaRPr sz="3000">
              <a:solidFill>
                <a:srgbClr val="666666"/>
              </a:solidFill>
              <a:latin typeface="Open Sans"/>
              <a:ea typeface="Open Sans"/>
              <a:cs typeface="Open Sans"/>
              <a:sym typeface="Open Sans"/>
            </a:endParaRPr>
          </a:p>
        </p:txBody>
      </p:sp>
      <p:sp>
        <p:nvSpPr>
          <p:cNvPr id="144" name="Google Shape;144;p11"/>
          <p:cNvSpPr txBox="1"/>
          <p:nvPr/>
        </p:nvSpPr>
        <p:spPr>
          <a:xfrm>
            <a:off x="3048700" y="4630538"/>
            <a:ext cx="23079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Bid Response</a:t>
            </a:r>
            <a:endParaRPr sz="3000">
              <a:solidFill>
                <a:srgbClr val="666666"/>
              </a:solidFill>
              <a:latin typeface="Open Sans"/>
              <a:ea typeface="Open Sans"/>
              <a:cs typeface="Open Sans"/>
              <a:sym typeface="Open Sans"/>
            </a:endParaRPr>
          </a:p>
        </p:txBody>
      </p:sp>
      <p:cxnSp>
        <p:nvCxnSpPr>
          <p:cNvPr id="145" name="Google Shape;145;p11"/>
          <p:cNvCxnSpPr/>
          <p:nvPr/>
        </p:nvCxnSpPr>
        <p:spPr>
          <a:xfrm flipH="1" rot="10800000">
            <a:off x="5796250" y="6861275"/>
            <a:ext cx="2355300" cy="1025700"/>
          </a:xfrm>
          <a:prstGeom prst="straightConnector1">
            <a:avLst/>
          </a:prstGeom>
          <a:noFill/>
          <a:ln cap="flat" cmpd="sng" w="28575">
            <a:solidFill>
              <a:srgbClr val="434343"/>
            </a:solidFill>
            <a:prstDash val="solid"/>
            <a:round/>
            <a:headEnd len="med" w="med" type="none"/>
            <a:tailEnd len="med" w="med" type="triangle"/>
          </a:ln>
        </p:spPr>
      </p:cxnSp>
      <p:sp>
        <p:nvSpPr>
          <p:cNvPr id="146" name="Google Shape;146;p11"/>
          <p:cNvSpPr txBox="1"/>
          <p:nvPr/>
        </p:nvSpPr>
        <p:spPr>
          <a:xfrm>
            <a:off x="3164125" y="7401250"/>
            <a:ext cx="28134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Click/</a:t>
            </a:r>
            <a:endParaRPr b="1" sz="3000">
              <a:solidFill>
                <a:srgbClr val="666666"/>
              </a:solidFill>
              <a:latin typeface="Open Sans"/>
              <a:ea typeface="Open Sans"/>
              <a:cs typeface="Open Sans"/>
              <a:sym typeface="Open Sans"/>
            </a:endParaRPr>
          </a:p>
          <a:p>
            <a:pPr indent="0" lvl="0" marL="0" rtl="0" algn="l">
              <a:spcBef>
                <a:spcPts val="0"/>
              </a:spcBef>
              <a:spcAft>
                <a:spcPts val="0"/>
              </a:spcAft>
              <a:buNone/>
            </a:pPr>
            <a:r>
              <a:rPr b="1" lang="en-US" sz="3000">
                <a:solidFill>
                  <a:srgbClr val="666666"/>
                </a:solidFill>
                <a:latin typeface="Open Sans"/>
                <a:ea typeface="Open Sans"/>
                <a:cs typeface="Open Sans"/>
                <a:sym typeface="Open Sans"/>
              </a:rPr>
              <a:t>Conversion</a:t>
            </a:r>
            <a:endParaRPr sz="3000">
              <a:solidFill>
                <a:srgbClr val="666666"/>
              </a:solidFill>
              <a:latin typeface="Open Sans"/>
              <a:ea typeface="Open Sans"/>
              <a:cs typeface="Open Sans"/>
              <a:sym typeface="Open Sans"/>
            </a:endParaRPr>
          </a:p>
        </p:txBody>
      </p:sp>
      <p:sp>
        <p:nvSpPr>
          <p:cNvPr id="147" name="Google Shape;147;p11"/>
          <p:cNvSpPr txBox="1"/>
          <p:nvPr/>
        </p:nvSpPr>
        <p:spPr>
          <a:xfrm>
            <a:off x="8260176" y="4119575"/>
            <a:ext cx="21420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Kinesis</a:t>
            </a:r>
            <a:endParaRPr sz="3200">
              <a:latin typeface="Open Sans"/>
              <a:ea typeface="Open Sans"/>
              <a:cs typeface="Open Sans"/>
              <a:sym typeface="Open Sans"/>
            </a:endParaRPr>
          </a:p>
        </p:txBody>
      </p:sp>
      <p:sp>
        <p:nvSpPr>
          <p:cNvPr id="148" name="Google Shape;148;p11"/>
          <p:cNvSpPr txBox="1"/>
          <p:nvPr/>
        </p:nvSpPr>
        <p:spPr>
          <a:xfrm>
            <a:off x="16472134" y="4728050"/>
            <a:ext cx="12003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ETL</a:t>
            </a:r>
            <a:endParaRPr sz="3000">
              <a:solidFill>
                <a:srgbClr val="666666"/>
              </a:solidFill>
              <a:latin typeface="Open Sans"/>
              <a:ea typeface="Open Sans"/>
              <a:cs typeface="Open Sans"/>
              <a:sym typeface="Open Sans"/>
            </a:endParaRPr>
          </a:p>
        </p:txBody>
      </p:sp>
      <p:pic>
        <p:nvPicPr>
          <p:cNvPr descr="kinesis.png" id="149" name="Google Shape;149;p11"/>
          <p:cNvPicPr preferRelativeResize="0"/>
          <p:nvPr/>
        </p:nvPicPr>
        <p:blipFill>
          <a:blip r:embed="rId9">
            <a:alphaModFix/>
          </a:blip>
          <a:stretch>
            <a:fillRect/>
          </a:stretch>
        </p:blipFill>
        <p:spPr>
          <a:xfrm>
            <a:off x="8260175" y="4950363"/>
            <a:ext cx="2103000" cy="210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2"/>
          <p:cNvSpPr/>
          <p:nvPr/>
        </p:nvSpPr>
        <p:spPr>
          <a:xfrm>
            <a:off x="12633675" y="4458150"/>
            <a:ext cx="9277200" cy="7244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
          <p:cNvSpPr/>
          <p:nvPr/>
        </p:nvSpPr>
        <p:spPr>
          <a:xfrm>
            <a:off x="19281738" y="5205350"/>
            <a:ext cx="2465700" cy="2515200"/>
          </a:xfrm>
          <a:prstGeom prst="ellipse">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2"/>
          <p:cNvSpPr/>
          <p:nvPr/>
        </p:nvSpPr>
        <p:spPr>
          <a:xfrm>
            <a:off x="12985075" y="7692200"/>
            <a:ext cx="5881315" cy="3745615"/>
          </a:xfrm>
          <a:custGeom>
            <a:rect b="b" l="l" r="r" t="t"/>
            <a:pathLst>
              <a:path extrusionOk="0" h="161362" w="232739">
                <a:moveTo>
                  <a:pt x="12939" y="20442"/>
                </a:moveTo>
                <a:cubicBezTo>
                  <a:pt x="9614" y="32962"/>
                  <a:pt x="-10143" y="58784"/>
                  <a:pt x="7071" y="76781"/>
                </a:cubicBezTo>
                <a:cubicBezTo>
                  <a:pt x="24286" y="94778"/>
                  <a:pt x="93143" y="115513"/>
                  <a:pt x="116226" y="128424"/>
                </a:cubicBezTo>
                <a:cubicBezTo>
                  <a:pt x="139309" y="141335"/>
                  <a:pt x="126985" y="150334"/>
                  <a:pt x="145569" y="154246"/>
                </a:cubicBezTo>
                <a:cubicBezTo>
                  <a:pt x="164153" y="158159"/>
                  <a:pt x="218340" y="168722"/>
                  <a:pt x="227730" y="151899"/>
                </a:cubicBezTo>
                <a:cubicBezTo>
                  <a:pt x="237120" y="135076"/>
                  <a:pt x="235359" y="78345"/>
                  <a:pt x="201908" y="53306"/>
                </a:cubicBezTo>
                <a:cubicBezTo>
                  <a:pt x="168457" y="28267"/>
                  <a:pt x="58519" y="7140"/>
                  <a:pt x="27024" y="1663"/>
                </a:cubicBezTo>
                <a:cubicBezTo>
                  <a:pt x="-4471" y="-3814"/>
                  <a:pt x="16265" y="7922"/>
                  <a:pt x="12939" y="20442"/>
                </a:cubicBezTo>
                <a:close/>
              </a:path>
            </a:pathLst>
          </a:custGeom>
          <a:solidFill>
            <a:srgbClr val="FFE599"/>
          </a:solidFill>
          <a:ln cap="flat" cmpd="sng" w="9525">
            <a:solidFill>
              <a:srgbClr val="FFE599"/>
            </a:solidFill>
            <a:prstDash val="solid"/>
            <a:round/>
            <a:headEnd len="med" w="med" type="none"/>
            <a:tailEnd len="med" w="med" type="none"/>
          </a:ln>
        </p:spPr>
      </p:sp>
      <p:sp>
        <p:nvSpPr>
          <p:cNvPr id="157" name="Google Shape;157;p12"/>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Beeswax Data Pipelines: Processing at Scale</a:t>
            </a:r>
            <a:endParaRPr/>
          </a:p>
        </p:txBody>
      </p:sp>
      <p:pic>
        <p:nvPicPr>
          <p:cNvPr descr="s3.png" id="158" name="Google Shape;158;p12"/>
          <p:cNvPicPr preferRelativeResize="0"/>
          <p:nvPr/>
        </p:nvPicPr>
        <p:blipFill>
          <a:blip r:embed="rId3">
            <a:alphaModFix/>
          </a:blip>
          <a:stretch>
            <a:fillRect/>
          </a:stretch>
        </p:blipFill>
        <p:spPr>
          <a:xfrm flipH="1">
            <a:off x="13130978" y="7921884"/>
            <a:ext cx="1851666" cy="1851666"/>
          </a:xfrm>
          <a:prstGeom prst="rect">
            <a:avLst/>
          </a:prstGeom>
          <a:noFill/>
          <a:ln>
            <a:noFill/>
          </a:ln>
        </p:spPr>
      </p:pic>
      <p:sp>
        <p:nvSpPr>
          <p:cNvPr id="159" name="Google Shape;159;p12"/>
          <p:cNvSpPr txBox="1"/>
          <p:nvPr/>
        </p:nvSpPr>
        <p:spPr>
          <a:xfrm>
            <a:off x="8174276" y="7123125"/>
            <a:ext cx="2813400" cy="14559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Event Processing</a:t>
            </a:r>
            <a:endParaRPr sz="3000">
              <a:solidFill>
                <a:srgbClr val="666666"/>
              </a:solidFill>
              <a:latin typeface="Open Sans"/>
              <a:ea typeface="Open Sans"/>
              <a:cs typeface="Open Sans"/>
              <a:sym typeface="Open Sans"/>
            </a:endParaRPr>
          </a:p>
        </p:txBody>
      </p:sp>
      <p:cxnSp>
        <p:nvCxnSpPr>
          <p:cNvPr id="160" name="Google Shape;160;p12"/>
          <p:cNvCxnSpPr>
            <a:stCxn id="161" idx="3"/>
            <a:endCxn id="162" idx="3"/>
          </p:cNvCxnSpPr>
          <p:nvPr/>
        </p:nvCxnSpPr>
        <p:spPr>
          <a:xfrm flipH="1" rot="10800000">
            <a:off x="10908128" y="6130673"/>
            <a:ext cx="2103000" cy="13200"/>
          </a:xfrm>
          <a:prstGeom prst="straightConnector1">
            <a:avLst/>
          </a:prstGeom>
          <a:noFill/>
          <a:ln cap="flat" cmpd="sng" w="28575">
            <a:solidFill>
              <a:srgbClr val="434343"/>
            </a:solidFill>
            <a:prstDash val="solid"/>
            <a:round/>
            <a:headEnd len="med" w="med" type="none"/>
            <a:tailEnd len="med" w="med" type="triangle"/>
          </a:ln>
        </p:spPr>
      </p:cxnSp>
      <p:sp>
        <p:nvSpPr>
          <p:cNvPr id="163" name="Google Shape;163;p12"/>
          <p:cNvSpPr txBox="1"/>
          <p:nvPr/>
        </p:nvSpPr>
        <p:spPr>
          <a:xfrm>
            <a:off x="13336816" y="6925542"/>
            <a:ext cx="12003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S3</a:t>
            </a:r>
            <a:endParaRPr sz="3200">
              <a:latin typeface="Open Sans"/>
              <a:ea typeface="Open Sans"/>
              <a:cs typeface="Open Sans"/>
              <a:sym typeface="Open Sans"/>
            </a:endParaRPr>
          </a:p>
        </p:txBody>
      </p:sp>
      <p:pic>
        <p:nvPicPr>
          <p:cNvPr descr="redshift.png" id="164" name="Google Shape;164;p12"/>
          <p:cNvPicPr preferRelativeResize="0"/>
          <p:nvPr/>
        </p:nvPicPr>
        <p:blipFill>
          <a:blip r:embed="rId4">
            <a:alphaModFix/>
          </a:blip>
          <a:stretch>
            <a:fillRect/>
          </a:stretch>
        </p:blipFill>
        <p:spPr>
          <a:xfrm flipH="1">
            <a:off x="19722379" y="5094429"/>
            <a:ext cx="1723200" cy="1723200"/>
          </a:xfrm>
          <a:prstGeom prst="rect">
            <a:avLst/>
          </a:prstGeom>
          <a:noFill/>
          <a:ln>
            <a:noFill/>
          </a:ln>
        </p:spPr>
      </p:pic>
      <p:cxnSp>
        <p:nvCxnSpPr>
          <p:cNvPr id="165" name="Google Shape;165;p12"/>
          <p:cNvCxnSpPr>
            <a:stCxn id="162" idx="1"/>
            <a:endCxn id="166" idx="1"/>
          </p:cNvCxnSpPr>
          <p:nvPr/>
        </p:nvCxnSpPr>
        <p:spPr>
          <a:xfrm flipH="1" rot="10800000">
            <a:off x="14862794" y="6120173"/>
            <a:ext cx="1480800" cy="10500"/>
          </a:xfrm>
          <a:prstGeom prst="straightConnector1">
            <a:avLst/>
          </a:prstGeom>
          <a:noFill/>
          <a:ln cap="flat" cmpd="sng" w="28575">
            <a:solidFill>
              <a:srgbClr val="434343"/>
            </a:solidFill>
            <a:prstDash val="solid"/>
            <a:round/>
            <a:headEnd len="med" w="med" type="none"/>
            <a:tailEnd len="med" w="med" type="triangle"/>
          </a:ln>
        </p:spPr>
      </p:cxnSp>
      <p:pic>
        <p:nvPicPr>
          <p:cNvPr descr="aws-datapipeline.png" id="166" name="Google Shape;166;p12"/>
          <p:cNvPicPr preferRelativeResize="0"/>
          <p:nvPr/>
        </p:nvPicPr>
        <p:blipFill>
          <a:blip r:embed="rId5">
            <a:alphaModFix/>
          </a:blip>
          <a:stretch>
            <a:fillRect/>
          </a:stretch>
        </p:blipFill>
        <p:spPr>
          <a:xfrm>
            <a:off x="16343566" y="5410714"/>
            <a:ext cx="1419199" cy="1419199"/>
          </a:xfrm>
          <a:prstGeom prst="rect">
            <a:avLst/>
          </a:prstGeom>
          <a:noFill/>
          <a:ln>
            <a:noFill/>
          </a:ln>
        </p:spPr>
      </p:pic>
      <p:sp>
        <p:nvSpPr>
          <p:cNvPr id="167" name="Google Shape;167;p12"/>
          <p:cNvSpPr txBox="1"/>
          <p:nvPr/>
        </p:nvSpPr>
        <p:spPr>
          <a:xfrm>
            <a:off x="19273028" y="6535433"/>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Redshift</a:t>
            </a:r>
            <a:endParaRPr sz="3200">
              <a:latin typeface="Open Sans"/>
              <a:ea typeface="Open Sans"/>
              <a:cs typeface="Open Sans"/>
              <a:sym typeface="Open Sans"/>
            </a:endParaRPr>
          </a:p>
        </p:txBody>
      </p:sp>
      <p:sp>
        <p:nvSpPr>
          <p:cNvPr id="168" name="Google Shape;168;p12"/>
          <p:cNvSpPr txBox="1"/>
          <p:nvPr/>
        </p:nvSpPr>
        <p:spPr>
          <a:xfrm>
            <a:off x="15671766" y="6823058"/>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BF9000"/>
                </a:solidFill>
                <a:latin typeface="Open Sans"/>
                <a:ea typeface="Open Sans"/>
                <a:cs typeface="Open Sans"/>
                <a:sym typeface="Open Sans"/>
              </a:rPr>
              <a:t>AWS Data Pipeline</a:t>
            </a:r>
            <a:endParaRPr sz="3200">
              <a:solidFill>
                <a:srgbClr val="BF9000"/>
              </a:solidFill>
              <a:latin typeface="Open Sans"/>
              <a:ea typeface="Open Sans"/>
              <a:cs typeface="Open Sans"/>
              <a:sym typeface="Open Sans"/>
            </a:endParaRPr>
          </a:p>
        </p:txBody>
      </p:sp>
      <p:cxnSp>
        <p:nvCxnSpPr>
          <p:cNvPr id="169" name="Google Shape;169;p12"/>
          <p:cNvCxnSpPr/>
          <p:nvPr/>
        </p:nvCxnSpPr>
        <p:spPr>
          <a:xfrm>
            <a:off x="17762765" y="6132142"/>
            <a:ext cx="1959600" cy="0"/>
          </a:xfrm>
          <a:prstGeom prst="straightConnector1">
            <a:avLst/>
          </a:prstGeom>
          <a:noFill/>
          <a:ln cap="flat" cmpd="sng" w="28575">
            <a:solidFill>
              <a:srgbClr val="434343"/>
            </a:solidFill>
            <a:prstDash val="solid"/>
            <a:round/>
            <a:headEnd len="med" w="med" type="none"/>
            <a:tailEnd len="med" w="med" type="triangle"/>
          </a:ln>
        </p:spPr>
      </p:cxnSp>
      <p:sp>
        <p:nvSpPr>
          <p:cNvPr id="170" name="Google Shape;170;p12"/>
          <p:cNvSpPr txBox="1"/>
          <p:nvPr/>
        </p:nvSpPr>
        <p:spPr>
          <a:xfrm>
            <a:off x="18960384" y="10145625"/>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1155CC"/>
                </a:solidFill>
                <a:latin typeface="Open Sans"/>
                <a:ea typeface="Open Sans"/>
                <a:cs typeface="Open Sans"/>
                <a:sym typeface="Open Sans"/>
              </a:rPr>
              <a:t>Airflow</a:t>
            </a:r>
            <a:endParaRPr sz="3200">
              <a:solidFill>
                <a:srgbClr val="1155CC"/>
              </a:solidFill>
              <a:latin typeface="Open Sans"/>
              <a:ea typeface="Open Sans"/>
              <a:cs typeface="Open Sans"/>
              <a:sym typeface="Open Sans"/>
            </a:endParaRPr>
          </a:p>
        </p:txBody>
      </p:sp>
      <p:cxnSp>
        <p:nvCxnSpPr>
          <p:cNvPr id="171" name="Google Shape;171;p12"/>
          <p:cNvCxnSpPr>
            <a:stCxn id="167" idx="2"/>
            <a:endCxn id="172" idx="0"/>
          </p:cNvCxnSpPr>
          <p:nvPr/>
        </p:nvCxnSpPr>
        <p:spPr>
          <a:xfrm>
            <a:off x="20679878" y="7428233"/>
            <a:ext cx="600" cy="1419300"/>
          </a:xfrm>
          <a:prstGeom prst="straightConnector1">
            <a:avLst/>
          </a:prstGeom>
          <a:noFill/>
          <a:ln cap="flat" cmpd="sng" w="28575">
            <a:solidFill>
              <a:srgbClr val="434343"/>
            </a:solidFill>
            <a:prstDash val="solid"/>
            <a:round/>
            <a:headEnd len="med" w="med" type="none"/>
            <a:tailEnd len="med" w="med" type="triangle"/>
          </a:ln>
        </p:spPr>
      </p:cxnSp>
      <p:sp>
        <p:nvSpPr>
          <p:cNvPr id="173" name="Google Shape;173;p12"/>
          <p:cNvSpPr txBox="1"/>
          <p:nvPr/>
        </p:nvSpPr>
        <p:spPr>
          <a:xfrm>
            <a:off x="17033554" y="10341642"/>
            <a:ext cx="17232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EMR/Hive</a:t>
            </a:r>
            <a:endParaRPr b="1" sz="3700">
              <a:latin typeface="Open Sans"/>
              <a:ea typeface="Open Sans"/>
              <a:cs typeface="Open Sans"/>
              <a:sym typeface="Open Sans"/>
            </a:endParaRPr>
          </a:p>
        </p:txBody>
      </p:sp>
      <p:pic>
        <p:nvPicPr>
          <p:cNvPr id="172" name="Google Shape;172;p12"/>
          <p:cNvPicPr preferRelativeResize="0"/>
          <p:nvPr/>
        </p:nvPicPr>
        <p:blipFill>
          <a:blip r:embed="rId6">
            <a:alphaModFix/>
          </a:blip>
          <a:stretch>
            <a:fillRect/>
          </a:stretch>
        </p:blipFill>
        <p:spPr>
          <a:xfrm>
            <a:off x="19970984" y="8847676"/>
            <a:ext cx="1419201" cy="1419201"/>
          </a:xfrm>
          <a:prstGeom prst="rect">
            <a:avLst/>
          </a:prstGeom>
          <a:noFill/>
          <a:ln>
            <a:noFill/>
          </a:ln>
        </p:spPr>
      </p:pic>
      <p:cxnSp>
        <p:nvCxnSpPr>
          <p:cNvPr id="174" name="Google Shape;174;p12"/>
          <p:cNvCxnSpPr>
            <a:stCxn id="175" idx="3"/>
            <a:endCxn id="172" idx="1"/>
          </p:cNvCxnSpPr>
          <p:nvPr/>
        </p:nvCxnSpPr>
        <p:spPr>
          <a:xfrm flipH="1" rot="10800000">
            <a:off x="18262813" y="9557199"/>
            <a:ext cx="1708200" cy="3900"/>
          </a:xfrm>
          <a:prstGeom prst="straightConnector1">
            <a:avLst/>
          </a:prstGeom>
          <a:noFill/>
          <a:ln cap="flat" cmpd="sng" w="28575">
            <a:solidFill>
              <a:srgbClr val="434343"/>
            </a:solidFill>
            <a:prstDash val="solid"/>
            <a:round/>
            <a:headEnd len="med" w="med" type="triangle"/>
            <a:tailEnd len="med" w="med" type="none"/>
          </a:ln>
        </p:spPr>
      </p:cxnSp>
      <p:cxnSp>
        <p:nvCxnSpPr>
          <p:cNvPr id="176" name="Google Shape;176;p12"/>
          <p:cNvCxnSpPr/>
          <p:nvPr/>
        </p:nvCxnSpPr>
        <p:spPr>
          <a:xfrm>
            <a:off x="14540938" y="9054975"/>
            <a:ext cx="2064000" cy="532800"/>
          </a:xfrm>
          <a:prstGeom prst="straightConnector1">
            <a:avLst/>
          </a:prstGeom>
          <a:noFill/>
          <a:ln cap="flat" cmpd="sng" w="28575">
            <a:solidFill>
              <a:srgbClr val="434343"/>
            </a:solidFill>
            <a:prstDash val="solid"/>
            <a:round/>
            <a:headEnd len="med" w="med" type="triangle"/>
            <a:tailEnd len="med" w="med" type="triangle"/>
          </a:ln>
        </p:spPr>
      </p:cxnSp>
      <p:sp>
        <p:nvSpPr>
          <p:cNvPr id="177" name="Google Shape;177;p12"/>
          <p:cNvSpPr txBox="1"/>
          <p:nvPr/>
        </p:nvSpPr>
        <p:spPr>
          <a:xfrm>
            <a:off x="18328949" y="4373221"/>
            <a:ext cx="39804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Data Warehouse</a:t>
            </a:r>
            <a:endParaRPr sz="3000">
              <a:solidFill>
                <a:srgbClr val="666666"/>
              </a:solidFill>
              <a:latin typeface="Open Sans"/>
              <a:ea typeface="Open Sans"/>
              <a:cs typeface="Open Sans"/>
              <a:sym typeface="Open Sans"/>
            </a:endParaRPr>
          </a:p>
        </p:txBody>
      </p:sp>
      <p:sp>
        <p:nvSpPr>
          <p:cNvPr id="178" name="Google Shape;178;p12"/>
          <p:cNvSpPr txBox="1"/>
          <p:nvPr/>
        </p:nvSpPr>
        <p:spPr>
          <a:xfrm>
            <a:off x="14607786" y="8231988"/>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Data Lake</a:t>
            </a:r>
            <a:endParaRPr sz="3000">
              <a:solidFill>
                <a:srgbClr val="666666"/>
              </a:solidFill>
              <a:latin typeface="Open Sans"/>
              <a:ea typeface="Open Sans"/>
              <a:cs typeface="Open Sans"/>
              <a:sym typeface="Open Sans"/>
            </a:endParaRPr>
          </a:p>
        </p:txBody>
      </p:sp>
      <p:cxnSp>
        <p:nvCxnSpPr>
          <p:cNvPr id="179" name="Google Shape;179;p12"/>
          <p:cNvCxnSpPr/>
          <p:nvPr/>
        </p:nvCxnSpPr>
        <p:spPr>
          <a:xfrm>
            <a:off x="5952463" y="3738580"/>
            <a:ext cx="2142000" cy="1408500"/>
          </a:xfrm>
          <a:prstGeom prst="straightConnector1">
            <a:avLst/>
          </a:prstGeom>
          <a:noFill/>
          <a:ln cap="flat" cmpd="sng" w="28575">
            <a:solidFill>
              <a:srgbClr val="434343"/>
            </a:solidFill>
            <a:prstDash val="solid"/>
            <a:round/>
            <a:headEnd len="med" w="med" type="none"/>
            <a:tailEnd len="med" w="med" type="triangle"/>
          </a:ln>
        </p:spPr>
      </p:cxnSp>
      <p:cxnSp>
        <p:nvCxnSpPr>
          <p:cNvPr id="180" name="Google Shape;180;p12"/>
          <p:cNvCxnSpPr/>
          <p:nvPr/>
        </p:nvCxnSpPr>
        <p:spPr>
          <a:xfrm>
            <a:off x="5356588" y="5140980"/>
            <a:ext cx="2489400" cy="717300"/>
          </a:xfrm>
          <a:prstGeom prst="straightConnector1">
            <a:avLst/>
          </a:prstGeom>
          <a:noFill/>
          <a:ln cap="flat" cmpd="sng" w="28575">
            <a:solidFill>
              <a:srgbClr val="434343"/>
            </a:solidFill>
            <a:prstDash val="solid"/>
            <a:round/>
            <a:headEnd len="med" w="med" type="triangle"/>
            <a:tailEnd len="med" w="med" type="none"/>
          </a:ln>
        </p:spPr>
      </p:cxnSp>
      <p:cxnSp>
        <p:nvCxnSpPr>
          <p:cNvPr id="181" name="Google Shape;181;p12"/>
          <p:cNvCxnSpPr/>
          <p:nvPr/>
        </p:nvCxnSpPr>
        <p:spPr>
          <a:xfrm flipH="1" rot="10800000">
            <a:off x="5380288" y="6468355"/>
            <a:ext cx="2465700" cy="13500"/>
          </a:xfrm>
          <a:prstGeom prst="straightConnector1">
            <a:avLst/>
          </a:prstGeom>
          <a:noFill/>
          <a:ln cap="flat" cmpd="sng" w="28575">
            <a:solidFill>
              <a:srgbClr val="434343"/>
            </a:solidFill>
            <a:prstDash val="solid"/>
            <a:round/>
            <a:headEnd len="med" w="med" type="none"/>
            <a:tailEnd len="med" w="med" type="triangle"/>
          </a:ln>
        </p:spPr>
      </p:cxnSp>
      <p:pic>
        <p:nvPicPr>
          <p:cNvPr id="175" name="Google Shape;175;p12"/>
          <p:cNvPicPr preferRelativeResize="0"/>
          <p:nvPr/>
        </p:nvPicPr>
        <p:blipFill>
          <a:blip r:embed="rId7">
            <a:alphaModFix/>
          </a:blip>
          <a:stretch>
            <a:fillRect/>
          </a:stretch>
        </p:blipFill>
        <p:spPr>
          <a:xfrm>
            <a:off x="16303212" y="8581299"/>
            <a:ext cx="1959601" cy="1959601"/>
          </a:xfrm>
          <a:prstGeom prst="rect">
            <a:avLst/>
          </a:prstGeom>
          <a:noFill/>
          <a:ln>
            <a:noFill/>
          </a:ln>
        </p:spPr>
      </p:pic>
      <p:pic>
        <p:nvPicPr>
          <p:cNvPr descr="s3.png" id="162" name="Google Shape;162;p12"/>
          <p:cNvPicPr preferRelativeResize="0"/>
          <p:nvPr/>
        </p:nvPicPr>
        <p:blipFill>
          <a:blip r:embed="rId3">
            <a:alphaModFix/>
          </a:blip>
          <a:stretch>
            <a:fillRect/>
          </a:stretch>
        </p:blipFill>
        <p:spPr>
          <a:xfrm flipH="1">
            <a:off x="13011128" y="5204840"/>
            <a:ext cx="1851666" cy="1851666"/>
          </a:xfrm>
          <a:prstGeom prst="rect">
            <a:avLst/>
          </a:prstGeom>
          <a:noFill/>
          <a:ln>
            <a:noFill/>
          </a:ln>
        </p:spPr>
      </p:pic>
      <p:pic>
        <p:nvPicPr>
          <p:cNvPr id="182" name="Google Shape;182;p12"/>
          <p:cNvPicPr preferRelativeResize="0"/>
          <p:nvPr/>
        </p:nvPicPr>
        <p:blipFill>
          <a:blip r:embed="rId8">
            <a:alphaModFix/>
          </a:blip>
          <a:stretch>
            <a:fillRect/>
          </a:stretch>
        </p:blipFill>
        <p:spPr>
          <a:xfrm>
            <a:off x="19651450" y="12500600"/>
            <a:ext cx="3810000" cy="704850"/>
          </a:xfrm>
          <a:prstGeom prst="rect">
            <a:avLst/>
          </a:prstGeom>
          <a:noFill/>
          <a:ln>
            <a:noFill/>
          </a:ln>
        </p:spPr>
      </p:pic>
      <p:sp>
        <p:nvSpPr>
          <p:cNvPr id="183" name="Google Shape;183;p12"/>
          <p:cNvSpPr txBox="1"/>
          <p:nvPr/>
        </p:nvSpPr>
        <p:spPr>
          <a:xfrm>
            <a:off x="2718997" y="6015898"/>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Impression</a:t>
            </a:r>
            <a:endParaRPr sz="3000">
              <a:solidFill>
                <a:srgbClr val="666666"/>
              </a:solidFill>
              <a:latin typeface="Open Sans"/>
              <a:ea typeface="Open Sans"/>
              <a:cs typeface="Open Sans"/>
              <a:sym typeface="Open Sans"/>
            </a:endParaRPr>
          </a:p>
        </p:txBody>
      </p:sp>
      <p:sp>
        <p:nvSpPr>
          <p:cNvPr id="184" name="Google Shape;184;p12"/>
          <p:cNvSpPr txBox="1"/>
          <p:nvPr/>
        </p:nvSpPr>
        <p:spPr>
          <a:xfrm>
            <a:off x="3873175" y="3245175"/>
            <a:ext cx="23079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Bid Request</a:t>
            </a:r>
            <a:endParaRPr sz="3000">
              <a:solidFill>
                <a:srgbClr val="666666"/>
              </a:solidFill>
              <a:latin typeface="Open Sans"/>
              <a:ea typeface="Open Sans"/>
              <a:cs typeface="Open Sans"/>
              <a:sym typeface="Open Sans"/>
            </a:endParaRPr>
          </a:p>
        </p:txBody>
      </p:sp>
      <p:sp>
        <p:nvSpPr>
          <p:cNvPr id="185" name="Google Shape;185;p12"/>
          <p:cNvSpPr txBox="1"/>
          <p:nvPr/>
        </p:nvSpPr>
        <p:spPr>
          <a:xfrm>
            <a:off x="3048700" y="4630538"/>
            <a:ext cx="23079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Bid Response</a:t>
            </a:r>
            <a:endParaRPr sz="3000">
              <a:solidFill>
                <a:srgbClr val="666666"/>
              </a:solidFill>
              <a:latin typeface="Open Sans"/>
              <a:ea typeface="Open Sans"/>
              <a:cs typeface="Open Sans"/>
              <a:sym typeface="Open Sans"/>
            </a:endParaRPr>
          </a:p>
        </p:txBody>
      </p:sp>
      <p:cxnSp>
        <p:nvCxnSpPr>
          <p:cNvPr id="186" name="Google Shape;186;p12"/>
          <p:cNvCxnSpPr/>
          <p:nvPr/>
        </p:nvCxnSpPr>
        <p:spPr>
          <a:xfrm flipH="1" rot="10800000">
            <a:off x="5796250" y="6861275"/>
            <a:ext cx="2355300" cy="1025700"/>
          </a:xfrm>
          <a:prstGeom prst="straightConnector1">
            <a:avLst/>
          </a:prstGeom>
          <a:noFill/>
          <a:ln cap="flat" cmpd="sng" w="28575">
            <a:solidFill>
              <a:srgbClr val="434343"/>
            </a:solidFill>
            <a:prstDash val="solid"/>
            <a:round/>
            <a:headEnd len="med" w="med" type="none"/>
            <a:tailEnd len="med" w="med" type="triangle"/>
          </a:ln>
        </p:spPr>
      </p:cxnSp>
      <p:sp>
        <p:nvSpPr>
          <p:cNvPr id="187" name="Google Shape;187;p12"/>
          <p:cNvSpPr txBox="1"/>
          <p:nvPr/>
        </p:nvSpPr>
        <p:spPr>
          <a:xfrm>
            <a:off x="3164125" y="7401250"/>
            <a:ext cx="28134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Click/</a:t>
            </a:r>
            <a:endParaRPr b="1" sz="3000">
              <a:solidFill>
                <a:srgbClr val="666666"/>
              </a:solidFill>
              <a:latin typeface="Open Sans"/>
              <a:ea typeface="Open Sans"/>
              <a:cs typeface="Open Sans"/>
              <a:sym typeface="Open Sans"/>
            </a:endParaRPr>
          </a:p>
          <a:p>
            <a:pPr indent="0" lvl="0" marL="0" rtl="0" algn="l">
              <a:spcBef>
                <a:spcPts val="0"/>
              </a:spcBef>
              <a:spcAft>
                <a:spcPts val="0"/>
              </a:spcAft>
              <a:buNone/>
            </a:pPr>
            <a:r>
              <a:rPr b="1" lang="en-US" sz="3000">
                <a:solidFill>
                  <a:srgbClr val="666666"/>
                </a:solidFill>
                <a:latin typeface="Open Sans"/>
                <a:ea typeface="Open Sans"/>
                <a:cs typeface="Open Sans"/>
                <a:sym typeface="Open Sans"/>
              </a:rPr>
              <a:t>Conversion</a:t>
            </a:r>
            <a:endParaRPr sz="3000">
              <a:solidFill>
                <a:srgbClr val="666666"/>
              </a:solidFill>
              <a:latin typeface="Open Sans"/>
              <a:ea typeface="Open Sans"/>
              <a:cs typeface="Open Sans"/>
              <a:sym typeface="Open Sans"/>
            </a:endParaRPr>
          </a:p>
        </p:txBody>
      </p:sp>
      <p:sp>
        <p:nvSpPr>
          <p:cNvPr id="188" name="Google Shape;188;p12"/>
          <p:cNvSpPr txBox="1"/>
          <p:nvPr/>
        </p:nvSpPr>
        <p:spPr>
          <a:xfrm>
            <a:off x="8260176" y="4119575"/>
            <a:ext cx="21420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Kinesis</a:t>
            </a:r>
            <a:endParaRPr sz="3200">
              <a:latin typeface="Open Sans"/>
              <a:ea typeface="Open Sans"/>
              <a:cs typeface="Open Sans"/>
              <a:sym typeface="Open Sans"/>
            </a:endParaRPr>
          </a:p>
        </p:txBody>
      </p:sp>
      <p:sp>
        <p:nvSpPr>
          <p:cNvPr id="189" name="Google Shape;189;p12"/>
          <p:cNvSpPr txBox="1"/>
          <p:nvPr/>
        </p:nvSpPr>
        <p:spPr>
          <a:xfrm>
            <a:off x="16472134" y="4728050"/>
            <a:ext cx="12003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ETL</a:t>
            </a:r>
            <a:endParaRPr sz="3000">
              <a:solidFill>
                <a:srgbClr val="666666"/>
              </a:solidFill>
              <a:latin typeface="Open Sans"/>
              <a:ea typeface="Open Sans"/>
              <a:cs typeface="Open Sans"/>
              <a:sym typeface="Open Sans"/>
            </a:endParaRPr>
          </a:p>
        </p:txBody>
      </p:sp>
      <p:pic>
        <p:nvPicPr>
          <p:cNvPr descr="kinesis.png" id="190" name="Google Shape;190;p12"/>
          <p:cNvPicPr preferRelativeResize="0"/>
          <p:nvPr/>
        </p:nvPicPr>
        <p:blipFill>
          <a:blip r:embed="rId9">
            <a:alphaModFix/>
          </a:blip>
          <a:stretch>
            <a:fillRect/>
          </a:stretch>
        </p:blipFill>
        <p:spPr>
          <a:xfrm>
            <a:off x="8260175" y="4950363"/>
            <a:ext cx="2103000" cy="210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3"/>
          <p:cNvSpPr/>
          <p:nvPr/>
        </p:nvSpPr>
        <p:spPr>
          <a:xfrm>
            <a:off x="12633675" y="4458150"/>
            <a:ext cx="9277200" cy="7244700"/>
          </a:xfrm>
          <a:prstGeom prst="rect">
            <a:avLst/>
          </a:prstGeom>
          <a:solidFill>
            <a:srgbClr val="D9D9D9"/>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19281738" y="5205350"/>
            <a:ext cx="2465700" cy="25152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a:off x="12985075" y="7692200"/>
            <a:ext cx="5881315" cy="3745615"/>
          </a:xfrm>
          <a:custGeom>
            <a:rect b="b" l="l" r="r" t="t"/>
            <a:pathLst>
              <a:path extrusionOk="0" h="161362" w="232739">
                <a:moveTo>
                  <a:pt x="12939" y="20442"/>
                </a:moveTo>
                <a:cubicBezTo>
                  <a:pt x="9614" y="32962"/>
                  <a:pt x="-10143" y="58784"/>
                  <a:pt x="7071" y="76781"/>
                </a:cubicBezTo>
                <a:cubicBezTo>
                  <a:pt x="24286" y="94778"/>
                  <a:pt x="93143" y="115513"/>
                  <a:pt x="116226" y="128424"/>
                </a:cubicBezTo>
                <a:cubicBezTo>
                  <a:pt x="139309" y="141335"/>
                  <a:pt x="126985" y="150334"/>
                  <a:pt x="145569" y="154246"/>
                </a:cubicBezTo>
                <a:cubicBezTo>
                  <a:pt x="164153" y="158159"/>
                  <a:pt x="218340" y="168722"/>
                  <a:pt x="227730" y="151899"/>
                </a:cubicBezTo>
                <a:cubicBezTo>
                  <a:pt x="237120" y="135076"/>
                  <a:pt x="235359" y="78345"/>
                  <a:pt x="201908" y="53306"/>
                </a:cubicBezTo>
                <a:cubicBezTo>
                  <a:pt x="168457" y="28267"/>
                  <a:pt x="58519" y="7140"/>
                  <a:pt x="27024" y="1663"/>
                </a:cubicBezTo>
                <a:cubicBezTo>
                  <a:pt x="-4471" y="-3814"/>
                  <a:pt x="16265" y="7922"/>
                  <a:pt x="12939" y="20442"/>
                </a:cubicBezTo>
                <a:close/>
              </a:path>
            </a:pathLst>
          </a:custGeom>
          <a:solidFill>
            <a:srgbClr val="A4C2F4"/>
          </a:solidFill>
          <a:ln cap="flat" cmpd="sng" w="9525">
            <a:solidFill>
              <a:schemeClr val="dk2"/>
            </a:solidFill>
            <a:prstDash val="solid"/>
            <a:round/>
            <a:headEnd len="med" w="med" type="none"/>
            <a:tailEnd len="med" w="med" type="none"/>
          </a:ln>
        </p:spPr>
      </p:sp>
      <p:sp>
        <p:nvSpPr>
          <p:cNvPr id="198" name="Google Shape;198;p13"/>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Beeswax Data Pipelines: Processing at Scale</a:t>
            </a:r>
            <a:endParaRPr/>
          </a:p>
        </p:txBody>
      </p:sp>
      <p:pic>
        <p:nvPicPr>
          <p:cNvPr descr="s3.png" id="199" name="Google Shape;199;p13"/>
          <p:cNvPicPr preferRelativeResize="0"/>
          <p:nvPr/>
        </p:nvPicPr>
        <p:blipFill>
          <a:blip r:embed="rId3">
            <a:alphaModFix/>
          </a:blip>
          <a:stretch>
            <a:fillRect/>
          </a:stretch>
        </p:blipFill>
        <p:spPr>
          <a:xfrm flipH="1">
            <a:off x="13130978" y="7921884"/>
            <a:ext cx="1851666" cy="1851666"/>
          </a:xfrm>
          <a:prstGeom prst="rect">
            <a:avLst/>
          </a:prstGeom>
          <a:noFill/>
          <a:ln>
            <a:noFill/>
          </a:ln>
        </p:spPr>
      </p:pic>
      <p:sp>
        <p:nvSpPr>
          <p:cNvPr id="200" name="Google Shape;200;p13"/>
          <p:cNvSpPr txBox="1"/>
          <p:nvPr/>
        </p:nvSpPr>
        <p:spPr>
          <a:xfrm>
            <a:off x="8174276" y="7123125"/>
            <a:ext cx="2813400" cy="14559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Event Processing</a:t>
            </a:r>
            <a:endParaRPr sz="3000">
              <a:solidFill>
                <a:srgbClr val="666666"/>
              </a:solidFill>
              <a:latin typeface="Open Sans"/>
              <a:ea typeface="Open Sans"/>
              <a:cs typeface="Open Sans"/>
              <a:sym typeface="Open Sans"/>
            </a:endParaRPr>
          </a:p>
        </p:txBody>
      </p:sp>
      <p:cxnSp>
        <p:nvCxnSpPr>
          <p:cNvPr id="201" name="Google Shape;201;p13"/>
          <p:cNvCxnSpPr>
            <a:stCxn id="202" idx="3"/>
            <a:endCxn id="203" idx="3"/>
          </p:cNvCxnSpPr>
          <p:nvPr/>
        </p:nvCxnSpPr>
        <p:spPr>
          <a:xfrm flipH="1" rot="10800000">
            <a:off x="10908128" y="6130673"/>
            <a:ext cx="2103000" cy="13200"/>
          </a:xfrm>
          <a:prstGeom prst="straightConnector1">
            <a:avLst/>
          </a:prstGeom>
          <a:noFill/>
          <a:ln cap="flat" cmpd="sng" w="28575">
            <a:solidFill>
              <a:srgbClr val="434343"/>
            </a:solidFill>
            <a:prstDash val="solid"/>
            <a:round/>
            <a:headEnd len="med" w="med" type="none"/>
            <a:tailEnd len="med" w="med" type="triangle"/>
          </a:ln>
        </p:spPr>
      </p:cxnSp>
      <p:sp>
        <p:nvSpPr>
          <p:cNvPr id="204" name="Google Shape;204;p13"/>
          <p:cNvSpPr txBox="1"/>
          <p:nvPr/>
        </p:nvSpPr>
        <p:spPr>
          <a:xfrm>
            <a:off x="13336816" y="6925542"/>
            <a:ext cx="12003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S3</a:t>
            </a:r>
            <a:endParaRPr sz="3200">
              <a:latin typeface="Open Sans"/>
              <a:ea typeface="Open Sans"/>
              <a:cs typeface="Open Sans"/>
              <a:sym typeface="Open Sans"/>
            </a:endParaRPr>
          </a:p>
        </p:txBody>
      </p:sp>
      <p:pic>
        <p:nvPicPr>
          <p:cNvPr descr="redshift.png" id="205" name="Google Shape;205;p13"/>
          <p:cNvPicPr preferRelativeResize="0"/>
          <p:nvPr/>
        </p:nvPicPr>
        <p:blipFill>
          <a:blip r:embed="rId4">
            <a:alphaModFix/>
          </a:blip>
          <a:stretch>
            <a:fillRect/>
          </a:stretch>
        </p:blipFill>
        <p:spPr>
          <a:xfrm flipH="1">
            <a:off x="19722379" y="5094429"/>
            <a:ext cx="1723200" cy="1723200"/>
          </a:xfrm>
          <a:prstGeom prst="rect">
            <a:avLst/>
          </a:prstGeom>
          <a:noFill/>
          <a:ln>
            <a:noFill/>
          </a:ln>
        </p:spPr>
      </p:pic>
      <p:cxnSp>
        <p:nvCxnSpPr>
          <p:cNvPr id="206" name="Google Shape;206;p13"/>
          <p:cNvCxnSpPr>
            <a:stCxn id="203" idx="1"/>
            <a:endCxn id="207" idx="1"/>
          </p:cNvCxnSpPr>
          <p:nvPr/>
        </p:nvCxnSpPr>
        <p:spPr>
          <a:xfrm flipH="1" rot="10800000">
            <a:off x="14862794" y="6120173"/>
            <a:ext cx="1480800" cy="10500"/>
          </a:xfrm>
          <a:prstGeom prst="straightConnector1">
            <a:avLst/>
          </a:prstGeom>
          <a:noFill/>
          <a:ln cap="flat" cmpd="sng" w="28575">
            <a:solidFill>
              <a:srgbClr val="434343"/>
            </a:solidFill>
            <a:prstDash val="solid"/>
            <a:round/>
            <a:headEnd len="med" w="med" type="none"/>
            <a:tailEnd len="med" w="med" type="triangle"/>
          </a:ln>
        </p:spPr>
      </p:cxnSp>
      <p:pic>
        <p:nvPicPr>
          <p:cNvPr descr="aws-datapipeline.png" id="207" name="Google Shape;207;p13"/>
          <p:cNvPicPr preferRelativeResize="0"/>
          <p:nvPr/>
        </p:nvPicPr>
        <p:blipFill>
          <a:blip r:embed="rId5">
            <a:alphaModFix/>
          </a:blip>
          <a:stretch>
            <a:fillRect/>
          </a:stretch>
        </p:blipFill>
        <p:spPr>
          <a:xfrm>
            <a:off x="16343566" y="5410714"/>
            <a:ext cx="1419199" cy="1419199"/>
          </a:xfrm>
          <a:prstGeom prst="rect">
            <a:avLst/>
          </a:prstGeom>
          <a:noFill/>
          <a:ln>
            <a:noFill/>
          </a:ln>
        </p:spPr>
      </p:pic>
      <p:sp>
        <p:nvSpPr>
          <p:cNvPr id="208" name="Google Shape;208;p13"/>
          <p:cNvSpPr txBox="1"/>
          <p:nvPr/>
        </p:nvSpPr>
        <p:spPr>
          <a:xfrm>
            <a:off x="19273028" y="6535433"/>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Redshift</a:t>
            </a:r>
            <a:endParaRPr sz="3200">
              <a:latin typeface="Open Sans"/>
              <a:ea typeface="Open Sans"/>
              <a:cs typeface="Open Sans"/>
              <a:sym typeface="Open Sans"/>
            </a:endParaRPr>
          </a:p>
        </p:txBody>
      </p:sp>
      <p:sp>
        <p:nvSpPr>
          <p:cNvPr id="209" name="Google Shape;209;p13"/>
          <p:cNvSpPr txBox="1"/>
          <p:nvPr/>
        </p:nvSpPr>
        <p:spPr>
          <a:xfrm>
            <a:off x="15671766" y="6823058"/>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BF9000"/>
                </a:solidFill>
                <a:latin typeface="Open Sans"/>
                <a:ea typeface="Open Sans"/>
                <a:cs typeface="Open Sans"/>
                <a:sym typeface="Open Sans"/>
              </a:rPr>
              <a:t>AWS Data Pipeline</a:t>
            </a:r>
            <a:endParaRPr sz="3200">
              <a:solidFill>
                <a:srgbClr val="BF9000"/>
              </a:solidFill>
              <a:latin typeface="Open Sans"/>
              <a:ea typeface="Open Sans"/>
              <a:cs typeface="Open Sans"/>
              <a:sym typeface="Open Sans"/>
            </a:endParaRPr>
          </a:p>
        </p:txBody>
      </p:sp>
      <p:cxnSp>
        <p:nvCxnSpPr>
          <p:cNvPr id="210" name="Google Shape;210;p13"/>
          <p:cNvCxnSpPr/>
          <p:nvPr/>
        </p:nvCxnSpPr>
        <p:spPr>
          <a:xfrm>
            <a:off x="17762765" y="6132142"/>
            <a:ext cx="1959600" cy="0"/>
          </a:xfrm>
          <a:prstGeom prst="straightConnector1">
            <a:avLst/>
          </a:prstGeom>
          <a:noFill/>
          <a:ln cap="flat" cmpd="sng" w="28575">
            <a:solidFill>
              <a:srgbClr val="434343"/>
            </a:solidFill>
            <a:prstDash val="solid"/>
            <a:round/>
            <a:headEnd len="med" w="med" type="none"/>
            <a:tailEnd len="med" w="med" type="triangle"/>
          </a:ln>
        </p:spPr>
      </p:cxnSp>
      <p:sp>
        <p:nvSpPr>
          <p:cNvPr id="211" name="Google Shape;211;p13"/>
          <p:cNvSpPr txBox="1"/>
          <p:nvPr/>
        </p:nvSpPr>
        <p:spPr>
          <a:xfrm>
            <a:off x="18960384" y="10145625"/>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solidFill>
                  <a:srgbClr val="1155CC"/>
                </a:solidFill>
                <a:latin typeface="Open Sans"/>
                <a:ea typeface="Open Sans"/>
                <a:cs typeface="Open Sans"/>
                <a:sym typeface="Open Sans"/>
              </a:rPr>
              <a:t>Airflow</a:t>
            </a:r>
            <a:endParaRPr sz="3200">
              <a:solidFill>
                <a:srgbClr val="1155CC"/>
              </a:solidFill>
              <a:latin typeface="Open Sans"/>
              <a:ea typeface="Open Sans"/>
              <a:cs typeface="Open Sans"/>
              <a:sym typeface="Open Sans"/>
            </a:endParaRPr>
          </a:p>
        </p:txBody>
      </p:sp>
      <p:cxnSp>
        <p:nvCxnSpPr>
          <p:cNvPr id="212" name="Google Shape;212;p13"/>
          <p:cNvCxnSpPr>
            <a:stCxn id="208" idx="2"/>
            <a:endCxn id="213" idx="0"/>
          </p:cNvCxnSpPr>
          <p:nvPr/>
        </p:nvCxnSpPr>
        <p:spPr>
          <a:xfrm>
            <a:off x="20679878" y="7428233"/>
            <a:ext cx="600" cy="1419300"/>
          </a:xfrm>
          <a:prstGeom prst="straightConnector1">
            <a:avLst/>
          </a:prstGeom>
          <a:noFill/>
          <a:ln cap="flat" cmpd="sng" w="28575">
            <a:solidFill>
              <a:srgbClr val="434343"/>
            </a:solidFill>
            <a:prstDash val="solid"/>
            <a:round/>
            <a:headEnd len="med" w="med" type="none"/>
            <a:tailEnd len="med" w="med" type="triangle"/>
          </a:ln>
        </p:spPr>
      </p:cxnSp>
      <p:sp>
        <p:nvSpPr>
          <p:cNvPr id="214" name="Google Shape;214;p13"/>
          <p:cNvSpPr txBox="1"/>
          <p:nvPr/>
        </p:nvSpPr>
        <p:spPr>
          <a:xfrm>
            <a:off x="17185954" y="10341642"/>
            <a:ext cx="17232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700">
                <a:latin typeface="Open Sans"/>
                <a:ea typeface="Open Sans"/>
                <a:cs typeface="Open Sans"/>
                <a:sym typeface="Open Sans"/>
              </a:rPr>
              <a:t>EMR/Hive</a:t>
            </a:r>
            <a:endParaRPr b="1" sz="3700">
              <a:latin typeface="Open Sans"/>
              <a:ea typeface="Open Sans"/>
              <a:cs typeface="Open Sans"/>
              <a:sym typeface="Open Sans"/>
            </a:endParaRPr>
          </a:p>
        </p:txBody>
      </p:sp>
      <p:pic>
        <p:nvPicPr>
          <p:cNvPr id="213" name="Google Shape;213;p13"/>
          <p:cNvPicPr preferRelativeResize="0"/>
          <p:nvPr/>
        </p:nvPicPr>
        <p:blipFill>
          <a:blip r:embed="rId6">
            <a:alphaModFix/>
          </a:blip>
          <a:stretch>
            <a:fillRect/>
          </a:stretch>
        </p:blipFill>
        <p:spPr>
          <a:xfrm>
            <a:off x="19970984" y="8847676"/>
            <a:ext cx="1419201" cy="1419201"/>
          </a:xfrm>
          <a:prstGeom prst="rect">
            <a:avLst/>
          </a:prstGeom>
          <a:noFill/>
          <a:ln>
            <a:noFill/>
          </a:ln>
        </p:spPr>
      </p:pic>
      <p:cxnSp>
        <p:nvCxnSpPr>
          <p:cNvPr id="215" name="Google Shape;215;p13"/>
          <p:cNvCxnSpPr>
            <a:stCxn id="216" idx="3"/>
            <a:endCxn id="213" idx="1"/>
          </p:cNvCxnSpPr>
          <p:nvPr/>
        </p:nvCxnSpPr>
        <p:spPr>
          <a:xfrm flipH="1" rot="10800000">
            <a:off x="18262813" y="9557199"/>
            <a:ext cx="1708200" cy="3900"/>
          </a:xfrm>
          <a:prstGeom prst="straightConnector1">
            <a:avLst/>
          </a:prstGeom>
          <a:noFill/>
          <a:ln cap="flat" cmpd="sng" w="28575">
            <a:solidFill>
              <a:srgbClr val="434343"/>
            </a:solidFill>
            <a:prstDash val="solid"/>
            <a:round/>
            <a:headEnd len="med" w="med" type="triangle"/>
            <a:tailEnd len="med" w="med" type="none"/>
          </a:ln>
        </p:spPr>
      </p:cxnSp>
      <p:cxnSp>
        <p:nvCxnSpPr>
          <p:cNvPr id="217" name="Google Shape;217;p13"/>
          <p:cNvCxnSpPr/>
          <p:nvPr/>
        </p:nvCxnSpPr>
        <p:spPr>
          <a:xfrm>
            <a:off x="14540938" y="9054975"/>
            <a:ext cx="2064000" cy="532800"/>
          </a:xfrm>
          <a:prstGeom prst="straightConnector1">
            <a:avLst/>
          </a:prstGeom>
          <a:noFill/>
          <a:ln cap="flat" cmpd="sng" w="28575">
            <a:solidFill>
              <a:srgbClr val="434343"/>
            </a:solidFill>
            <a:prstDash val="solid"/>
            <a:round/>
            <a:headEnd len="med" w="med" type="triangle"/>
            <a:tailEnd len="med" w="med" type="triangle"/>
          </a:ln>
        </p:spPr>
      </p:cxnSp>
      <p:sp>
        <p:nvSpPr>
          <p:cNvPr id="218" name="Google Shape;218;p13"/>
          <p:cNvSpPr txBox="1"/>
          <p:nvPr/>
        </p:nvSpPr>
        <p:spPr>
          <a:xfrm>
            <a:off x="18328949" y="4373221"/>
            <a:ext cx="39804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Data Warehouse</a:t>
            </a:r>
            <a:endParaRPr sz="3000">
              <a:solidFill>
                <a:srgbClr val="666666"/>
              </a:solidFill>
              <a:latin typeface="Open Sans"/>
              <a:ea typeface="Open Sans"/>
              <a:cs typeface="Open Sans"/>
              <a:sym typeface="Open Sans"/>
            </a:endParaRPr>
          </a:p>
        </p:txBody>
      </p:sp>
      <p:sp>
        <p:nvSpPr>
          <p:cNvPr id="219" name="Google Shape;219;p13"/>
          <p:cNvSpPr txBox="1"/>
          <p:nvPr/>
        </p:nvSpPr>
        <p:spPr>
          <a:xfrm>
            <a:off x="14607786" y="8231988"/>
            <a:ext cx="24345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Data Lake</a:t>
            </a:r>
            <a:endParaRPr sz="3000">
              <a:solidFill>
                <a:srgbClr val="666666"/>
              </a:solidFill>
              <a:latin typeface="Open Sans"/>
              <a:ea typeface="Open Sans"/>
              <a:cs typeface="Open Sans"/>
              <a:sym typeface="Open Sans"/>
            </a:endParaRPr>
          </a:p>
        </p:txBody>
      </p:sp>
      <p:cxnSp>
        <p:nvCxnSpPr>
          <p:cNvPr id="220" name="Google Shape;220;p13"/>
          <p:cNvCxnSpPr/>
          <p:nvPr/>
        </p:nvCxnSpPr>
        <p:spPr>
          <a:xfrm>
            <a:off x="5952463" y="3738580"/>
            <a:ext cx="2142000" cy="1408500"/>
          </a:xfrm>
          <a:prstGeom prst="straightConnector1">
            <a:avLst/>
          </a:prstGeom>
          <a:noFill/>
          <a:ln cap="flat" cmpd="sng" w="28575">
            <a:solidFill>
              <a:srgbClr val="434343"/>
            </a:solidFill>
            <a:prstDash val="solid"/>
            <a:round/>
            <a:headEnd len="med" w="med" type="none"/>
            <a:tailEnd len="med" w="med" type="triangle"/>
          </a:ln>
        </p:spPr>
      </p:cxnSp>
      <p:cxnSp>
        <p:nvCxnSpPr>
          <p:cNvPr id="221" name="Google Shape;221;p13"/>
          <p:cNvCxnSpPr/>
          <p:nvPr/>
        </p:nvCxnSpPr>
        <p:spPr>
          <a:xfrm>
            <a:off x="5356588" y="5140980"/>
            <a:ext cx="2489400" cy="717300"/>
          </a:xfrm>
          <a:prstGeom prst="straightConnector1">
            <a:avLst/>
          </a:prstGeom>
          <a:noFill/>
          <a:ln cap="flat" cmpd="sng" w="28575">
            <a:solidFill>
              <a:srgbClr val="434343"/>
            </a:solidFill>
            <a:prstDash val="solid"/>
            <a:round/>
            <a:headEnd len="med" w="med" type="triangle"/>
            <a:tailEnd len="med" w="med" type="none"/>
          </a:ln>
        </p:spPr>
      </p:cxnSp>
      <p:cxnSp>
        <p:nvCxnSpPr>
          <p:cNvPr id="222" name="Google Shape;222;p13"/>
          <p:cNvCxnSpPr/>
          <p:nvPr/>
        </p:nvCxnSpPr>
        <p:spPr>
          <a:xfrm flipH="1" rot="10800000">
            <a:off x="5380288" y="6468355"/>
            <a:ext cx="2465700" cy="13500"/>
          </a:xfrm>
          <a:prstGeom prst="straightConnector1">
            <a:avLst/>
          </a:prstGeom>
          <a:noFill/>
          <a:ln cap="flat" cmpd="sng" w="28575">
            <a:solidFill>
              <a:srgbClr val="434343"/>
            </a:solidFill>
            <a:prstDash val="solid"/>
            <a:round/>
            <a:headEnd len="med" w="med" type="none"/>
            <a:tailEnd len="med" w="med" type="triangle"/>
          </a:ln>
        </p:spPr>
      </p:cxnSp>
      <p:pic>
        <p:nvPicPr>
          <p:cNvPr id="216" name="Google Shape;216;p13"/>
          <p:cNvPicPr preferRelativeResize="0"/>
          <p:nvPr/>
        </p:nvPicPr>
        <p:blipFill>
          <a:blip r:embed="rId7">
            <a:alphaModFix/>
          </a:blip>
          <a:stretch>
            <a:fillRect/>
          </a:stretch>
        </p:blipFill>
        <p:spPr>
          <a:xfrm>
            <a:off x="16303212" y="8581299"/>
            <a:ext cx="1959601" cy="1959601"/>
          </a:xfrm>
          <a:prstGeom prst="rect">
            <a:avLst/>
          </a:prstGeom>
          <a:noFill/>
          <a:ln>
            <a:noFill/>
          </a:ln>
        </p:spPr>
      </p:pic>
      <p:pic>
        <p:nvPicPr>
          <p:cNvPr descr="s3.png" id="203" name="Google Shape;203;p13"/>
          <p:cNvPicPr preferRelativeResize="0"/>
          <p:nvPr/>
        </p:nvPicPr>
        <p:blipFill>
          <a:blip r:embed="rId3">
            <a:alphaModFix/>
          </a:blip>
          <a:stretch>
            <a:fillRect/>
          </a:stretch>
        </p:blipFill>
        <p:spPr>
          <a:xfrm flipH="1">
            <a:off x="13011128" y="5204840"/>
            <a:ext cx="1851666" cy="1851666"/>
          </a:xfrm>
          <a:prstGeom prst="rect">
            <a:avLst/>
          </a:prstGeom>
          <a:noFill/>
          <a:ln>
            <a:noFill/>
          </a:ln>
        </p:spPr>
      </p:pic>
      <p:pic>
        <p:nvPicPr>
          <p:cNvPr id="223" name="Google Shape;223;p13"/>
          <p:cNvPicPr preferRelativeResize="0"/>
          <p:nvPr/>
        </p:nvPicPr>
        <p:blipFill>
          <a:blip r:embed="rId8">
            <a:alphaModFix/>
          </a:blip>
          <a:stretch>
            <a:fillRect/>
          </a:stretch>
        </p:blipFill>
        <p:spPr>
          <a:xfrm>
            <a:off x="19651450" y="12500600"/>
            <a:ext cx="3810000" cy="704850"/>
          </a:xfrm>
          <a:prstGeom prst="rect">
            <a:avLst/>
          </a:prstGeom>
          <a:noFill/>
          <a:ln>
            <a:noFill/>
          </a:ln>
        </p:spPr>
      </p:pic>
      <p:sp>
        <p:nvSpPr>
          <p:cNvPr id="224" name="Google Shape;224;p13"/>
          <p:cNvSpPr txBox="1"/>
          <p:nvPr/>
        </p:nvSpPr>
        <p:spPr>
          <a:xfrm>
            <a:off x="2718997" y="6015898"/>
            <a:ext cx="28137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Impression</a:t>
            </a:r>
            <a:endParaRPr sz="3000">
              <a:solidFill>
                <a:srgbClr val="666666"/>
              </a:solidFill>
              <a:latin typeface="Open Sans"/>
              <a:ea typeface="Open Sans"/>
              <a:cs typeface="Open Sans"/>
              <a:sym typeface="Open Sans"/>
            </a:endParaRPr>
          </a:p>
        </p:txBody>
      </p:sp>
      <p:sp>
        <p:nvSpPr>
          <p:cNvPr id="225" name="Google Shape;225;p13"/>
          <p:cNvSpPr txBox="1"/>
          <p:nvPr/>
        </p:nvSpPr>
        <p:spPr>
          <a:xfrm>
            <a:off x="3873175" y="3245175"/>
            <a:ext cx="23079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Bid Request</a:t>
            </a:r>
            <a:endParaRPr sz="3000">
              <a:solidFill>
                <a:srgbClr val="666666"/>
              </a:solidFill>
              <a:latin typeface="Open Sans"/>
              <a:ea typeface="Open Sans"/>
              <a:cs typeface="Open Sans"/>
              <a:sym typeface="Open Sans"/>
            </a:endParaRPr>
          </a:p>
        </p:txBody>
      </p:sp>
      <p:sp>
        <p:nvSpPr>
          <p:cNvPr id="226" name="Google Shape;226;p13"/>
          <p:cNvSpPr txBox="1"/>
          <p:nvPr/>
        </p:nvSpPr>
        <p:spPr>
          <a:xfrm>
            <a:off x="3048700" y="4630538"/>
            <a:ext cx="23079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Bid Response</a:t>
            </a:r>
            <a:endParaRPr sz="3000">
              <a:solidFill>
                <a:srgbClr val="666666"/>
              </a:solidFill>
              <a:latin typeface="Open Sans"/>
              <a:ea typeface="Open Sans"/>
              <a:cs typeface="Open Sans"/>
              <a:sym typeface="Open Sans"/>
            </a:endParaRPr>
          </a:p>
        </p:txBody>
      </p:sp>
      <p:cxnSp>
        <p:nvCxnSpPr>
          <p:cNvPr id="227" name="Google Shape;227;p13"/>
          <p:cNvCxnSpPr/>
          <p:nvPr/>
        </p:nvCxnSpPr>
        <p:spPr>
          <a:xfrm flipH="1" rot="10800000">
            <a:off x="5796250" y="6861275"/>
            <a:ext cx="2355300" cy="1025700"/>
          </a:xfrm>
          <a:prstGeom prst="straightConnector1">
            <a:avLst/>
          </a:prstGeom>
          <a:noFill/>
          <a:ln cap="flat" cmpd="sng" w="28575">
            <a:solidFill>
              <a:srgbClr val="434343"/>
            </a:solidFill>
            <a:prstDash val="solid"/>
            <a:round/>
            <a:headEnd len="med" w="med" type="none"/>
            <a:tailEnd len="med" w="med" type="triangle"/>
          </a:ln>
        </p:spPr>
      </p:cxnSp>
      <p:sp>
        <p:nvSpPr>
          <p:cNvPr id="228" name="Google Shape;228;p13"/>
          <p:cNvSpPr txBox="1"/>
          <p:nvPr/>
        </p:nvSpPr>
        <p:spPr>
          <a:xfrm>
            <a:off x="3164125" y="7401250"/>
            <a:ext cx="28134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Click/</a:t>
            </a:r>
            <a:endParaRPr b="1" sz="3000">
              <a:solidFill>
                <a:srgbClr val="666666"/>
              </a:solidFill>
              <a:latin typeface="Open Sans"/>
              <a:ea typeface="Open Sans"/>
              <a:cs typeface="Open Sans"/>
              <a:sym typeface="Open Sans"/>
            </a:endParaRPr>
          </a:p>
          <a:p>
            <a:pPr indent="0" lvl="0" marL="0" rtl="0" algn="l">
              <a:spcBef>
                <a:spcPts val="0"/>
              </a:spcBef>
              <a:spcAft>
                <a:spcPts val="0"/>
              </a:spcAft>
              <a:buNone/>
            </a:pPr>
            <a:r>
              <a:rPr b="1" lang="en-US" sz="3000">
                <a:solidFill>
                  <a:srgbClr val="666666"/>
                </a:solidFill>
                <a:latin typeface="Open Sans"/>
                <a:ea typeface="Open Sans"/>
                <a:cs typeface="Open Sans"/>
                <a:sym typeface="Open Sans"/>
              </a:rPr>
              <a:t>Conversion</a:t>
            </a:r>
            <a:endParaRPr sz="3000">
              <a:solidFill>
                <a:srgbClr val="666666"/>
              </a:solidFill>
              <a:latin typeface="Open Sans"/>
              <a:ea typeface="Open Sans"/>
              <a:cs typeface="Open Sans"/>
              <a:sym typeface="Open Sans"/>
            </a:endParaRPr>
          </a:p>
        </p:txBody>
      </p:sp>
      <p:graphicFrame>
        <p:nvGraphicFramePr>
          <p:cNvPr id="229" name="Google Shape;229;p13"/>
          <p:cNvGraphicFramePr/>
          <p:nvPr/>
        </p:nvGraphicFramePr>
        <p:xfrm>
          <a:off x="1735635" y="9680306"/>
          <a:ext cx="3000000" cy="3000000"/>
        </p:xfrm>
        <a:graphic>
          <a:graphicData uri="http://schemas.openxmlformats.org/drawingml/2006/table">
            <a:tbl>
              <a:tblPr>
                <a:noFill/>
                <a:tableStyleId>{9070EB83-06CD-4AF7-B047-F48D45AE9E47}</a:tableStyleId>
              </a:tblPr>
              <a:tblGrid>
                <a:gridCol w="5416450"/>
                <a:gridCol w="4154725"/>
              </a:tblGrid>
              <a:tr h="679050">
                <a:tc>
                  <a:txBody>
                    <a:bodyPr>
                      <a:noAutofit/>
                    </a:bodyPr>
                    <a:lstStyle/>
                    <a:p>
                      <a:pPr indent="0" lvl="0" marL="0" rtl="0" algn="l">
                        <a:spcBef>
                          <a:spcPts val="0"/>
                        </a:spcBef>
                        <a:spcAft>
                          <a:spcPts val="0"/>
                        </a:spcAft>
                        <a:buNone/>
                      </a:pPr>
                      <a:r>
                        <a:rPr b="1" lang="en-US" sz="3000"/>
                        <a:t>1% Sampled Auctions</a:t>
                      </a:r>
                      <a:endParaRPr b="1" sz="3000"/>
                    </a:p>
                  </a:txBody>
                  <a:tcPr marT="91425" marB="91425" marR="91425" marL="91425">
                    <a:lnR cap="flat" cmpd="sng" w="9525">
                      <a:solidFill>
                        <a:srgbClr val="38761D"/>
                      </a:solidFill>
                      <a:prstDash val="solid"/>
                      <a:round/>
                      <a:headEnd len="sm" w="sm" type="none"/>
                      <a:tailEnd len="sm" w="sm" type="none"/>
                    </a:lnR>
                    <a:solidFill>
                      <a:srgbClr val="D9EAD3"/>
                    </a:solidFill>
                  </a:tcPr>
                </a:tc>
                <a:tc>
                  <a:txBody>
                    <a:bodyPr>
                      <a:noAutofit/>
                    </a:bodyPr>
                    <a:lstStyle/>
                    <a:p>
                      <a:pPr indent="0" lvl="0" marL="0" rtl="0" algn="l">
                        <a:spcBef>
                          <a:spcPts val="0"/>
                        </a:spcBef>
                        <a:spcAft>
                          <a:spcPts val="0"/>
                        </a:spcAft>
                        <a:buNone/>
                      </a:pPr>
                      <a:r>
                        <a:rPr b="1" lang="en-US" sz="3000"/>
                        <a:t>Billions / Day</a:t>
                      </a:r>
                      <a:endParaRPr b="1" sz="3000"/>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solidFill>
                      <a:srgbClr val="B6D7A8"/>
                    </a:solidFill>
                  </a:tcPr>
                </a:tc>
              </a:tr>
              <a:tr h="679050">
                <a:tc>
                  <a:txBody>
                    <a:bodyPr>
                      <a:noAutofit/>
                    </a:bodyPr>
                    <a:lstStyle/>
                    <a:p>
                      <a:pPr indent="0" lvl="0" marL="0" rtl="0" algn="l">
                        <a:spcBef>
                          <a:spcPts val="0"/>
                        </a:spcBef>
                        <a:spcAft>
                          <a:spcPts val="0"/>
                        </a:spcAft>
                        <a:buNone/>
                      </a:pPr>
                      <a:r>
                        <a:rPr b="1" lang="en-US" sz="3000"/>
                        <a:t>Bid Requests</a:t>
                      </a:r>
                      <a:endParaRPr b="1" sz="3000"/>
                    </a:p>
                  </a:txBody>
                  <a:tcPr marT="91425" marB="91425" marR="91425" marL="91425">
                    <a:solidFill>
                      <a:srgbClr val="D9EAD3"/>
                    </a:solidFill>
                  </a:tcPr>
                </a:tc>
                <a:tc>
                  <a:txBody>
                    <a:bodyPr>
                      <a:noAutofit/>
                    </a:bodyPr>
                    <a:lstStyle/>
                    <a:p>
                      <a:pPr indent="0" lvl="0" marL="0" rtl="0" algn="l">
                        <a:spcBef>
                          <a:spcPts val="0"/>
                        </a:spcBef>
                        <a:spcAft>
                          <a:spcPts val="0"/>
                        </a:spcAft>
                        <a:buNone/>
                      </a:pPr>
                      <a:r>
                        <a:rPr b="1" lang="en-US" sz="3000"/>
                        <a:t>10's of</a:t>
                      </a:r>
                      <a:r>
                        <a:rPr b="1" lang="en-US" sz="3000"/>
                        <a:t> Billion / Day</a:t>
                      </a:r>
                      <a:endParaRPr b="1" sz="3000"/>
                    </a:p>
                  </a:txBody>
                  <a:tcPr marT="91425" marB="91425" marR="91425" marL="91425">
                    <a:lnT cap="flat" cmpd="sng" w="9525">
                      <a:solidFill>
                        <a:srgbClr val="38761D"/>
                      </a:solidFill>
                      <a:prstDash val="solid"/>
                      <a:round/>
                      <a:headEnd len="sm" w="sm" type="none"/>
                      <a:tailEnd len="sm" w="sm" type="none"/>
                    </a:lnT>
                    <a:solidFill>
                      <a:srgbClr val="B6D7A8"/>
                    </a:solidFill>
                  </a:tcPr>
                </a:tc>
              </a:tr>
              <a:tr h="679050">
                <a:tc>
                  <a:txBody>
                    <a:bodyPr>
                      <a:noAutofit/>
                    </a:bodyPr>
                    <a:lstStyle/>
                    <a:p>
                      <a:pPr indent="0" lvl="0" marL="0" rtl="0" algn="l">
                        <a:spcBef>
                          <a:spcPts val="0"/>
                        </a:spcBef>
                        <a:spcAft>
                          <a:spcPts val="0"/>
                        </a:spcAft>
                        <a:buNone/>
                      </a:pPr>
                      <a:r>
                        <a:rPr b="1" lang="en-US" sz="3000"/>
                        <a:t>Impressions </a:t>
                      </a:r>
                      <a:endParaRPr b="1" sz="3000"/>
                    </a:p>
                  </a:txBody>
                  <a:tcPr marT="91425" marB="91425" marR="91425" marL="91425">
                    <a:solidFill>
                      <a:srgbClr val="D9EAD3"/>
                    </a:solidFill>
                  </a:tcPr>
                </a:tc>
                <a:tc>
                  <a:txBody>
                    <a:bodyPr>
                      <a:noAutofit/>
                    </a:bodyPr>
                    <a:lstStyle/>
                    <a:p>
                      <a:pPr indent="0" lvl="0" marL="0" rtl="0" algn="l">
                        <a:spcBef>
                          <a:spcPts val="0"/>
                        </a:spcBef>
                        <a:spcAft>
                          <a:spcPts val="0"/>
                        </a:spcAft>
                        <a:buNone/>
                      </a:pPr>
                      <a:r>
                        <a:rPr b="1" lang="en-US" sz="3000"/>
                        <a:t>100's of </a:t>
                      </a:r>
                      <a:r>
                        <a:rPr b="1" lang="en-US" sz="3000"/>
                        <a:t>Million / Day</a:t>
                      </a:r>
                      <a:endParaRPr b="1" sz="3000"/>
                    </a:p>
                  </a:txBody>
                  <a:tcPr marT="91425" marB="91425" marR="91425" marL="91425">
                    <a:solidFill>
                      <a:srgbClr val="B6D7A8"/>
                    </a:solidFill>
                  </a:tcPr>
                </a:tc>
              </a:tr>
            </a:tbl>
          </a:graphicData>
        </a:graphic>
      </p:graphicFrame>
      <p:sp>
        <p:nvSpPr>
          <p:cNvPr id="230" name="Google Shape;230;p13"/>
          <p:cNvSpPr txBox="1"/>
          <p:nvPr/>
        </p:nvSpPr>
        <p:spPr>
          <a:xfrm>
            <a:off x="8260176" y="4119575"/>
            <a:ext cx="2142000" cy="892800"/>
          </a:xfrm>
          <a:prstGeom prst="rect">
            <a:avLst/>
          </a:prstGeom>
          <a:noFill/>
          <a:ln>
            <a:noFill/>
          </a:ln>
        </p:spPr>
        <p:txBody>
          <a:bodyPr anchorCtr="0" anchor="ctr" bIns="243800" lIns="243800" spcFirstLastPara="1" rIns="243800" wrap="square" tIns="243800">
            <a:noAutofit/>
          </a:bodyPr>
          <a:lstStyle/>
          <a:p>
            <a:pPr indent="0" lvl="0" marL="0" rtl="0" algn="ctr">
              <a:spcBef>
                <a:spcPts val="0"/>
              </a:spcBef>
              <a:spcAft>
                <a:spcPts val="0"/>
              </a:spcAft>
              <a:buNone/>
            </a:pPr>
            <a:r>
              <a:rPr b="1" lang="en-US" sz="3700">
                <a:latin typeface="Open Sans"/>
                <a:ea typeface="Open Sans"/>
                <a:cs typeface="Open Sans"/>
                <a:sym typeface="Open Sans"/>
              </a:rPr>
              <a:t>Kinesis</a:t>
            </a:r>
            <a:endParaRPr sz="3200">
              <a:latin typeface="Open Sans"/>
              <a:ea typeface="Open Sans"/>
              <a:cs typeface="Open Sans"/>
              <a:sym typeface="Open Sans"/>
            </a:endParaRPr>
          </a:p>
        </p:txBody>
      </p:sp>
      <p:sp>
        <p:nvSpPr>
          <p:cNvPr id="231" name="Google Shape;231;p13"/>
          <p:cNvSpPr txBox="1"/>
          <p:nvPr/>
        </p:nvSpPr>
        <p:spPr>
          <a:xfrm>
            <a:off x="16472134" y="4728050"/>
            <a:ext cx="1200300" cy="892800"/>
          </a:xfrm>
          <a:prstGeom prst="rect">
            <a:avLst/>
          </a:prstGeom>
          <a:noFill/>
          <a:ln>
            <a:noFill/>
          </a:ln>
        </p:spPr>
        <p:txBody>
          <a:bodyPr anchorCtr="0" anchor="ctr" bIns="243800" lIns="243800" spcFirstLastPara="1" rIns="243800" wrap="square" tIns="243800">
            <a:noAutofit/>
          </a:bodyPr>
          <a:lstStyle/>
          <a:p>
            <a:pPr indent="0" lvl="0" marL="0" rtl="0" algn="l">
              <a:spcBef>
                <a:spcPts val="0"/>
              </a:spcBef>
              <a:spcAft>
                <a:spcPts val="0"/>
              </a:spcAft>
              <a:buNone/>
            </a:pPr>
            <a:r>
              <a:rPr b="1" lang="en-US" sz="3000">
                <a:solidFill>
                  <a:srgbClr val="666666"/>
                </a:solidFill>
                <a:latin typeface="Open Sans"/>
                <a:ea typeface="Open Sans"/>
                <a:cs typeface="Open Sans"/>
                <a:sym typeface="Open Sans"/>
              </a:rPr>
              <a:t>ETL</a:t>
            </a:r>
            <a:endParaRPr sz="3000">
              <a:solidFill>
                <a:srgbClr val="666666"/>
              </a:solidFill>
              <a:latin typeface="Open Sans"/>
              <a:ea typeface="Open Sans"/>
              <a:cs typeface="Open Sans"/>
              <a:sym typeface="Open Sans"/>
            </a:endParaRPr>
          </a:p>
        </p:txBody>
      </p:sp>
      <p:pic>
        <p:nvPicPr>
          <p:cNvPr descr="kinesis.png" id="232" name="Google Shape;232;p13"/>
          <p:cNvPicPr preferRelativeResize="0"/>
          <p:nvPr/>
        </p:nvPicPr>
        <p:blipFill>
          <a:blip r:embed="rId9">
            <a:alphaModFix/>
          </a:blip>
          <a:stretch>
            <a:fillRect/>
          </a:stretch>
        </p:blipFill>
        <p:spPr>
          <a:xfrm>
            <a:off x="8260175" y="4950363"/>
            <a:ext cx="2103000" cy="2103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14"/>
          <p:cNvSpPr txBox="1"/>
          <p:nvPr>
            <p:ph type="title"/>
          </p:nvPr>
        </p:nvSpPr>
        <p:spPr>
          <a:xfrm>
            <a:off x="2185413" y="616600"/>
            <a:ext cx="19953900" cy="150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Beeswax Data Pipelines: The Scale is Growing</a:t>
            </a:r>
            <a:endParaRPr/>
          </a:p>
        </p:txBody>
      </p:sp>
      <p:pic>
        <p:nvPicPr>
          <p:cNvPr id="238" name="Google Shape;238;p14"/>
          <p:cNvPicPr preferRelativeResize="0"/>
          <p:nvPr/>
        </p:nvPicPr>
        <p:blipFill>
          <a:blip r:embed="rId3">
            <a:alphaModFix/>
          </a:blip>
          <a:stretch>
            <a:fillRect/>
          </a:stretch>
        </p:blipFill>
        <p:spPr>
          <a:xfrm>
            <a:off x="19651450" y="12500600"/>
            <a:ext cx="3810000" cy="704850"/>
          </a:xfrm>
          <a:prstGeom prst="rect">
            <a:avLst/>
          </a:prstGeom>
          <a:noFill/>
          <a:ln>
            <a:noFill/>
          </a:ln>
        </p:spPr>
      </p:pic>
      <p:pic>
        <p:nvPicPr>
          <p:cNvPr id="239" name="Google Shape;239;p14"/>
          <p:cNvPicPr preferRelativeResize="0"/>
          <p:nvPr/>
        </p:nvPicPr>
        <p:blipFill>
          <a:blip r:embed="rId4">
            <a:alphaModFix/>
          </a:blip>
          <a:stretch>
            <a:fillRect/>
          </a:stretch>
        </p:blipFill>
        <p:spPr>
          <a:xfrm>
            <a:off x="2725720" y="3256050"/>
            <a:ext cx="19880531" cy="8782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15"/>
          <p:cNvSpPr/>
          <p:nvPr/>
        </p:nvSpPr>
        <p:spPr>
          <a:xfrm>
            <a:off x="1398900" y="5075250"/>
            <a:ext cx="21586200" cy="3565500"/>
          </a:xfrm>
          <a:prstGeom prst="rect">
            <a:avLst/>
          </a:prstGeom>
          <a:noFill/>
          <a:ln>
            <a:noFill/>
          </a:ln>
        </p:spPr>
        <p:txBody>
          <a:bodyPr anchorCtr="0" anchor="ctr" bIns="55550" lIns="55550" spcFirstLastPara="1" rIns="55550" wrap="square" tIns="55550">
            <a:noAutofit/>
          </a:bodyPr>
          <a:lstStyle/>
          <a:p>
            <a:pPr indent="0" lvl="0" marL="0" marR="0" rtl="0" algn="ctr">
              <a:lnSpc>
                <a:spcPct val="100000"/>
              </a:lnSpc>
              <a:spcBef>
                <a:spcPts val="0"/>
              </a:spcBef>
              <a:spcAft>
                <a:spcPts val="0"/>
              </a:spcAft>
              <a:buClr>
                <a:srgbClr val="FFFFFF"/>
              </a:buClr>
              <a:buFont typeface="Open Sans"/>
              <a:buNone/>
            </a:pPr>
            <a:r>
              <a:rPr lang="en-US" sz="7200">
                <a:solidFill>
                  <a:srgbClr val="FFFFFF"/>
                </a:solidFill>
              </a:rPr>
              <a:t>Building an Example Pipeline</a:t>
            </a:r>
            <a:endParaRPr sz="7200">
              <a:solidFill>
                <a:srgbClr val="FFFFFF"/>
              </a:solidFill>
            </a:endParaRPr>
          </a:p>
        </p:txBody>
      </p:sp>
      <p:pic>
        <p:nvPicPr>
          <p:cNvPr id="245" name="Google Shape;245;p15"/>
          <p:cNvPicPr preferRelativeResize="0"/>
          <p:nvPr/>
        </p:nvPicPr>
        <p:blipFill>
          <a:blip r:embed="rId3">
            <a:alphaModFix/>
          </a:blip>
          <a:stretch>
            <a:fillRect/>
          </a:stretch>
        </p:blipFill>
        <p:spPr>
          <a:xfrm>
            <a:off x="19651450" y="12500600"/>
            <a:ext cx="3810000" cy="704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